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8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D_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9"/>
  </p:notesMasterIdLst>
  <p:handoutMasterIdLst>
    <p:handoutMasterId r:id="rId60"/>
  </p:handoutMasterIdLst>
  <p:sldIdLst>
    <p:sldId id="311" r:id="rId2"/>
    <p:sldId id="257" r:id="rId3"/>
    <p:sldId id="312" r:id="rId4"/>
    <p:sldId id="314" r:id="rId5"/>
    <p:sldId id="320" r:id="rId6"/>
    <p:sldId id="316" r:id="rId7"/>
    <p:sldId id="262" r:id="rId8"/>
    <p:sldId id="321" r:id="rId9"/>
    <p:sldId id="264" r:id="rId10"/>
    <p:sldId id="317" r:id="rId11"/>
    <p:sldId id="318" r:id="rId12"/>
    <p:sldId id="267" r:id="rId13"/>
    <p:sldId id="319" r:id="rId14"/>
    <p:sldId id="322" r:id="rId15"/>
    <p:sldId id="326" r:id="rId16"/>
    <p:sldId id="271" r:id="rId17"/>
    <p:sldId id="272" r:id="rId18"/>
    <p:sldId id="325" r:id="rId19"/>
    <p:sldId id="274" r:id="rId20"/>
    <p:sldId id="327" r:id="rId21"/>
    <p:sldId id="328" r:id="rId22"/>
    <p:sldId id="329" r:id="rId23"/>
    <p:sldId id="278" r:id="rId24"/>
    <p:sldId id="330" r:id="rId25"/>
    <p:sldId id="331" r:id="rId26"/>
    <p:sldId id="281" r:id="rId27"/>
    <p:sldId id="282" r:id="rId28"/>
    <p:sldId id="345" r:id="rId29"/>
    <p:sldId id="332" r:id="rId30"/>
    <p:sldId id="333" r:id="rId31"/>
    <p:sldId id="285" r:id="rId32"/>
    <p:sldId id="346" r:id="rId33"/>
    <p:sldId id="334" r:id="rId34"/>
    <p:sldId id="287" r:id="rId35"/>
    <p:sldId id="288" r:id="rId36"/>
    <p:sldId id="289" r:id="rId37"/>
    <p:sldId id="290" r:id="rId38"/>
    <p:sldId id="291" r:id="rId39"/>
    <p:sldId id="293" r:id="rId40"/>
    <p:sldId id="350" r:id="rId41"/>
    <p:sldId id="294" r:id="rId42"/>
    <p:sldId id="295" r:id="rId43"/>
    <p:sldId id="296" r:id="rId44"/>
    <p:sldId id="297" r:id="rId45"/>
    <p:sldId id="298" r:id="rId46"/>
    <p:sldId id="347" r:id="rId47"/>
    <p:sldId id="300" r:id="rId48"/>
    <p:sldId id="301" r:id="rId49"/>
    <p:sldId id="336" r:id="rId50"/>
    <p:sldId id="338" r:id="rId51"/>
    <p:sldId id="339" r:id="rId52"/>
    <p:sldId id="340" r:id="rId53"/>
    <p:sldId id="348" r:id="rId54"/>
    <p:sldId id="306" r:id="rId55"/>
    <p:sldId id="307" r:id="rId56"/>
    <p:sldId id="308" r:id="rId57"/>
    <p:sldId id="309" r:id="rId58"/>
  </p:sldIdLst>
  <p:sldSz cx="12192000" cy="6858000"/>
  <p:notesSz cx="6858000" cy="9144000"/>
  <p:embeddedFontLst>
    <p:embeddedFont>
      <p:font typeface="Aptos Serif" panose="02020604070405020304" pitchFamily="18" charset="0"/>
      <p:regular r:id="rId61"/>
      <p:bold r:id="rId62"/>
      <p:italic r:id="rId63"/>
      <p:boldItalic r:id="rId64"/>
    </p:embeddedFont>
    <p:embeddedFont>
      <p:font typeface="Noto Sans Symbols" panose="020B0604020202020204" charset="0"/>
      <p:regular r:id="rId65"/>
      <p:bold r:id="rId66"/>
      <p:italic r:id="rId67"/>
      <p:boldItalic r:id="rId68"/>
    </p:embeddedFont>
    <p:embeddedFont>
      <p:font typeface="Play" panose="020B0604020202020204" charset="0"/>
      <p:regular r:id="rId69"/>
      <p:bold r:id="rId70"/>
    </p:embeddedFont>
    <p:embeddedFont>
      <p:font typeface="Roboto" panose="020000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iDJm4IPTSTqj5ccQwfy4ZddUxL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C03404-E0A9-AE9A-0E44-96EA475A70D6}" name="Brina Meze Petrić" initials="BM" userId="S::brinamp@uirs.si::39c25778-6e8d-43cc-8316-d4b55f009096" providerId="AD"/>
  <p188:author id="{DF3A5E6A-D804-5306-742E-AFCC52ED0D51}" name="UIRS" initials="U" userId="UIR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035854"/>
    <a:srgbClr val="64B1BE"/>
    <a:srgbClr val="D6D21C"/>
    <a:srgbClr val="71C327"/>
    <a:srgbClr val="35B579"/>
    <a:srgbClr val="4393A0"/>
    <a:srgbClr val="A3C42A"/>
    <a:srgbClr val="CBE277"/>
    <a:srgbClr val="FAD7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47" d="100"/>
          <a:sy n="47" d="100"/>
        </p:scale>
        <p:origin x="77" y="1003"/>
      </p:cViewPr>
      <p:guideLst/>
    </p:cSldViewPr>
  </p:slideViewPr>
  <p:notesTextViewPr>
    <p:cViewPr>
      <p:scale>
        <a:sx n="1" d="1"/>
        <a:sy n="1" d="1"/>
      </p:scale>
      <p:origin x="0" y="0"/>
    </p:cViewPr>
  </p:notesTextViewPr>
  <p:notesViewPr>
    <p:cSldViewPr snapToGrid="0">
      <p:cViewPr varScale="1">
        <p:scale>
          <a:sx n="121" d="100"/>
          <a:sy n="121" d="100"/>
        </p:scale>
        <p:origin x="416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customschemas.google.com/relationships/presentationmetadata" Target="metadata"/><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comments/modernComment_108_0.xml><?xml version="1.0" encoding="utf-8"?>
<p188:cmLst xmlns:a="http://schemas.openxmlformats.org/drawingml/2006/main" xmlns:r="http://schemas.openxmlformats.org/officeDocument/2006/relationships" xmlns:p188="http://schemas.microsoft.com/office/powerpoint/2018/8/main">
  <p188:cm id="{1DD662AA-733B-4586-AD12-5D880486D18D}" authorId="{DF3A5E6A-D804-5306-742E-AFCC52ED0D51}" created="2026-04-20T11:45:57.824">
    <ac:txMkLst xmlns:ac="http://schemas.microsoft.com/office/drawing/2013/main/command">
      <pc:docMk xmlns:pc="http://schemas.microsoft.com/office/powerpoint/2013/main/command"/>
      <pc:sldMk xmlns:pc="http://schemas.microsoft.com/office/powerpoint/2013/main/command" cId="0" sldId="264"/>
      <ac:spMk id="198" creationId="{00000000-0000-0000-0000-000000000000}"/>
      <ac:txMk cp="3" len="7">
        <ac:context len="32" hash="2152068873"/>
      </ac:txMk>
    </ac:txMkLst>
    <p188:pos x="2474965" y="909226"/>
    <p188:txBody>
      <a:bodyPr/>
      <a:lstStyle/>
      <a:p>
        <a:r>
          <a:rPr lang="sl-SI"/>
          <a:t>Opomba za Brino glede oblikovanja: Diapozitiv je skoraj isti kot 12. diapozitiv prvega power pointa 1. dneva Usposabljanja za izobraževalce - dodana je le druga slika, številka v naslovu poglavja in opomba spodaj.</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81082466-3F0A-4C4D-B51F-CE64539EAAC3}" authorId="{A7C03404-E0A9-AE9A-0E44-96EA475A70D6}" created="2026-04-21T14:33:13.137">
    <ac:deMkLst xmlns:ac="http://schemas.microsoft.com/office/drawing/2013/main/command">
      <pc:docMk xmlns:pc="http://schemas.microsoft.com/office/powerpoint/2013/main/command"/>
      <pc:sldMk xmlns:pc="http://schemas.microsoft.com/office/powerpoint/2013/main/command" cId="0" sldId="285"/>
      <ac:spMk id="395" creationId="{00000000-0000-0000-0000-000000000000}"/>
    </ac:deMkLst>
    <p188:txBody>
      <a:bodyPr/>
      <a:lstStyle/>
      <a:p>
        <a:r>
          <a:rPr lang="sl-SI"/>
          <a:t>V naslovu je "donut" - je to mogoče potrebno še prevesti v slo?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9E82C2-3D2C-B735-F48F-B8F7575024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a:extLst>
              <a:ext uri="{FF2B5EF4-FFF2-40B4-BE49-F238E27FC236}">
                <a16:creationId xmlns:a16="http://schemas.microsoft.com/office/drawing/2014/main" id="{678D07D2-78F9-B480-F21D-63B1A076EA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186BEE-847C-439E-A4AC-76280F5156DC}" type="datetimeFigureOut">
              <a:rPr lang="sl-SI" smtClean="0"/>
              <a:t>26. 04. 2026</a:t>
            </a:fld>
            <a:endParaRPr lang="sl-SI"/>
          </a:p>
        </p:txBody>
      </p:sp>
      <p:sp>
        <p:nvSpPr>
          <p:cNvPr id="4" name="Footer Placeholder 3">
            <a:extLst>
              <a:ext uri="{FF2B5EF4-FFF2-40B4-BE49-F238E27FC236}">
                <a16:creationId xmlns:a16="http://schemas.microsoft.com/office/drawing/2014/main" id="{562CC862-5B1D-7533-DF6B-3507DA1E96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Slide Number Placeholder 4">
            <a:extLst>
              <a:ext uri="{FF2B5EF4-FFF2-40B4-BE49-F238E27FC236}">
                <a16:creationId xmlns:a16="http://schemas.microsoft.com/office/drawing/2014/main" id="{0BEEDF0B-7A71-F681-4C78-621700C903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736BEA-77A6-4D7C-B885-14E02883BD9D}" type="slidenum">
              <a:rPr lang="sl-SI" smtClean="0"/>
              <a:t>‹#›</a:t>
            </a:fld>
            <a:endParaRPr lang="sl-SI"/>
          </a:p>
        </p:txBody>
      </p:sp>
    </p:spTree>
    <p:extLst>
      <p:ext uri="{BB962C8B-B14F-4D97-AF65-F5344CB8AC3E}">
        <p14:creationId xmlns:p14="http://schemas.microsoft.com/office/powerpoint/2010/main" val="59844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b="1" dirty="0"/>
              <a:t>Agenda 2030 </a:t>
            </a:r>
            <a:r>
              <a:rPr lang="sl-SI" dirty="0"/>
              <a:t>je trenutni globalni "akcijski načrt" za ljudi in planet. Temelji na prejšnjih prizadevanjih, kot sta </a:t>
            </a:r>
            <a:r>
              <a:rPr lang="sl-SI" b="1" dirty="0"/>
              <a:t>Svetovni vrh v Riu leta 1992 </a:t>
            </a:r>
            <a:r>
              <a:rPr lang="sl-SI" dirty="0"/>
              <a:t>(Agenda 21) in </a:t>
            </a:r>
            <a:r>
              <a:rPr lang="sl-SI" b="1" dirty="0"/>
              <a:t>Razvojni cilji tisočletja iz leta 2000,</a:t>
            </a:r>
            <a:r>
              <a:rPr lang="sl-SI" dirty="0"/>
              <a:t> katerih cilj je bil zmanjšati skrajno revščino. Leta 2012 so se države na konferenci "</a:t>
            </a:r>
            <a:r>
              <a:rPr lang="sl-SI" dirty="0" err="1"/>
              <a:t>Rio+20</a:t>
            </a:r>
            <a:r>
              <a:rPr lang="sl-SI" dirty="0"/>
              <a:t>" odločile, da bodo oblikovale celovitejši sklop ciljev, ki so privedli do 17 ciljev trajnostnega razvoja.</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13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149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a:extLst>
            <a:ext uri="{FF2B5EF4-FFF2-40B4-BE49-F238E27FC236}">
              <a16:creationId xmlns:a16="http://schemas.microsoft.com/office/drawing/2014/main" id="{14D89863-40AD-B021-294A-F3DC1469EBFB}"/>
            </a:ext>
          </a:extLst>
        </p:cNvPr>
        <p:cNvGrpSpPr/>
        <p:nvPr/>
      </p:nvGrpSpPr>
      <p:grpSpPr>
        <a:xfrm>
          <a:off x="0" y="0"/>
          <a:ext cx="0" cy="0"/>
          <a:chOff x="0" y="0"/>
          <a:chExt cx="0" cy="0"/>
        </a:xfrm>
      </p:grpSpPr>
      <p:sp>
        <p:nvSpPr>
          <p:cNvPr id="266" name="Google Shape;266;p44:notes">
            <a:extLst>
              <a:ext uri="{FF2B5EF4-FFF2-40B4-BE49-F238E27FC236}">
                <a16:creationId xmlns:a16="http://schemas.microsoft.com/office/drawing/2014/main" id="{10883272-6F0C-A046-0AEE-25E24DAA24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44:notes">
            <a:extLst>
              <a:ext uri="{FF2B5EF4-FFF2-40B4-BE49-F238E27FC236}">
                <a16:creationId xmlns:a16="http://schemas.microsoft.com/office/drawing/2014/main" id="{A575B56D-648E-C46D-3671-776D9EF99A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481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Cilji trajnostnega razvoja niso le slogani; so tehnični okvir, ki ga sestavlja 17 ciljev, 169 podciljev in 230 merljivih kazalnikov. Zasnovani so tako, da so jasni, dolgoročni in prilagodljivi različnim ravnem vlade in sektorjem. Najpomembneje pa je, da so transverzalni, kar pomeni, da napredek pri enem cilju (kot je izobraževanje) pogosto pomaga doseči druge (kot je enakost spolov).</a:t>
            </a:r>
          </a:p>
          <a:p>
            <a:pPr marL="0" lvl="0" indent="0" algn="l" rtl="0">
              <a:lnSpc>
                <a:spcPct val="100000"/>
              </a:lnSpc>
              <a:spcBef>
                <a:spcPts val="0"/>
              </a:spcBef>
              <a:spcAft>
                <a:spcPts val="0"/>
              </a:spcAft>
              <a:buSzPts val="1400"/>
              <a:buNone/>
            </a:pPr>
            <a:endParaRPr dirty="0"/>
          </a:p>
        </p:txBody>
      </p:sp>
      <p:sp>
        <p:nvSpPr>
          <p:cNvPr id="273" name="Google Shape;27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Čeprav so cilji trajnostnega razvoja mednarodni, je njihov uspeh odvisen od lokalnih ukrepov. Lokalne oblasti upravljajo najpomembnejše storitve: promet, odpadke, vodo in stanovanja. Ocenjuje se, da je več kot 65 % ciljev trajnostnega razvoja mogoče doseči le, če so lokalne in regionalne oblasti aktivno vključene.</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20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13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Javna naročila – postopek, s katerim vlade kupujejo blago in storitve – v mnogih državah predstavljajo 15–20 % BDP. Ker gre za veliko denarja, so močan gospodarski vzvod. Z izbiro trajnostnih možnosti lahko vlade zmanjšajo </a:t>
            </a:r>
            <a:r>
              <a:rPr lang="sl-SI" dirty="0" err="1"/>
              <a:t>okoljsko</a:t>
            </a:r>
            <a:r>
              <a:rPr lang="sl-SI" dirty="0"/>
              <a:t> škodo (cilj trajnostnega razvoja 13), spodbujajo pravično delovno silo (cilj trajnostnega razvoja 8) in spodbujajo podjetja k inovacijam.</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21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897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Italija ima močan pravni okvir za trajnost. PAN GPP (Akcijski načrt za </a:t>
            </a:r>
            <a:r>
              <a:rPr lang="sl-SI" dirty="0" err="1"/>
              <a:t>okoljsko</a:t>
            </a:r>
            <a:r>
              <a:rPr lang="sl-SI" dirty="0"/>
              <a:t> trajnost) je obvezen od leta 2008. Danes so ti cilji povezani s PNRR (Načrt za okrevanje in odpornost), natančneje z "Misijo 2", ki se osredotoča na krožno gospodarstvo, obnovljivo energijo in energetsko učinkovitost.</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22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6330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PAN GPP opredeljuje nacionalne cilje in navaja, katere kategorije blaga in storitev (kot sta gradbeništvo ali čiščenje) bi morale imeti prednost za trajnost. Prav tako predpisuje letno spremljanje za analizo dejanskih </a:t>
            </a:r>
            <a:r>
              <a:rPr lang="sl-SI" dirty="0" err="1"/>
              <a:t>okoljskih</a:t>
            </a:r>
            <a:r>
              <a:rPr lang="sl-SI" dirty="0"/>
              <a:t> koristi, doseženih z javno porabo.</a:t>
            </a:r>
          </a:p>
          <a:p>
            <a:pPr marL="0" lvl="0" indent="0" algn="l" rtl="0">
              <a:lnSpc>
                <a:spcPct val="100000"/>
              </a:lnSpc>
              <a:spcBef>
                <a:spcPts val="0"/>
              </a:spcBef>
              <a:spcAft>
                <a:spcPts val="0"/>
              </a:spcAft>
              <a:buSzPts val="1400"/>
              <a:buNone/>
            </a:pPr>
            <a:endParaRPr dirty="0"/>
          </a:p>
        </p:txBody>
      </p:sp>
      <p:sp>
        <p:nvSpPr>
          <p:cNvPr id="315" name="Google Shape;3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349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Trajnost ni nov koncept; je rezultat desetletij globalne diplomacije. Pomembna prelomnica je bila </a:t>
            </a:r>
            <a:r>
              <a:rPr lang="sl-SI" b="1" dirty="0"/>
              <a:t>Konferenca Združenih narodov o človekovem okolju leta 1972 </a:t>
            </a:r>
            <a:r>
              <a:rPr lang="sl-SI" dirty="0"/>
              <a:t>v Stockholmu. To je bila </a:t>
            </a:r>
            <a:r>
              <a:rPr lang="sl-SI" b="1" dirty="0"/>
              <a:t>prva svetovna konferenca, ki je okolje postavila na prvo mesto</a:t>
            </a:r>
            <a:r>
              <a:rPr lang="sl-SI" dirty="0"/>
              <a:t>. Vodila je do </a:t>
            </a:r>
            <a:r>
              <a:rPr lang="sl-SI" b="1" dirty="0"/>
              <a:t>Stockholmske deklaracije </a:t>
            </a:r>
            <a:r>
              <a:rPr lang="sl-SI" dirty="0"/>
              <a:t>in ustanovitve </a:t>
            </a:r>
            <a:r>
              <a:rPr lang="sl-SI" b="1" dirty="0"/>
              <a:t>Programa Združenih narodov za okolje (UNEP),</a:t>
            </a:r>
            <a:r>
              <a:rPr lang="sl-SI" dirty="0"/>
              <a:t> vodilnega svetovnega organa za </a:t>
            </a:r>
            <a:r>
              <a:rPr lang="sl-SI" dirty="0" err="1"/>
              <a:t>okoljska</a:t>
            </a:r>
            <a:r>
              <a:rPr lang="sl-SI" dirty="0"/>
              <a:t> vprašanja.</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0450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V Italiji so praktična orodja za »zeleno nakupovanje« CAM (</a:t>
            </a:r>
            <a:r>
              <a:rPr lang="sl-SI" dirty="0" err="1"/>
              <a:t>Criteri</a:t>
            </a:r>
            <a:r>
              <a:rPr lang="sl-SI" dirty="0"/>
              <a:t> </a:t>
            </a:r>
            <a:r>
              <a:rPr lang="sl-SI" dirty="0" err="1"/>
              <a:t>Ambientali</a:t>
            </a:r>
            <a:r>
              <a:rPr lang="sl-SI" dirty="0"/>
              <a:t> </a:t>
            </a:r>
            <a:r>
              <a:rPr lang="sl-SI" dirty="0" err="1"/>
              <a:t>Minimi</a:t>
            </a:r>
            <a:r>
              <a:rPr lang="sl-SI" dirty="0"/>
              <a:t>). To so posebne </a:t>
            </a:r>
            <a:r>
              <a:rPr lang="sl-SI" dirty="0" err="1"/>
              <a:t>okoljske</a:t>
            </a:r>
            <a:r>
              <a:rPr lang="sl-SI" dirty="0"/>
              <a:t> zahteve, ki se uporabljajo v vsaki fazi nakupa, da se zagotovi, da ima izdelek ali storitev v celotnem življenjskem ciklu najmanjši možen vpliv. Njihova uporaba je obvezna v skladu z zakonikom o javnih naročilih iz leta 2023.</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24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857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25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277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Dokument CAM je strukturiran v tri glavne dele: ozadje (splošne informacije), osnovna merila (obvezne tehnične specifikacije in pogodbene klavzule) in merila za oddajo (neobvezne točke, ki se uporabljajo za nagrajevanje ponudnikov, ki ponujajo še višjo </a:t>
            </a:r>
            <a:r>
              <a:rPr lang="sl-SI" dirty="0" err="1"/>
              <a:t>okoljsko</a:t>
            </a:r>
            <a:r>
              <a:rPr lang="sl-SI" dirty="0"/>
              <a:t> učinkovitost).</a:t>
            </a:r>
          </a:p>
          <a:p>
            <a:pPr marL="0" lvl="0" indent="0" algn="l" rtl="0">
              <a:lnSpc>
                <a:spcPct val="100000"/>
              </a:lnSpc>
              <a:spcBef>
                <a:spcPts val="0"/>
              </a:spcBef>
              <a:spcAft>
                <a:spcPts val="0"/>
              </a:spcAft>
              <a:buSzPts val="1400"/>
              <a:buNone/>
            </a:pPr>
            <a:endParaRPr dirty="0"/>
          </a:p>
        </p:txBody>
      </p:sp>
      <p:sp>
        <p:nvSpPr>
          <p:cNvPr id="335" name="Google Shape;33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2772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Linearno gospodarstvo temelji na modelu »vzemi-proizvedi-odloži«, ki povzroča izčrpavanje virov in krize z odpadki. Krožno gospodarstvo dodaja ključni korak: ponovno uporabo in recikliranje.</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30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4635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Doughnut</a:t>
            </a:r>
            <a:r>
              <a:rPr lang="en-GB" dirty="0"/>
              <a:t> </a:t>
            </a:r>
            <a:r>
              <a:rPr lang="en-GB" dirty="0" err="1"/>
              <a:t>ekonomija</a:t>
            </a:r>
            <a:r>
              <a:rPr lang="en-GB" dirty="0"/>
              <a:t> je </a:t>
            </a:r>
            <a:r>
              <a:rPr lang="en-GB" dirty="0" err="1"/>
              <a:t>teorija</a:t>
            </a:r>
            <a:r>
              <a:rPr lang="en-GB" dirty="0"/>
              <a:t> Kate Raworth, ki </a:t>
            </a:r>
            <a:r>
              <a:rPr lang="en-GB" dirty="0" err="1"/>
              <a:t>nakazuje</a:t>
            </a:r>
            <a:r>
              <a:rPr lang="en-GB" dirty="0"/>
              <a:t>, da je za </a:t>
            </a:r>
            <a:r>
              <a:rPr lang="en-GB" dirty="0" err="1"/>
              <a:t>človeško</a:t>
            </a:r>
            <a:r>
              <a:rPr lang="en-GB" dirty="0"/>
              <a:t> </a:t>
            </a:r>
            <a:r>
              <a:rPr lang="en-GB" dirty="0" err="1"/>
              <a:t>blaginjo</a:t>
            </a:r>
            <a:r>
              <a:rPr lang="en-GB" dirty="0"/>
              <a:t> </a:t>
            </a:r>
            <a:r>
              <a:rPr lang="en-GB" dirty="0" err="1"/>
              <a:t>potrebno</a:t>
            </a:r>
            <a:r>
              <a:rPr lang="en-GB" dirty="0"/>
              <a:t> </a:t>
            </a:r>
            <a:r>
              <a:rPr lang="en-GB" dirty="0" err="1"/>
              <a:t>uravnotežiti</a:t>
            </a:r>
            <a:r>
              <a:rPr lang="en-GB" dirty="0"/>
              <a:t> </a:t>
            </a:r>
            <a:r>
              <a:rPr lang="en-GB" dirty="0" err="1"/>
              <a:t>naše</a:t>
            </a:r>
            <a:r>
              <a:rPr lang="en-GB" dirty="0"/>
              <a:t> </a:t>
            </a:r>
            <a:r>
              <a:rPr lang="en-GB" dirty="0" err="1"/>
              <a:t>družbene</a:t>
            </a:r>
            <a:r>
              <a:rPr lang="en-GB" dirty="0"/>
              <a:t> </a:t>
            </a:r>
            <a:r>
              <a:rPr lang="en-GB" dirty="0" err="1"/>
              <a:t>potrebe</a:t>
            </a:r>
            <a:r>
              <a:rPr lang="en-GB" dirty="0"/>
              <a:t> z </a:t>
            </a:r>
            <a:r>
              <a:rPr lang="en-GB" dirty="0" err="1"/>
              <a:t>Zemljinim</a:t>
            </a:r>
            <a:r>
              <a:rPr lang="en-GB" dirty="0"/>
              <a:t> "</a:t>
            </a:r>
            <a:r>
              <a:rPr lang="en-GB" dirty="0" err="1"/>
              <a:t>ekološkim</a:t>
            </a:r>
            <a:r>
              <a:rPr lang="en-GB" dirty="0"/>
              <a:t> </a:t>
            </a:r>
            <a:r>
              <a:rPr lang="en-GB" dirty="0" err="1"/>
              <a:t>stropom</a:t>
            </a:r>
            <a:r>
              <a:rPr lang="en-GB" dirty="0"/>
              <a:t>".</a:t>
            </a:r>
          </a:p>
          <a:p>
            <a:pPr marL="0" lvl="0" indent="0" algn="l" rtl="0">
              <a:lnSpc>
                <a:spcPct val="100000"/>
              </a:lnSpc>
              <a:spcBef>
                <a:spcPts val="0"/>
              </a:spcBef>
              <a:spcAft>
                <a:spcPts val="0"/>
              </a:spcAft>
              <a:buSzPts val="1400"/>
              <a:buNone/>
            </a:pPr>
            <a:r>
              <a:rPr lang="nn-NO" dirty="0"/>
              <a:t>Slika: https://earth.org/what-is-doughnut-economics/</a:t>
            </a:r>
          </a:p>
        </p:txBody>
      </p:sp>
      <p:sp>
        <p:nvSpPr>
          <p:cNvPr id="393" name="Google Shape;39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a:extLst>
            <a:ext uri="{FF2B5EF4-FFF2-40B4-BE49-F238E27FC236}">
              <a16:creationId xmlns:a16="http://schemas.microsoft.com/office/drawing/2014/main" id="{BCBDCAE1-494E-9B05-948F-6E4542DD34D6}"/>
            </a:ext>
          </a:extLst>
        </p:cNvPr>
        <p:cNvGrpSpPr/>
        <p:nvPr/>
      </p:nvGrpSpPr>
      <p:grpSpPr>
        <a:xfrm>
          <a:off x="0" y="0"/>
          <a:ext cx="0" cy="0"/>
          <a:chOff x="0" y="0"/>
          <a:chExt cx="0" cy="0"/>
        </a:xfrm>
      </p:grpSpPr>
      <p:sp>
        <p:nvSpPr>
          <p:cNvPr id="399" name="Google Shape;399;p56:notes">
            <a:extLst>
              <a:ext uri="{FF2B5EF4-FFF2-40B4-BE49-F238E27FC236}">
                <a16:creationId xmlns:a16="http://schemas.microsoft.com/office/drawing/2014/main" id="{24F6A963-F263-0D13-1B35-DFCA78BC28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Zeleno javno naročanje je opredeljeno kot postopek, pri katerem javni organi vključujejo </a:t>
            </a:r>
            <a:r>
              <a:rPr lang="sl-SI" dirty="0" err="1"/>
              <a:t>okoljska</a:t>
            </a:r>
            <a:r>
              <a:rPr lang="sl-SI" dirty="0"/>
              <a:t> merila v vse faze nabave. Cilj je spodbujati razvoj okolju prijaznih izdelkov z izbiro rešitev z najmanjšim vplivom v celotnem življenjskem ciklu.</a:t>
            </a:r>
          </a:p>
          <a:p>
            <a:pPr marL="0" lvl="0" indent="0" algn="l" rtl="0">
              <a:lnSpc>
                <a:spcPct val="100000"/>
              </a:lnSpc>
              <a:spcBef>
                <a:spcPts val="0"/>
              </a:spcBef>
              <a:spcAft>
                <a:spcPts val="0"/>
              </a:spcAft>
              <a:buSzPts val="1400"/>
              <a:buNone/>
            </a:pPr>
            <a:endParaRPr dirty="0"/>
          </a:p>
        </p:txBody>
      </p:sp>
      <p:sp>
        <p:nvSpPr>
          <p:cNvPr id="400" name="Google Shape;400;p56:notes">
            <a:extLst>
              <a:ext uri="{FF2B5EF4-FFF2-40B4-BE49-F238E27FC236}">
                <a16:creationId xmlns:a16="http://schemas.microsoft.com/office/drawing/2014/main" id="{714219B6-7857-CF64-CCA4-48AC2FADF1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991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Medtem ko se zeleno javno naročanje osredotočajo na okolje, je trajnostno javno naročanje širši koncept. Pomeni zagotavljanje, da nakupi zagotavljajo dobro razmerje med ceno in kakovostjo na podlagi stroškov v življenjskem ciklu, hkrati pa ustvarjajo koristi za okolje, družbo in gospodarstvo.</a:t>
            </a:r>
          </a:p>
          <a:p>
            <a:pPr marL="0" lvl="0" indent="0" algn="l" rtl="0">
              <a:lnSpc>
                <a:spcPct val="100000"/>
              </a:lnSpc>
              <a:spcBef>
                <a:spcPts val="0"/>
              </a:spcBef>
              <a:spcAft>
                <a:spcPts val="0"/>
              </a:spcAft>
              <a:buSzPts val="1400"/>
              <a:buNone/>
            </a:pPr>
            <a:endParaRPr lang="sl-SI" dirty="0"/>
          </a:p>
          <a:p>
            <a:pPr marL="0" lvl="0" indent="0" algn="l" rtl="0">
              <a:lnSpc>
                <a:spcPct val="100000"/>
              </a:lnSpc>
              <a:spcBef>
                <a:spcPts val="0"/>
              </a:spcBef>
              <a:spcAft>
                <a:spcPts val="0"/>
              </a:spcAft>
              <a:buSzPts val="1400"/>
              <a:buNone/>
            </a:pPr>
            <a:endParaRPr dirty="0"/>
          </a:p>
        </p:txBody>
      </p:sp>
      <p:sp>
        <p:nvSpPr>
          <p:cNvPr id="420" name="Google Shape;42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Uspešno trajnostno javno naročanje zahteva vodstvo, usklajenost s širšimi političnimi cilji in dobro upravljanje. Vključevati mora vse deležnike (vključno z dobavitelji in državljani) in, kar je najpomembneje, spremljati rezultate, da se zagotovi dejansko doseganje ciljev trajnosti.</a:t>
            </a:r>
          </a:p>
          <a:p>
            <a:pPr marL="457200" marR="0" lvl="0" indent="-228600" algn="l" rtl="0">
              <a:lnSpc>
                <a:spcPct val="100000"/>
              </a:lnSpc>
              <a:spcBef>
                <a:spcPts val="0"/>
              </a:spcBef>
              <a:spcAft>
                <a:spcPts val="0"/>
              </a:spcAft>
              <a:buSzPts val="1400"/>
              <a:buNone/>
            </a:pPr>
            <a:endParaRPr lang="sl-SI" dirty="0"/>
          </a:p>
          <a:p>
            <a:pPr marL="457200" marR="0" lvl="0" indent="-228600" algn="l" rtl="0">
              <a:lnSpc>
                <a:spcPct val="100000"/>
              </a:lnSpc>
              <a:spcBef>
                <a:spcPts val="0"/>
              </a:spcBef>
              <a:spcAft>
                <a:spcPts val="0"/>
              </a:spcAft>
              <a:buSzPts val="1400"/>
              <a:buNone/>
            </a:pPr>
            <a:endParaRPr dirty="0"/>
          </a:p>
        </p:txBody>
      </p:sp>
      <p:sp>
        <p:nvSpPr>
          <p:cNvPr id="428" name="Google Shape;42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Istega leta kot Stockholmska konferenca je </a:t>
            </a:r>
            <a:r>
              <a:rPr lang="sl-SI" b="1" dirty="0"/>
              <a:t>Rimski klub </a:t>
            </a:r>
            <a:r>
              <a:rPr lang="sl-SI" dirty="0"/>
              <a:t>objavil prelomno poročilo z naslovom </a:t>
            </a:r>
            <a:r>
              <a:rPr lang="sl-SI" b="1" dirty="0"/>
              <a:t>»Meje rasti«. </a:t>
            </a:r>
            <a:r>
              <a:rPr lang="sl-SI" dirty="0"/>
              <a:t>Raziskovalci so z uporabo računalniških modelov MIT opozorili, da bodo Zemljini viri do konca 21. stoletja izčrpani, če se bosta rast prebivalstva in poraba virov nadaljevali s sedanjo stopnjo. To poročilo je bil »klic k streznitvi«, ki je zagovarja </a:t>
            </a:r>
            <a:r>
              <a:rPr lang="sl-SI" b="1" dirty="0"/>
              <a:t>odgovorno upravljanje virov, </a:t>
            </a:r>
            <a:r>
              <a:rPr lang="sl-SI" dirty="0"/>
              <a:t>da bi preprečili popoln gospodarski in ekološki zlom.</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0324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Za pojasnilo: Zeleno javno naročanje je podskupina trajnostnega javnega naročanja. Vso zeleno javno naročanje je trajnostno, vendar trajnostno javno naročanje vključuje tudi družbena merila, kot so pravične delovne prakse, etično nabavljanje in dostopnost za invalide.</a:t>
            </a:r>
          </a:p>
          <a:p>
            <a:pPr marL="0" lvl="0" indent="0" algn="l" rtl="0">
              <a:lnSpc>
                <a:spcPct val="100000"/>
              </a:lnSpc>
              <a:spcBef>
                <a:spcPts val="0"/>
              </a:spcBef>
              <a:spcAft>
                <a:spcPts val="0"/>
              </a:spcAft>
              <a:buSzPts val="1400"/>
              <a:buNone/>
            </a:pPr>
            <a:endParaRPr dirty="0"/>
          </a:p>
        </p:txBody>
      </p:sp>
      <p:sp>
        <p:nvSpPr>
          <p:cNvPr id="452" name="Google Shape;45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EU spodbuja trajnostno javno naročanje, ker koristi evropski industriji, ki ima pogosto višje </a:t>
            </a:r>
            <a:r>
              <a:rPr lang="sl-SI" dirty="0" err="1"/>
              <a:t>okoljske</a:t>
            </a:r>
            <a:r>
              <a:rPr lang="sl-SI" dirty="0"/>
              <a:t> in družbene standarde kot svetovni konkurenti. Z določanjem visokih standardov pri javnih razpisih EU pomaga usmerjati svetovni trg k bolj trajnostni proizvodnji.</a:t>
            </a:r>
          </a:p>
          <a:p>
            <a:pPr marL="0" lvl="0" indent="0" algn="l" rtl="0">
              <a:lnSpc>
                <a:spcPct val="100000"/>
              </a:lnSpc>
              <a:spcBef>
                <a:spcPts val="0"/>
              </a:spcBef>
              <a:spcAft>
                <a:spcPts val="0"/>
              </a:spcAft>
              <a:buSzPts val="1400"/>
              <a:buNone/>
            </a:pPr>
            <a:endParaRPr dirty="0"/>
          </a:p>
        </p:txBody>
      </p:sp>
      <p:sp>
        <p:nvSpPr>
          <p:cNvPr id="466" name="Google Shape;4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a:extLst>
            <a:ext uri="{FF2B5EF4-FFF2-40B4-BE49-F238E27FC236}">
              <a16:creationId xmlns:a16="http://schemas.microsoft.com/office/drawing/2014/main" id="{B605DAF1-A70C-1879-8AA4-2C881B6F7FF6}"/>
            </a:ext>
          </a:extLst>
        </p:cNvPr>
        <p:cNvGrpSpPr/>
        <p:nvPr/>
      </p:nvGrpSpPr>
      <p:grpSpPr>
        <a:xfrm>
          <a:off x="0" y="0"/>
          <a:ext cx="0" cy="0"/>
          <a:chOff x="0" y="0"/>
          <a:chExt cx="0" cy="0"/>
        </a:xfrm>
      </p:grpSpPr>
      <p:sp>
        <p:nvSpPr>
          <p:cNvPr id="495" name="Google Shape;495;p62:notes">
            <a:extLst>
              <a:ext uri="{FF2B5EF4-FFF2-40B4-BE49-F238E27FC236}">
                <a16:creationId xmlns:a16="http://schemas.microsoft.com/office/drawing/2014/main" id="{C6428BF9-5D24-B3A0-E318-B90D162121B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62:notes">
            <a:extLst>
              <a:ext uri="{FF2B5EF4-FFF2-40B4-BE49-F238E27FC236}">
                <a16:creationId xmlns:a16="http://schemas.microsoft.com/office/drawing/2014/main" id="{A2A4B8E5-B79A-CF2E-EF08-5598EF7B52C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0494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Evropsko zanimanje za zeleno javno naročanje se je od leta 2001 razvijalo skozi šest faz, od prostovoljnega pristopa do osrednjega pomena za Evropski zeleni dogovor in Akcijski načrt za krožno gospodarstvo.</a:t>
            </a:r>
          </a:p>
          <a:p>
            <a:pPr marL="0" lvl="0" indent="0" algn="l" rtl="0">
              <a:lnSpc>
                <a:spcPct val="100000"/>
              </a:lnSpc>
              <a:spcBef>
                <a:spcPts val="0"/>
              </a:spcBef>
              <a:spcAft>
                <a:spcPts val="0"/>
              </a:spcAft>
              <a:buSzPts val="1400"/>
              <a:buNone/>
            </a:pPr>
            <a:endParaRPr dirty="0"/>
          </a:p>
        </p:txBody>
      </p:sp>
      <p:sp>
        <p:nvSpPr>
          <p:cNvPr id="505" name="Google Shape;50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EU zagotavlja praktične priročnike v pomoč organom. Priročnik »Kupujte zeleno!« pojasnjuje, kako uporabljati </a:t>
            </a:r>
            <a:r>
              <a:rPr lang="sl-SI" dirty="0" err="1"/>
              <a:t>okoljska</a:t>
            </a:r>
            <a:r>
              <a:rPr lang="sl-SI" dirty="0"/>
              <a:t> merila v okviru zakonodaje EU.</a:t>
            </a:r>
          </a:p>
          <a:p>
            <a:pPr marL="0" lvl="0" indent="0" algn="l" rtl="0">
              <a:lnSpc>
                <a:spcPct val="100000"/>
              </a:lnSpc>
              <a:spcBef>
                <a:spcPts val="0"/>
              </a:spcBef>
              <a:spcAft>
                <a:spcPts val="0"/>
              </a:spcAft>
              <a:buSzPts val="1400"/>
              <a:buNone/>
            </a:pPr>
            <a:endParaRPr dirty="0"/>
          </a:p>
        </p:txBody>
      </p:sp>
      <p:sp>
        <p:nvSpPr>
          <p:cNvPr id="522" name="Google Shape;52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Vodnik »Kupujte socialno« (2021) se osredotoča na doseganje pozitivnih družbenih učinkov, kot so enakost spolov in zaposlitvene možnosti za ranljive delavce.</a:t>
            </a:r>
          </a:p>
          <a:p>
            <a:pPr marL="0" lvl="0" indent="0" algn="l" rtl="0">
              <a:lnSpc>
                <a:spcPct val="100000"/>
              </a:lnSpc>
              <a:spcBef>
                <a:spcPts val="0"/>
              </a:spcBef>
              <a:spcAft>
                <a:spcPts val="0"/>
              </a:spcAft>
              <a:buSzPts val="1400"/>
              <a:buNone/>
            </a:pPr>
            <a:endParaRPr dirty="0"/>
          </a:p>
        </p:txBody>
      </p:sp>
      <p:sp>
        <p:nvSpPr>
          <p:cNvPr id="530" name="Google Shape;53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Zeleni dogovor si prizadeva, da bi minimalna obvezna zelena merila postala standardni del zakonodaje in financiranja EU. S tem se dejansko vzpostavlja skupna opredelitev zelenega javnega naročanja v vseh državah članicah.</a:t>
            </a:r>
          </a:p>
          <a:p>
            <a:pPr marL="0" lvl="0" indent="0" algn="l" rtl="0">
              <a:lnSpc>
                <a:spcPct val="100000"/>
              </a:lnSpc>
              <a:spcBef>
                <a:spcPts val="0"/>
              </a:spcBef>
              <a:spcAft>
                <a:spcPts val="0"/>
              </a:spcAft>
              <a:buSzPts val="1400"/>
              <a:buNone/>
            </a:pPr>
            <a:endParaRPr dirty="0"/>
          </a:p>
        </p:txBody>
      </p:sp>
      <p:sp>
        <p:nvSpPr>
          <p:cNvPr id="538" name="Google Shape;53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EU podpira zeleno javno naročanje z več orodji: nacionalnimi akcijskimi načrti (ki se izvajajo v 23 od 27 držav), 20 sklopi posebnih meril EU za zeleno javno naročanje in splošnim ciljem, da bi bilo 50 % vseh nakupov zelenih.</a:t>
            </a:r>
          </a:p>
          <a:p>
            <a:pPr marL="0" lvl="0" indent="0" algn="l" rtl="0">
              <a:lnSpc>
                <a:spcPct val="100000"/>
              </a:lnSpc>
              <a:spcBef>
                <a:spcPts val="0"/>
              </a:spcBef>
              <a:spcAft>
                <a:spcPts val="0"/>
              </a:spcAft>
              <a:buSzPts val="1400"/>
              <a:buNone/>
            </a:pPr>
            <a:endParaRPr dirty="0"/>
          </a:p>
        </p:txBody>
      </p:sp>
      <p:sp>
        <p:nvSpPr>
          <p:cNvPr id="551" name="Google Shape;55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Petnajst</a:t>
            </a:r>
            <a:r>
              <a:rPr lang="en-US" dirty="0"/>
              <a:t> let </a:t>
            </a:r>
            <a:r>
              <a:rPr lang="en-US" dirty="0" err="1"/>
              <a:t>pozneje</a:t>
            </a:r>
            <a:r>
              <a:rPr lang="en-US" dirty="0"/>
              <a:t> je </a:t>
            </a:r>
            <a:r>
              <a:rPr lang="en-US" b="1" dirty="0" err="1"/>
              <a:t>Brundtlandino</a:t>
            </a:r>
            <a:r>
              <a:rPr lang="en-US" b="1" dirty="0"/>
              <a:t> </a:t>
            </a:r>
            <a:r>
              <a:rPr lang="en-US" b="1" dirty="0" err="1"/>
              <a:t>poročilo</a:t>
            </a:r>
            <a:r>
              <a:rPr lang="en-US" b="1" dirty="0"/>
              <a:t> </a:t>
            </a:r>
            <a:r>
              <a:rPr lang="en-US" dirty="0"/>
              <a:t>(</a:t>
            </a:r>
            <a:r>
              <a:rPr lang="en-US" dirty="0" err="1"/>
              <a:t>uradno</a:t>
            </a:r>
            <a:r>
              <a:rPr lang="en-US" dirty="0"/>
              <a:t> </a:t>
            </a:r>
            <a:r>
              <a:rPr lang="en-US" dirty="0" err="1"/>
              <a:t>naslovljeno</a:t>
            </a:r>
            <a:r>
              <a:rPr lang="en-US" dirty="0"/>
              <a:t> </a:t>
            </a:r>
            <a:r>
              <a:rPr lang="en-US" i="1" dirty="0"/>
              <a:t>»</a:t>
            </a:r>
            <a:r>
              <a:rPr lang="en-US" i="1" dirty="0" err="1"/>
              <a:t>Naša</a:t>
            </a:r>
            <a:r>
              <a:rPr lang="en-US" i="1" dirty="0"/>
              <a:t> </a:t>
            </a:r>
            <a:r>
              <a:rPr lang="en-US" i="1" dirty="0" err="1"/>
              <a:t>skupna</a:t>
            </a:r>
            <a:r>
              <a:rPr lang="en-US" i="1" dirty="0"/>
              <a:t> </a:t>
            </a:r>
            <a:r>
              <a:rPr lang="en-US" i="1" dirty="0" err="1"/>
              <a:t>prihodnost</a:t>
            </a:r>
            <a:r>
              <a:rPr lang="en-US" i="1" dirty="0"/>
              <a:t>«</a:t>
            </a:r>
            <a:r>
              <a:rPr lang="en-US" dirty="0"/>
              <a:t>) </a:t>
            </a:r>
            <a:r>
              <a:rPr lang="en-US" dirty="0" err="1"/>
              <a:t>podalo</a:t>
            </a:r>
            <a:r>
              <a:rPr lang="en-US" dirty="0"/>
              <a:t> </a:t>
            </a:r>
            <a:r>
              <a:rPr lang="en-US" dirty="0" err="1"/>
              <a:t>najbolj</a:t>
            </a:r>
            <a:r>
              <a:rPr lang="en-US" dirty="0"/>
              <a:t> </a:t>
            </a:r>
            <a:r>
              <a:rPr lang="en-US" dirty="0" err="1"/>
              <a:t>znano</a:t>
            </a:r>
            <a:r>
              <a:rPr lang="en-US" dirty="0"/>
              <a:t> </a:t>
            </a:r>
            <a:r>
              <a:rPr lang="en-US" dirty="0" err="1"/>
              <a:t>definicijo</a:t>
            </a:r>
            <a:r>
              <a:rPr lang="en-US" dirty="0"/>
              <a:t> </a:t>
            </a:r>
            <a:r>
              <a:rPr lang="en-US" b="1" dirty="0" err="1"/>
              <a:t>trajnostnega</a:t>
            </a:r>
            <a:r>
              <a:rPr lang="en-US" b="1" dirty="0"/>
              <a:t> </a:t>
            </a:r>
            <a:r>
              <a:rPr lang="en-US" b="1" dirty="0" err="1"/>
              <a:t>razvoja</a:t>
            </a:r>
            <a:r>
              <a:rPr lang="en-US" dirty="0"/>
              <a:t>: »</a:t>
            </a:r>
            <a:r>
              <a:rPr lang="en-US" dirty="0" err="1"/>
              <a:t>proces</a:t>
            </a:r>
            <a:r>
              <a:rPr lang="en-US" dirty="0"/>
              <a:t>, ki </a:t>
            </a:r>
            <a:r>
              <a:rPr lang="en-US" dirty="0" err="1"/>
              <a:t>omogoča</a:t>
            </a:r>
            <a:r>
              <a:rPr lang="en-US" dirty="0"/>
              <a:t> </a:t>
            </a:r>
            <a:r>
              <a:rPr lang="en-US" dirty="0" err="1"/>
              <a:t>zadovoljevanje</a:t>
            </a:r>
            <a:r>
              <a:rPr lang="en-US" dirty="0"/>
              <a:t> </a:t>
            </a:r>
            <a:r>
              <a:rPr lang="en-US" dirty="0" err="1"/>
              <a:t>potreb</a:t>
            </a:r>
            <a:r>
              <a:rPr lang="en-US" dirty="0"/>
              <a:t> </a:t>
            </a:r>
            <a:r>
              <a:rPr lang="en-US" dirty="0" err="1"/>
              <a:t>sedanje</a:t>
            </a:r>
            <a:r>
              <a:rPr lang="en-US" dirty="0"/>
              <a:t> </a:t>
            </a:r>
            <a:r>
              <a:rPr lang="en-US" dirty="0" err="1"/>
              <a:t>generacije</a:t>
            </a:r>
            <a:r>
              <a:rPr lang="en-US" dirty="0"/>
              <a:t>, ne da bi </a:t>
            </a:r>
            <a:r>
              <a:rPr lang="en-US" dirty="0" err="1"/>
              <a:t>ogrožal</a:t>
            </a:r>
            <a:r>
              <a:rPr lang="en-US" dirty="0"/>
              <a:t> </a:t>
            </a:r>
            <a:r>
              <a:rPr lang="en-US" dirty="0" err="1"/>
              <a:t>sposobnost</a:t>
            </a:r>
            <a:r>
              <a:rPr lang="en-US" dirty="0"/>
              <a:t> </a:t>
            </a:r>
            <a:r>
              <a:rPr lang="en-US" dirty="0" err="1"/>
              <a:t>prihodnjih</a:t>
            </a:r>
            <a:r>
              <a:rPr lang="en-US" dirty="0"/>
              <a:t> </a:t>
            </a:r>
            <a:r>
              <a:rPr lang="en-US" dirty="0" err="1"/>
              <a:t>generacij</a:t>
            </a:r>
            <a:r>
              <a:rPr lang="en-US" dirty="0"/>
              <a:t>, da </a:t>
            </a:r>
            <a:r>
              <a:rPr lang="en-US" dirty="0" err="1"/>
              <a:t>zadovoljijo</a:t>
            </a:r>
            <a:r>
              <a:rPr lang="en-US" dirty="0"/>
              <a:t> </a:t>
            </a:r>
            <a:r>
              <a:rPr lang="en-US" dirty="0" err="1"/>
              <a:t>svoje</a:t>
            </a:r>
            <a:r>
              <a:rPr lang="en-US" dirty="0"/>
              <a:t> </a:t>
            </a:r>
            <a:r>
              <a:rPr lang="en-US" dirty="0" err="1"/>
              <a:t>potrebe</a:t>
            </a:r>
            <a:r>
              <a:rPr lang="en-US" dirty="0"/>
              <a:t>«. Ta </a:t>
            </a:r>
            <a:r>
              <a:rPr lang="en-US" dirty="0" err="1"/>
              <a:t>koncept</a:t>
            </a:r>
            <a:r>
              <a:rPr lang="en-US" dirty="0"/>
              <a:t> je </a:t>
            </a:r>
            <a:r>
              <a:rPr lang="en-US" dirty="0" err="1"/>
              <a:t>ključnega</a:t>
            </a:r>
            <a:r>
              <a:rPr lang="en-US" dirty="0"/>
              <a:t> </a:t>
            </a:r>
            <a:r>
              <a:rPr lang="en-US" dirty="0" err="1"/>
              <a:t>pomena</a:t>
            </a:r>
            <a:r>
              <a:rPr lang="en-US" dirty="0"/>
              <a:t>, </a:t>
            </a:r>
            <a:r>
              <a:rPr lang="en-US" dirty="0" err="1"/>
              <a:t>ker</a:t>
            </a:r>
            <a:r>
              <a:rPr lang="en-US" dirty="0"/>
              <a:t> </a:t>
            </a:r>
            <a:r>
              <a:rPr lang="en-US" dirty="0" err="1"/>
              <a:t>uvaja</a:t>
            </a:r>
            <a:r>
              <a:rPr lang="en-US" dirty="0"/>
              <a:t> </a:t>
            </a:r>
            <a:r>
              <a:rPr lang="en-US" b="1" dirty="0" err="1"/>
              <a:t>medgeneracijsko</a:t>
            </a:r>
            <a:r>
              <a:rPr lang="en-US" b="1" dirty="0"/>
              <a:t> </a:t>
            </a:r>
            <a:r>
              <a:rPr lang="en-US" b="1" dirty="0" err="1"/>
              <a:t>enakost</a:t>
            </a:r>
            <a:r>
              <a:rPr lang="en-US" b="1" dirty="0"/>
              <a:t>,</a:t>
            </a:r>
            <a:r>
              <a:rPr lang="en-US" dirty="0"/>
              <a:t> </a:t>
            </a:r>
            <a:r>
              <a:rPr lang="en-US" dirty="0" err="1"/>
              <a:t>kar</a:t>
            </a:r>
            <a:r>
              <a:rPr lang="en-US" dirty="0"/>
              <a:t> </a:t>
            </a:r>
            <a:r>
              <a:rPr lang="en-US" dirty="0" err="1"/>
              <a:t>pomeni</a:t>
            </a:r>
            <a:r>
              <a:rPr lang="en-US" dirty="0"/>
              <a:t>, da </a:t>
            </a:r>
            <a:r>
              <a:rPr lang="en-US" dirty="0" err="1"/>
              <a:t>moramo</a:t>
            </a:r>
            <a:r>
              <a:rPr lang="en-US" dirty="0"/>
              <a:t> </a:t>
            </a:r>
            <a:r>
              <a:rPr lang="en-US" dirty="0" err="1"/>
              <a:t>živeti</a:t>
            </a:r>
            <a:r>
              <a:rPr lang="en-US" dirty="0"/>
              <a:t> </a:t>
            </a:r>
            <a:r>
              <a:rPr lang="en-US" dirty="0" err="1"/>
              <a:t>na</a:t>
            </a:r>
            <a:r>
              <a:rPr lang="en-US" dirty="0"/>
              <a:t> </a:t>
            </a:r>
            <a:r>
              <a:rPr lang="en-US" dirty="0" err="1"/>
              <a:t>način</a:t>
            </a:r>
            <a:r>
              <a:rPr lang="en-US" dirty="0"/>
              <a:t>, ki ne »</a:t>
            </a:r>
            <a:r>
              <a:rPr lang="en-US" dirty="0" err="1"/>
              <a:t>okrade</a:t>
            </a:r>
            <a:r>
              <a:rPr lang="en-US" dirty="0"/>
              <a:t>« </a:t>
            </a:r>
            <a:r>
              <a:rPr lang="en-US" dirty="0" err="1"/>
              <a:t>prihodnosti</a:t>
            </a:r>
            <a:r>
              <a:rPr lang="en-US" dirty="0"/>
              <a:t>.</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97391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Merila EU niso arbitrarna; temeljijo na analizi življenjskega cikla (LCA). Opredeljujejo obseg izdelka, opredeljujejo glavne vplive na okolje in zagotavljajo sisteme preverjanja, s katerimi lahko organi dokažejo, da kupujejo trajnostno.</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49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9951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EU je določila merila za 20 specifičnih kategorij, od čistilnih sredstev in električne energije do hrane, prometa in podatkovnih centrov.</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50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4892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5" name="Google Shape;68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0892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709" name="Google Shape;7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56</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17" name="Google Shape;717;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2" name="Google Shape;17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Trajnost se pogosto predstavlja kot struktura, ki jo podpirajo stebri. </a:t>
            </a:r>
            <a:r>
              <a:rPr lang="sl-SI" dirty="0" err="1"/>
              <a:t>Brundtlandino</a:t>
            </a:r>
            <a:r>
              <a:rPr lang="sl-SI" dirty="0"/>
              <a:t> poročilo jih je opredelilo tri: </a:t>
            </a:r>
            <a:r>
              <a:rPr lang="sl-SI" b="1" dirty="0" err="1"/>
              <a:t>okoljskega</a:t>
            </a:r>
            <a:r>
              <a:rPr lang="sl-SI" b="1" dirty="0"/>
              <a:t>, socialnega in gospodarskega. </a:t>
            </a:r>
            <a:r>
              <a:rPr lang="sl-SI" dirty="0"/>
              <a:t>Vendar je bil kasneje dodan še četrti </a:t>
            </a:r>
            <a:r>
              <a:rPr lang="sl-SI" b="1" dirty="0"/>
              <a:t>institucionalni steber. </a:t>
            </a:r>
            <a:r>
              <a:rPr lang="sl-SI" dirty="0"/>
              <a:t>Ta poudarja, da trajnost ni le »biti zelen« – za dejansko delovanje so potrebne </a:t>
            </a:r>
            <a:r>
              <a:rPr lang="sl-SI" b="1" dirty="0"/>
              <a:t>močne strukture upravljanja,</a:t>
            </a:r>
            <a:r>
              <a:rPr lang="sl-SI" dirty="0"/>
              <a:t> jasni zakoni in politična volja.</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241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b="1" dirty="0"/>
              <a:t>Podnebne spremembe </a:t>
            </a:r>
            <a:r>
              <a:rPr lang="sl-SI" dirty="0"/>
              <a:t>se nanašajo na dolgoročne spremembe temperatur in vremenskih vzorcev. Čeprav so nekatere spremembe naravne, viri pojasnjujejo, da so bile </a:t>
            </a:r>
            <a:r>
              <a:rPr lang="sl-SI" b="1" dirty="0"/>
              <a:t>človeške dejavnosti glavni dejavnik od 19. stoletja, </a:t>
            </a:r>
            <a:r>
              <a:rPr lang="sl-SI" dirty="0"/>
              <a:t>predvsem z izgorevanjem fosilnih goriv. Ta proces sprošča toplogredne pline, kot so </a:t>
            </a:r>
            <a:r>
              <a:rPr lang="sl-SI" b="1" dirty="0"/>
              <a:t>CO2, metan in dušikov oksid, </a:t>
            </a:r>
            <a:r>
              <a:rPr lang="sl-SI" dirty="0"/>
              <a:t>ki zadržujejo toploto v ozračju.</a:t>
            </a:r>
          </a:p>
          <a:p>
            <a:pPr marL="0" lvl="0" indent="0" algn="l" rtl="0">
              <a:lnSpc>
                <a:spcPct val="100000"/>
              </a:lnSpc>
              <a:spcBef>
                <a:spcPts val="0"/>
              </a:spcBef>
              <a:spcAft>
                <a:spcPts val="0"/>
              </a:spcAft>
              <a:buSzPts val="1400"/>
              <a:buNone/>
            </a:pPr>
            <a:endParaRPr dirty="0"/>
          </a:p>
        </p:txBody>
      </p:sp>
      <p:sp>
        <p:nvSpPr>
          <p:cNvPr id="196" name="Google Shape;19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a:t>Glavni povzročitelji podnebnih sprememb so </a:t>
            </a:r>
            <a:r>
              <a:rPr lang="sl-SI" b="1" dirty="0"/>
              <a:t>krčenje gozdov, onesnaževanje in </a:t>
            </a:r>
            <a:r>
              <a:rPr lang="sl-SI" b="1" dirty="0" err="1"/>
              <a:t>netrajnostna</a:t>
            </a:r>
            <a:r>
              <a:rPr lang="sl-SI" b="1" dirty="0"/>
              <a:t> raba naravnih virov.</a:t>
            </a:r>
          </a:p>
          <a:p>
            <a:endParaRPr lang="sl-SI"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10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920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sl-SI" dirty="0"/>
              <a:t>Posledice so že vidne: naraščajoče globalne temperature, </a:t>
            </a:r>
            <a:r>
              <a:rPr lang="sl-SI" b="1" dirty="0"/>
              <a:t>taljenje ledenikov, naraščajoča morska gladina </a:t>
            </a:r>
            <a:r>
              <a:rPr lang="sl-SI" dirty="0"/>
              <a:t>in pogostejši </a:t>
            </a:r>
            <a:r>
              <a:rPr lang="sl-SI" b="1" dirty="0"/>
              <a:t>ekstremni vremenski dogodki, </a:t>
            </a:r>
            <a:r>
              <a:rPr lang="sl-SI" dirty="0"/>
              <a:t>kot so suše in poplave. Te spremembe ogrožajo biotsko raznovrstnost, zdravje ljudi in svetovna gospodarstva.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11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0793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el 1" userDrawn="1">
  <p:cSld name="Naslovnica">
    <p:spTree>
      <p:nvGrpSpPr>
        <p:cNvPr id="1" name="Shape 15"/>
        <p:cNvGrpSpPr/>
        <p:nvPr/>
      </p:nvGrpSpPr>
      <p:grpSpPr>
        <a:xfrm>
          <a:off x="0" y="0"/>
          <a:ext cx="0" cy="0"/>
          <a:chOff x="0" y="0"/>
          <a:chExt cx="0" cy="0"/>
        </a:xfrm>
      </p:grpSpPr>
      <p:sp>
        <p:nvSpPr>
          <p:cNvPr id="16" name="Google Shape;16;p17"/>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cxnSp>
        <p:nvCxnSpPr>
          <p:cNvPr id="18" name="Google Shape;18;p17"/>
          <p:cNvCxnSpPr/>
          <p:nvPr/>
        </p:nvCxnSpPr>
        <p:spPr>
          <a:xfrm>
            <a:off x="6309360" y="3142814"/>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17"/>
          <p:cNvSpPr/>
          <p:nvPr/>
        </p:nvSpPr>
        <p:spPr>
          <a:xfrm rot="10800000">
            <a:off x="-131211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0" name="Google Shape;20;p17"/>
          <p:cNvSpPr/>
          <p:nvPr/>
        </p:nvSpPr>
        <p:spPr>
          <a:xfrm rot="-5400000">
            <a:off x="-1103255" y="771323"/>
            <a:ext cx="2127278" cy="222200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pic>
        <p:nvPicPr>
          <p:cNvPr id="5" name="Google Shape;119;p1" descr="Ein Bild, das Screenshot, Grafiken, Schrift, Grafikdesign enthält.&#10;&#10;Automatisch generierte Beschreibung">
            <a:extLst>
              <a:ext uri="{FF2B5EF4-FFF2-40B4-BE49-F238E27FC236}">
                <a16:creationId xmlns:a16="http://schemas.microsoft.com/office/drawing/2014/main" id="{99481D0E-A7BB-921A-789E-22C7123D8891}"/>
              </a:ext>
            </a:extLst>
          </p:cNvPr>
          <p:cNvPicPr preferRelativeResize="0"/>
          <p:nvPr userDrawn="1"/>
        </p:nvPicPr>
        <p:blipFill rotWithShape="1">
          <a:blip r:embed="rId2">
            <a:alphaModFix/>
          </a:blip>
          <a:srcRect/>
          <a:stretch/>
        </p:blipFill>
        <p:spPr>
          <a:xfrm>
            <a:off x="2419925" y="2132116"/>
            <a:ext cx="3409143" cy="1861207"/>
          </a:xfrm>
          <a:prstGeom prst="rect">
            <a:avLst/>
          </a:prstGeom>
          <a:noFill/>
          <a:ln>
            <a:noFill/>
          </a:ln>
        </p:spPr>
      </p:pic>
      <p:sp>
        <p:nvSpPr>
          <p:cNvPr id="7" name="Rectangle 6">
            <a:extLst>
              <a:ext uri="{FF2B5EF4-FFF2-40B4-BE49-F238E27FC236}">
                <a16:creationId xmlns:a16="http://schemas.microsoft.com/office/drawing/2014/main" id="{AB1BDCED-BF2B-B048-8BDE-31946172A403}"/>
              </a:ext>
            </a:extLst>
          </p:cNvPr>
          <p:cNvSpPr/>
          <p:nvPr userDrawn="1"/>
        </p:nvSpPr>
        <p:spPr>
          <a:xfrm>
            <a:off x="0" y="5067300"/>
            <a:ext cx="5011330" cy="153924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latin typeface="Aptos" panose="020B0004020202020204" pitchFamily="34" charset="0"/>
            </a:endParaRPr>
          </a:p>
        </p:txBody>
      </p:sp>
      <p:pic>
        <p:nvPicPr>
          <p:cNvPr id="8" name="Google Shape;121;p1" descr="Ein Bild, das Text, Screenshot, Schrift enthält.&#10;&#10;KI-generierte Inhalte können fehlerhaft sein.">
            <a:extLst>
              <a:ext uri="{FF2B5EF4-FFF2-40B4-BE49-F238E27FC236}">
                <a16:creationId xmlns:a16="http://schemas.microsoft.com/office/drawing/2014/main" id="{09F795BD-10FA-0B28-FF78-5C6C4010172B}"/>
              </a:ext>
            </a:extLst>
          </p:cNvPr>
          <p:cNvPicPr preferRelativeResize="0"/>
          <p:nvPr userDrawn="1"/>
        </p:nvPicPr>
        <p:blipFill rotWithShape="1">
          <a:blip r:embed="rId3">
            <a:alphaModFix/>
          </a:blip>
          <a:srcRect l="66196" b="19223"/>
          <a:stretch>
            <a:fillRect/>
          </a:stretch>
        </p:blipFill>
        <p:spPr>
          <a:xfrm>
            <a:off x="3129059" y="5259606"/>
            <a:ext cx="1364732" cy="1257928"/>
          </a:xfrm>
          <a:prstGeom prst="rect">
            <a:avLst/>
          </a:prstGeom>
          <a:noFill/>
          <a:ln>
            <a:noFill/>
          </a:ln>
        </p:spPr>
      </p:pic>
      <p:grpSp>
        <p:nvGrpSpPr>
          <p:cNvPr id="9" name="Group 8">
            <a:extLst>
              <a:ext uri="{FF2B5EF4-FFF2-40B4-BE49-F238E27FC236}">
                <a16:creationId xmlns:a16="http://schemas.microsoft.com/office/drawing/2014/main" id="{D6539D91-27DC-2683-3378-68A92600AB75}"/>
              </a:ext>
            </a:extLst>
          </p:cNvPr>
          <p:cNvGrpSpPr/>
          <p:nvPr userDrawn="1"/>
        </p:nvGrpSpPr>
        <p:grpSpPr>
          <a:xfrm>
            <a:off x="476075" y="5259605"/>
            <a:ext cx="2485252" cy="1156869"/>
            <a:chOff x="1611955" y="3017474"/>
            <a:chExt cx="2270669" cy="1056982"/>
          </a:xfrm>
        </p:grpSpPr>
        <p:pic>
          <p:nvPicPr>
            <p:cNvPr id="10" name="Picture 9">
              <a:extLst>
                <a:ext uri="{FF2B5EF4-FFF2-40B4-BE49-F238E27FC236}">
                  <a16:creationId xmlns:a16="http://schemas.microsoft.com/office/drawing/2014/main" id="{93ED9FA7-728F-1E92-6779-5BE0C751AB9F}"/>
                </a:ext>
              </a:extLst>
            </p:cNvPr>
            <p:cNvPicPr>
              <a:picLocks noChangeAspect="1"/>
            </p:cNvPicPr>
            <p:nvPr/>
          </p:nvPicPr>
          <p:blipFill>
            <a:blip r:embed="rId4"/>
            <a:srcRect l="34134" t="37938" r="5209" b="38206"/>
            <a:stretch>
              <a:fillRect/>
            </a:stretch>
          </p:blipFill>
          <p:spPr>
            <a:xfrm>
              <a:off x="1611955" y="3017474"/>
              <a:ext cx="2270669" cy="595358"/>
            </a:xfrm>
            <a:prstGeom prst="rect">
              <a:avLst/>
            </a:prstGeom>
          </p:spPr>
        </p:pic>
        <p:sp>
          <p:nvSpPr>
            <p:cNvPr id="11" name="Google Shape;121;p22">
              <a:extLst>
                <a:ext uri="{FF2B5EF4-FFF2-40B4-BE49-F238E27FC236}">
                  <a16:creationId xmlns:a16="http://schemas.microsoft.com/office/drawing/2014/main" id="{5154BC18-1678-713B-5ADA-79E71C32CC89}"/>
                </a:ext>
              </a:extLst>
            </p:cNvPr>
            <p:cNvSpPr txBox="1"/>
            <p:nvPr/>
          </p:nvSpPr>
          <p:spPr>
            <a:xfrm>
              <a:off x="1611955" y="3612832"/>
              <a:ext cx="2270669"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sl-SI" sz="600" b="0" i="0" u="none" strike="noStrike" cap="none" noProof="0" dirty="0">
                  <a:latin typeface="Aptos" panose="020B0004020202020204" pitchFamily="34" charset="0"/>
                  <a:ea typeface="Arial"/>
                  <a:cs typeface="Arial" panose="020B0604020202020204" pitchFamily="34" charset="0"/>
                  <a:sym typeface="Arial"/>
                </a:rPr>
                <a:t>Sofinancira Evropska unija. Izražena stališča in mnenja so izključno </a:t>
              </a:r>
              <a:r>
                <a:rPr lang="sl-SI" sz="600" noProof="0" dirty="0">
                  <a:latin typeface="Aptos" panose="020B0004020202020204" pitchFamily="34" charset="0"/>
                  <a:cs typeface="Arial" panose="020B0604020202020204" pitchFamily="34" charset="0"/>
                </a:rPr>
                <a:t>stališča avtoric </a:t>
              </a:r>
              <a:r>
                <a:rPr lang="sl-SI" sz="600" b="0" i="0" u="none" strike="noStrike" cap="none" noProof="0" dirty="0">
                  <a:latin typeface="Aptos" panose="020B0004020202020204" pitchFamily="34" charset="0"/>
                  <a:ea typeface="Arial"/>
                  <a:cs typeface="Arial" panose="020B0604020202020204" pitchFamily="34" charset="0"/>
                  <a:sym typeface="Arial"/>
                </a:rPr>
                <a:t>in ne odražajo nujno </a:t>
              </a:r>
              <a:r>
                <a:rPr lang="sl-SI" sz="600" noProof="0" dirty="0">
                  <a:latin typeface="Aptos" panose="020B0004020202020204" pitchFamily="34" charset="0"/>
                  <a:cs typeface="Arial" panose="020B0604020202020204" pitchFamily="34" charset="0"/>
                </a:rPr>
                <a:t>stališč Evropske unije (EU) ali Izvajalske agencije za izobraževanje in kulturo (EACEA). Niti Evropska unija niti EACEA zanje nista odgovorni</a:t>
              </a:r>
              <a:r>
                <a:rPr lang="sl-SI" sz="600" b="0" i="0" u="none" strike="noStrike" cap="none" noProof="0" dirty="0">
                  <a:latin typeface="Aptos" panose="020B0004020202020204" pitchFamily="34" charset="0"/>
                  <a:ea typeface="Arial"/>
                  <a:cs typeface="Arial" panose="020B0604020202020204" pitchFamily="34" charset="0"/>
                  <a:sym typeface="Arial"/>
                </a:rPr>
                <a:t>.</a:t>
              </a:r>
            </a:p>
          </p:txBody>
        </p:sp>
      </p:grpSp>
      <p:sp>
        <p:nvSpPr>
          <p:cNvPr id="12" name="Google Shape;23;p18">
            <a:extLst>
              <a:ext uri="{FF2B5EF4-FFF2-40B4-BE49-F238E27FC236}">
                <a16:creationId xmlns:a16="http://schemas.microsoft.com/office/drawing/2014/main" id="{74826849-74E9-E1D5-E726-CB6FF63F81C0}"/>
              </a:ext>
            </a:extLst>
          </p:cNvPr>
          <p:cNvSpPr txBox="1">
            <a:spLocks noGrp="1"/>
          </p:cNvSpPr>
          <p:nvPr>
            <p:ph type="title"/>
          </p:nvPr>
        </p:nvSpPr>
        <p:spPr>
          <a:xfrm>
            <a:off x="6309360" y="2619388"/>
            <a:ext cx="5242555" cy="393954"/>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32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5" name="Google Shape;46;p24">
            <a:extLst>
              <a:ext uri="{FF2B5EF4-FFF2-40B4-BE49-F238E27FC236}">
                <a16:creationId xmlns:a16="http://schemas.microsoft.com/office/drawing/2014/main" id="{E91160AA-BD50-35A8-B6FA-AB37211FBC05}"/>
              </a:ext>
            </a:extLst>
          </p:cNvPr>
          <p:cNvSpPr txBox="1">
            <a:spLocks noGrp="1"/>
          </p:cNvSpPr>
          <p:nvPr>
            <p:ph type="body" idx="2"/>
          </p:nvPr>
        </p:nvSpPr>
        <p:spPr>
          <a:xfrm>
            <a:off x="6309359" y="1690315"/>
            <a:ext cx="5242557" cy="480131"/>
          </a:xfrm>
          <a:prstGeom prst="rect">
            <a:avLst/>
          </a:prstGeom>
          <a:noFill/>
          <a:ln>
            <a:noFill/>
          </a:ln>
        </p:spPr>
        <p:txBody>
          <a:bodyPr spcFirstLastPara="1" vert="horz" wrap="square" lIns="0" tIns="0" rIns="0" bIns="0" anchor="b" anchorCtr="0">
            <a:spAutoFit/>
          </a:bodyPr>
          <a:lstStyle>
            <a:lvl1pPr marL="0" lvl="0" indent="-228600" algn="l">
              <a:lnSpc>
                <a:spcPct val="90000"/>
              </a:lnSpc>
              <a:spcBef>
                <a:spcPts val="1800"/>
              </a:spcBef>
              <a:spcAft>
                <a:spcPts val="0"/>
              </a:spcAft>
              <a:buClr>
                <a:srgbClr val="3F3F3F"/>
              </a:buClr>
              <a:buSzPts val="2000"/>
              <a:buFont typeface="Arial"/>
              <a:buNone/>
              <a:defRPr sz="1800" b="1">
                <a:latin typeface="Aptos" panose="020B0004020202020204" pitchFamily="34" charset="0"/>
                <a:cs typeface="Aptos Serif" panose="02020604070405020304" pitchFamily="18"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grpSp>
        <p:nvGrpSpPr>
          <p:cNvPr id="24" name="Group 23">
            <a:extLst>
              <a:ext uri="{FF2B5EF4-FFF2-40B4-BE49-F238E27FC236}">
                <a16:creationId xmlns:a16="http://schemas.microsoft.com/office/drawing/2014/main" id="{0C3EC3D0-0C69-33CA-87BF-C46FBB70E078}"/>
              </a:ext>
            </a:extLst>
          </p:cNvPr>
          <p:cNvGrpSpPr/>
          <p:nvPr userDrawn="1"/>
        </p:nvGrpSpPr>
        <p:grpSpPr>
          <a:xfrm>
            <a:off x="6435266" y="4836746"/>
            <a:ext cx="5242555" cy="1904297"/>
            <a:chOff x="6026711" y="4836746"/>
            <a:chExt cx="5242555" cy="1904297"/>
          </a:xfrm>
        </p:grpSpPr>
        <p:pic>
          <p:nvPicPr>
            <p:cNvPr id="2" name="Google Shape;116;p1" descr="Ein Bild, das Text, Schrift, Screenshot, Grafiken enthält.&#10;&#10;Automatisch generierte Beschreibung">
              <a:extLst>
                <a:ext uri="{FF2B5EF4-FFF2-40B4-BE49-F238E27FC236}">
                  <a16:creationId xmlns:a16="http://schemas.microsoft.com/office/drawing/2014/main" id="{20AAC0F6-6553-2E94-70B9-E8A5C051EF74}"/>
                </a:ext>
              </a:extLst>
            </p:cNvPr>
            <p:cNvPicPr preferRelativeResize="0"/>
            <p:nvPr userDrawn="1"/>
          </p:nvPicPr>
          <p:blipFill rotWithShape="1">
            <a:blip r:embed="rId5">
              <a:alphaModFix/>
            </a:blip>
            <a:srcRect r="35726"/>
            <a:stretch>
              <a:fillRect/>
            </a:stretch>
          </p:blipFill>
          <p:spPr>
            <a:xfrm>
              <a:off x="6026711" y="4836746"/>
              <a:ext cx="3389663" cy="1904297"/>
            </a:xfrm>
            <a:prstGeom prst="rect">
              <a:avLst/>
            </a:prstGeom>
            <a:noFill/>
            <a:ln>
              <a:noFill/>
            </a:ln>
          </p:spPr>
        </p:pic>
        <p:pic>
          <p:nvPicPr>
            <p:cNvPr id="23" name="Google Shape;116;p1" descr="Ein Bild, das Text, Schrift, Screenshot, Grafiken enthält.&#10;&#10;Automatisch generierte Beschreibung">
              <a:extLst>
                <a:ext uri="{FF2B5EF4-FFF2-40B4-BE49-F238E27FC236}">
                  <a16:creationId xmlns:a16="http://schemas.microsoft.com/office/drawing/2014/main" id="{C3A16B08-9FB2-BE88-8015-81737EA40C3D}"/>
                </a:ext>
              </a:extLst>
            </p:cNvPr>
            <p:cNvPicPr preferRelativeResize="0"/>
            <p:nvPr userDrawn="1"/>
          </p:nvPicPr>
          <p:blipFill rotWithShape="1">
            <a:blip r:embed="rId5">
              <a:alphaModFix/>
            </a:blip>
            <a:srcRect l="64272" r="594" b="43237"/>
            <a:stretch>
              <a:fillRect/>
            </a:stretch>
          </p:blipFill>
          <p:spPr>
            <a:xfrm>
              <a:off x="9416374" y="5486936"/>
              <a:ext cx="1852892" cy="1080943"/>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Inhalt " userDrawn="1">
  <p:cSld name="Naslov in dve besedili levo">
    <p:bg>
      <p:bgPr>
        <a:solidFill>
          <a:schemeClr val="lt1"/>
        </a:solidFill>
        <a:effectLst/>
      </p:bgPr>
    </p:bg>
    <p:spTree>
      <p:nvGrpSpPr>
        <p:cNvPr id="1" name="Shape 42"/>
        <p:cNvGrpSpPr/>
        <p:nvPr/>
      </p:nvGrpSpPr>
      <p:grpSpPr>
        <a:xfrm>
          <a:off x="0" y="0"/>
          <a:ext cx="0" cy="0"/>
          <a:chOff x="0" y="0"/>
          <a:chExt cx="0" cy="0"/>
        </a:xfrm>
      </p:grpSpPr>
      <p:cxnSp>
        <p:nvCxnSpPr>
          <p:cNvPr id="44" name="Google Shape;44;p24"/>
          <p:cNvCxnSpPr/>
          <p:nvPr/>
        </p:nvCxnSpPr>
        <p:spPr>
          <a:xfrm>
            <a:off x="6318885" y="5952831"/>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7" name="Google Shape;47;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48" name="Google Shape;48;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49" name="Google Shape;49;p24"/>
          <p:cNvSpPr/>
          <p:nvPr/>
        </p:nvSpPr>
        <p:spPr>
          <a:xfrm>
            <a:off x="8601559" y="-1416132"/>
            <a:ext cx="2848220" cy="284822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0" name="Google Shape;50;p24"/>
          <p:cNvSpPr/>
          <p:nvPr/>
        </p:nvSpPr>
        <p:spPr>
          <a:xfrm>
            <a:off x="6179401" y="-908076"/>
            <a:ext cx="1807674" cy="183210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1" name="Google Shape;51;p24"/>
          <p:cNvSpPr/>
          <p:nvPr/>
        </p:nvSpPr>
        <p:spPr>
          <a:xfrm>
            <a:off x="7827282" y="1627027"/>
            <a:ext cx="1307555" cy="1307555"/>
          </a:xfrm>
          <a:prstGeom prst="ellipse">
            <a:avLst/>
          </a:prstGeom>
          <a:solidFill>
            <a:srgbClr val="CBE2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 name="Google Shape;70;p26">
            <a:extLst>
              <a:ext uri="{FF2B5EF4-FFF2-40B4-BE49-F238E27FC236}">
                <a16:creationId xmlns:a16="http://schemas.microsoft.com/office/drawing/2014/main" id="{C150ACFE-C1AC-62E7-DD98-08D8617A4DCB}"/>
              </a:ext>
            </a:extLst>
          </p:cNvPr>
          <p:cNvSpPr txBox="1">
            <a:spLocks noGrp="1"/>
          </p:cNvSpPr>
          <p:nvPr>
            <p:ph type="title"/>
          </p:nvPr>
        </p:nvSpPr>
        <p:spPr>
          <a:xfrm>
            <a:off x="6318885" y="4506329"/>
            <a:ext cx="5278755"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 name="Google Shape;61;p23">
            <a:extLst>
              <a:ext uri="{FF2B5EF4-FFF2-40B4-BE49-F238E27FC236}">
                <a16:creationId xmlns:a16="http://schemas.microsoft.com/office/drawing/2014/main" id="{5827D0D2-7F5F-06D7-D0ED-F6932F7ABD00}"/>
              </a:ext>
            </a:extLst>
          </p:cNvPr>
          <p:cNvSpPr txBox="1">
            <a:spLocks noGrp="1"/>
          </p:cNvSpPr>
          <p:nvPr>
            <p:ph type="body" idx="15"/>
          </p:nvPr>
        </p:nvSpPr>
        <p:spPr>
          <a:xfrm>
            <a:off x="594360" y="2708904"/>
            <a:ext cx="5207794" cy="307777"/>
          </a:xfrm>
          <a:prstGeom prst="rect">
            <a:avLst/>
          </a:prstGeom>
          <a:noFill/>
          <a:ln>
            <a:noFill/>
          </a:ln>
        </p:spPr>
        <p:txBody>
          <a:bodyPr spcFirstLastPara="1" wrap="square" lIns="0" tIns="0" rIns="0" bIns="0" anchor="b"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4" name="Google Shape;61;p23">
            <a:extLst>
              <a:ext uri="{FF2B5EF4-FFF2-40B4-BE49-F238E27FC236}">
                <a16:creationId xmlns:a16="http://schemas.microsoft.com/office/drawing/2014/main" id="{B451E4F4-7E38-F884-257C-B1EEB8187D08}"/>
              </a:ext>
            </a:extLst>
          </p:cNvPr>
          <p:cNvSpPr txBox="1">
            <a:spLocks noGrp="1"/>
          </p:cNvSpPr>
          <p:nvPr>
            <p:ph type="body" idx="16"/>
          </p:nvPr>
        </p:nvSpPr>
        <p:spPr>
          <a:xfrm>
            <a:off x="594360" y="5543453"/>
            <a:ext cx="5207794" cy="307777"/>
          </a:xfrm>
          <a:prstGeom prst="rect">
            <a:avLst/>
          </a:prstGeom>
          <a:noFill/>
          <a:ln>
            <a:noFill/>
          </a:ln>
        </p:spPr>
        <p:txBody>
          <a:bodyPr spcFirstLastPara="1" wrap="square" lIns="0" tIns="0" rIns="0" bIns="0" anchor="b"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und Inhalt " preserve="1" userDrawn="1">
  <p:cSld name="Naslov in besedilo levo">
    <p:bg>
      <p:bgPr>
        <a:solidFill>
          <a:schemeClr val="lt1"/>
        </a:solidFill>
        <a:effectLst/>
      </p:bgPr>
    </p:bg>
    <p:spTree>
      <p:nvGrpSpPr>
        <p:cNvPr id="1" name="Shape 42"/>
        <p:cNvGrpSpPr/>
        <p:nvPr/>
      </p:nvGrpSpPr>
      <p:grpSpPr>
        <a:xfrm>
          <a:off x="0" y="0"/>
          <a:ext cx="0" cy="0"/>
          <a:chOff x="0" y="0"/>
          <a:chExt cx="0" cy="0"/>
        </a:xfrm>
      </p:grpSpPr>
      <p:cxnSp>
        <p:nvCxnSpPr>
          <p:cNvPr id="44" name="Google Shape;44;p24"/>
          <p:cNvCxnSpPr/>
          <p:nvPr/>
        </p:nvCxnSpPr>
        <p:spPr>
          <a:xfrm>
            <a:off x="6318885" y="5952831"/>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7" name="Google Shape;47;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48" name="Google Shape;48;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49" name="Google Shape;49;p24"/>
          <p:cNvSpPr/>
          <p:nvPr/>
        </p:nvSpPr>
        <p:spPr>
          <a:xfrm>
            <a:off x="8601559" y="-1416132"/>
            <a:ext cx="2848220" cy="284822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0" name="Google Shape;50;p24"/>
          <p:cNvSpPr/>
          <p:nvPr/>
        </p:nvSpPr>
        <p:spPr>
          <a:xfrm>
            <a:off x="6179401" y="-908076"/>
            <a:ext cx="1807674" cy="183210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1" name="Google Shape;51;p24"/>
          <p:cNvSpPr/>
          <p:nvPr/>
        </p:nvSpPr>
        <p:spPr>
          <a:xfrm>
            <a:off x="7827282" y="1627027"/>
            <a:ext cx="1307555" cy="1307555"/>
          </a:xfrm>
          <a:prstGeom prst="ellipse">
            <a:avLst/>
          </a:prstGeom>
          <a:solidFill>
            <a:srgbClr val="CBE2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 name="Google Shape;70;p26">
            <a:extLst>
              <a:ext uri="{FF2B5EF4-FFF2-40B4-BE49-F238E27FC236}">
                <a16:creationId xmlns:a16="http://schemas.microsoft.com/office/drawing/2014/main" id="{C150ACFE-C1AC-62E7-DD98-08D8617A4DCB}"/>
              </a:ext>
            </a:extLst>
          </p:cNvPr>
          <p:cNvSpPr txBox="1">
            <a:spLocks noGrp="1"/>
          </p:cNvSpPr>
          <p:nvPr>
            <p:ph type="title"/>
          </p:nvPr>
        </p:nvSpPr>
        <p:spPr>
          <a:xfrm>
            <a:off x="6318885" y="4506329"/>
            <a:ext cx="5278755"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 name="Google Shape;61;p23">
            <a:extLst>
              <a:ext uri="{FF2B5EF4-FFF2-40B4-BE49-F238E27FC236}">
                <a16:creationId xmlns:a16="http://schemas.microsoft.com/office/drawing/2014/main" id="{B451E4F4-7E38-F884-257C-B1EEB8187D08}"/>
              </a:ext>
            </a:extLst>
          </p:cNvPr>
          <p:cNvSpPr txBox="1">
            <a:spLocks noGrp="1"/>
          </p:cNvSpPr>
          <p:nvPr>
            <p:ph type="body" idx="16"/>
          </p:nvPr>
        </p:nvSpPr>
        <p:spPr>
          <a:xfrm>
            <a:off x="594360" y="5543453"/>
            <a:ext cx="5207794" cy="307777"/>
          </a:xfrm>
          <a:prstGeom prst="rect">
            <a:avLst/>
          </a:prstGeom>
          <a:noFill/>
          <a:ln>
            <a:noFill/>
          </a:ln>
        </p:spPr>
        <p:txBody>
          <a:bodyPr spcFirstLastPara="1" wrap="square" lIns="0" tIns="0" rIns="0" bIns="0" anchor="b"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44760058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und Inhalt " preserve="1" userDrawn="1">
  <p:cSld name="1_Titel und Inhalt ">
    <p:bg>
      <p:bgPr>
        <a:solidFill>
          <a:schemeClr val="lt1"/>
        </a:solidFill>
        <a:effectLst/>
      </p:bgPr>
    </p:bg>
    <p:spTree>
      <p:nvGrpSpPr>
        <p:cNvPr id="1" name="Shape 42"/>
        <p:cNvGrpSpPr/>
        <p:nvPr/>
      </p:nvGrpSpPr>
      <p:grpSpPr>
        <a:xfrm>
          <a:off x="0" y="0"/>
          <a:ext cx="0" cy="0"/>
          <a:chOff x="0" y="0"/>
          <a:chExt cx="0" cy="0"/>
        </a:xfrm>
      </p:grpSpPr>
      <p:cxnSp>
        <p:nvCxnSpPr>
          <p:cNvPr id="44" name="Google Shape;44;p24"/>
          <p:cNvCxnSpPr/>
          <p:nvPr/>
        </p:nvCxnSpPr>
        <p:spPr>
          <a:xfrm>
            <a:off x="6318885" y="5952831"/>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7" name="Google Shape;47;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48" name="Google Shape;48;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2" name="Google Shape;70;p26">
            <a:extLst>
              <a:ext uri="{FF2B5EF4-FFF2-40B4-BE49-F238E27FC236}">
                <a16:creationId xmlns:a16="http://schemas.microsoft.com/office/drawing/2014/main" id="{C150ACFE-C1AC-62E7-DD98-08D8617A4DCB}"/>
              </a:ext>
            </a:extLst>
          </p:cNvPr>
          <p:cNvSpPr txBox="1">
            <a:spLocks noGrp="1"/>
          </p:cNvSpPr>
          <p:nvPr>
            <p:ph type="title"/>
          </p:nvPr>
        </p:nvSpPr>
        <p:spPr>
          <a:xfrm>
            <a:off x="6318885" y="4506329"/>
            <a:ext cx="5278755"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 name="Google Shape;98;p27">
            <a:extLst>
              <a:ext uri="{FF2B5EF4-FFF2-40B4-BE49-F238E27FC236}">
                <a16:creationId xmlns:a16="http://schemas.microsoft.com/office/drawing/2014/main" id="{25B6E8BC-17F6-DBF3-83F6-57AE93B5BA53}"/>
              </a:ext>
            </a:extLst>
          </p:cNvPr>
          <p:cNvSpPr/>
          <p:nvPr userDrawn="1"/>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 name="Google Shape;99;p27">
            <a:extLst>
              <a:ext uri="{FF2B5EF4-FFF2-40B4-BE49-F238E27FC236}">
                <a16:creationId xmlns:a16="http://schemas.microsoft.com/office/drawing/2014/main" id="{23031AD6-D367-4A7F-334F-55301C0EC8EA}"/>
              </a:ext>
            </a:extLst>
          </p:cNvPr>
          <p:cNvSpPr/>
          <p:nvPr userDrawn="1"/>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 name="Google Shape;100;p27">
            <a:extLst>
              <a:ext uri="{FF2B5EF4-FFF2-40B4-BE49-F238E27FC236}">
                <a16:creationId xmlns:a16="http://schemas.microsoft.com/office/drawing/2014/main" id="{D1AF6040-9FE5-0D85-3C02-294F6794D6B5}"/>
              </a:ext>
            </a:extLst>
          </p:cNvPr>
          <p:cNvSpPr/>
          <p:nvPr userDrawn="1"/>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Tree>
    <p:extLst>
      <p:ext uri="{BB962C8B-B14F-4D97-AF65-F5344CB8AC3E}">
        <p14:creationId xmlns:p14="http://schemas.microsoft.com/office/powerpoint/2010/main" val="410493025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und Inhalt " preserve="1" userDrawn="1">
  <p:cSld name="Naslov in dve besedili levo - manjša grafika">
    <p:bg>
      <p:bgPr>
        <a:solidFill>
          <a:schemeClr val="lt1"/>
        </a:solidFill>
        <a:effectLst/>
      </p:bgPr>
    </p:bg>
    <p:spTree>
      <p:nvGrpSpPr>
        <p:cNvPr id="1" name="Shape 42"/>
        <p:cNvGrpSpPr/>
        <p:nvPr/>
      </p:nvGrpSpPr>
      <p:grpSpPr>
        <a:xfrm>
          <a:off x="0" y="0"/>
          <a:ext cx="0" cy="0"/>
          <a:chOff x="0" y="0"/>
          <a:chExt cx="0" cy="0"/>
        </a:xfrm>
      </p:grpSpPr>
      <p:cxnSp>
        <p:nvCxnSpPr>
          <p:cNvPr id="44" name="Google Shape;44;p24"/>
          <p:cNvCxnSpPr/>
          <p:nvPr/>
        </p:nvCxnSpPr>
        <p:spPr>
          <a:xfrm>
            <a:off x="6318885" y="5952831"/>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7" name="Google Shape;47;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48" name="Google Shape;48;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2" name="Google Shape;70;p26">
            <a:extLst>
              <a:ext uri="{FF2B5EF4-FFF2-40B4-BE49-F238E27FC236}">
                <a16:creationId xmlns:a16="http://schemas.microsoft.com/office/drawing/2014/main" id="{C150ACFE-C1AC-62E7-DD98-08D8617A4DCB}"/>
              </a:ext>
            </a:extLst>
          </p:cNvPr>
          <p:cNvSpPr txBox="1">
            <a:spLocks noGrp="1"/>
          </p:cNvSpPr>
          <p:nvPr>
            <p:ph type="title"/>
          </p:nvPr>
        </p:nvSpPr>
        <p:spPr>
          <a:xfrm>
            <a:off x="6318885" y="4506329"/>
            <a:ext cx="5278755"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 name="Google Shape;61;p23">
            <a:extLst>
              <a:ext uri="{FF2B5EF4-FFF2-40B4-BE49-F238E27FC236}">
                <a16:creationId xmlns:a16="http://schemas.microsoft.com/office/drawing/2014/main" id="{5827D0D2-7F5F-06D7-D0ED-F6932F7ABD00}"/>
              </a:ext>
            </a:extLst>
          </p:cNvPr>
          <p:cNvSpPr txBox="1">
            <a:spLocks noGrp="1"/>
          </p:cNvSpPr>
          <p:nvPr>
            <p:ph type="body" idx="15"/>
          </p:nvPr>
        </p:nvSpPr>
        <p:spPr>
          <a:xfrm>
            <a:off x="594360" y="2708904"/>
            <a:ext cx="5207794" cy="307777"/>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4" name="Google Shape;61;p23">
            <a:extLst>
              <a:ext uri="{FF2B5EF4-FFF2-40B4-BE49-F238E27FC236}">
                <a16:creationId xmlns:a16="http://schemas.microsoft.com/office/drawing/2014/main" id="{B451E4F4-7E38-F884-257C-B1EEB8187D08}"/>
              </a:ext>
            </a:extLst>
          </p:cNvPr>
          <p:cNvSpPr txBox="1">
            <a:spLocks noGrp="1"/>
          </p:cNvSpPr>
          <p:nvPr>
            <p:ph type="body" idx="16"/>
          </p:nvPr>
        </p:nvSpPr>
        <p:spPr>
          <a:xfrm>
            <a:off x="594360" y="5543453"/>
            <a:ext cx="5207794" cy="307777"/>
          </a:xfrm>
          <a:prstGeom prst="rect">
            <a:avLst/>
          </a:prstGeom>
          <a:noFill/>
          <a:ln>
            <a:noFill/>
          </a:ln>
        </p:spPr>
        <p:txBody>
          <a:bodyPr spcFirstLastPara="1" wrap="square" lIns="0" tIns="0" rIns="0" bIns="0" anchor="b"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5" name="Google Shape;98;p27">
            <a:extLst>
              <a:ext uri="{FF2B5EF4-FFF2-40B4-BE49-F238E27FC236}">
                <a16:creationId xmlns:a16="http://schemas.microsoft.com/office/drawing/2014/main" id="{4203B8D1-96B9-5A6C-0788-4CCFB2E7DDE9}"/>
              </a:ext>
            </a:extLst>
          </p:cNvPr>
          <p:cNvSpPr/>
          <p:nvPr userDrawn="1"/>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 name="Google Shape;99;p27">
            <a:extLst>
              <a:ext uri="{FF2B5EF4-FFF2-40B4-BE49-F238E27FC236}">
                <a16:creationId xmlns:a16="http://schemas.microsoft.com/office/drawing/2014/main" id="{C292904E-ED4B-043D-6EAF-042D4ED5AE87}"/>
              </a:ext>
            </a:extLst>
          </p:cNvPr>
          <p:cNvSpPr/>
          <p:nvPr userDrawn="1"/>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7" name="Google Shape;100;p27">
            <a:extLst>
              <a:ext uri="{FF2B5EF4-FFF2-40B4-BE49-F238E27FC236}">
                <a16:creationId xmlns:a16="http://schemas.microsoft.com/office/drawing/2014/main" id="{4220048C-6884-B5E0-653D-645FB0CF265F}"/>
              </a:ext>
            </a:extLst>
          </p:cNvPr>
          <p:cNvSpPr/>
          <p:nvPr userDrawn="1"/>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Tree>
    <p:extLst>
      <p:ext uri="{BB962C8B-B14F-4D97-AF65-F5344CB8AC3E}">
        <p14:creationId xmlns:p14="http://schemas.microsoft.com/office/powerpoint/2010/main" val="55770120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el und zwei Inhalte 2" preserve="1" userDrawn="1">
  <p:cSld name="1_Titel und zwei Inhalte 2">
    <p:bg>
      <p:bgPr>
        <a:solidFill>
          <a:schemeClr val="lt1"/>
        </a:solidFill>
        <a:effectLst/>
      </p:bgPr>
    </p:bg>
    <p:spTree>
      <p:nvGrpSpPr>
        <p:cNvPr id="1" name="Shape 59"/>
        <p:cNvGrpSpPr/>
        <p:nvPr/>
      </p:nvGrpSpPr>
      <p:grpSpPr>
        <a:xfrm>
          <a:off x="0" y="0"/>
          <a:ext cx="0" cy="0"/>
          <a:chOff x="0" y="0"/>
          <a:chExt cx="0" cy="0"/>
        </a:xfrm>
      </p:grpSpPr>
      <p:sp>
        <p:nvSpPr>
          <p:cNvPr id="63" name="Google Shape;63;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64" name="Google Shape;64;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8" name="Google Shape;27;p18">
            <a:extLst>
              <a:ext uri="{FF2B5EF4-FFF2-40B4-BE49-F238E27FC236}">
                <a16:creationId xmlns:a16="http://schemas.microsoft.com/office/drawing/2014/main" id="{767E8DCB-FD69-12BF-ACB3-0D493AC48D6A}"/>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9" name="Google Shape;23;p18">
            <a:extLst>
              <a:ext uri="{FF2B5EF4-FFF2-40B4-BE49-F238E27FC236}">
                <a16:creationId xmlns:a16="http://schemas.microsoft.com/office/drawing/2014/main" id="{3208D451-DE01-4D88-79C8-D5E32EF32045}"/>
              </a:ext>
            </a:extLst>
          </p:cNvPr>
          <p:cNvSpPr txBox="1">
            <a:spLocks noGrp="1"/>
          </p:cNvSpPr>
          <p:nvPr>
            <p:ph type="title"/>
          </p:nvPr>
        </p:nvSpPr>
        <p:spPr>
          <a:xfrm>
            <a:off x="594358" y="1679229"/>
            <a:ext cx="11056621"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 name="Google Shape;98;p27">
            <a:extLst>
              <a:ext uri="{FF2B5EF4-FFF2-40B4-BE49-F238E27FC236}">
                <a16:creationId xmlns:a16="http://schemas.microsoft.com/office/drawing/2014/main" id="{9A741083-3BA2-34FC-D438-43BC91B6D7EE}"/>
              </a:ext>
            </a:extLst>
          </p:cNvPr>
          <p:cNvSpPr/>
          <p:nvPr userDrawn="1"/>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4" name="Google Shape;99;p27">
            <a:extLst>
              <a:ext uri="{FF2B5EF4-FFF2-40B4-BE49-F238E27FC236}">
                <a16:creationId xmlns:a16="http://schemas.microsoft.com/office/drawing/2014/main" id="{A976C4ED-368C-793D-75C3-816DB7FCE7C9}"/>
              </a:ext>
            </a:extLst>
          </p:cNvPr>
          <p:cNvSpPr/>
          <p:nvPr userDrawn="1"/>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 name="Google Shape;100;p27">
            <a:extLst>
              <a:ext uri="{FF2B5EF4-FFF2-40B4-BE49-F238E27FC236}">
                <a16:creationId xmlns:a16="http://schemas.microsoft.com/office/drawing/2014/main" id="{99198825-9EDA-5BDA-65D9-44C8AA3095B3}"/>
              </a:ext>
            </a:extLst>
          </p:cNvPr>
          <p:cNvSpPr/>
          <p:nvPr userDrawn="1"/>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 name="Google Shape;61;p23">
            <a:extLst>
              <a:ext uri="{FF2B5EF4-FFF2-40B4-BE49-F238E27FC236}">
                <a16:creationId xmlns:a16="http://schemas.microsoft.com/office/drawing/2014/main" id="{574E85B0-D359-0FF2-63ED-85D0DA45B5DC}"/>
              </a:ext>
            </a:extLst>
          </p:cNvPr>
          <p:cNvSpPr txBox="1">
            <a:spLocks noGrp="1"/>
          </p:cNvSpPr>
          <p:nvPr>
            <p:ph type="body" idx="1"/>
          </p:nvPr>
        </p:nvSpPr>
        <p:spPr>
          <a:xfrm>
            <a:off x="594359" y="2654643"/>
            <a:ext cx="11056619" cy="307777"/>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54631587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3" userDrawn="1">
  <p:cSld name="večji naslov">
    <p:bg>
      <p:bgPr>
        <a:solidFill>
          <a:schemeClr val="lt1"/>
        </a:solidFill>
        <a:effectLst/>
      </p:bgPr>
    </p:bg>
    <p:spTree>
      <p:nvGrpSpPr>
        <p:cNvPr id="1" name="Shape 101"/>
        <p:cNvGrpSpPr/>
        <p:nvPr/>
      </p:nvGrpSpPr>
      <p:grpSpPr>
        <a:xfrm>
          <a:off x="0" y="0"/>
          <a:ext cx="0" cy="0"/>
          <a:chOff x="0" y="0"/>
          <a:chExt cx="0" cy="0"/>
        </a:xfrm>
      </p:grpSpPr>
      <p:sp>
        <p:nvSpPr>
          <p:cNvPr id="105" name="Google Shape;105;p20"/>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106" name="Google Shape;106;p20"/>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107" name="Google Shape;107;p20"/>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 name="Google Shape;24;p18">
            <a:extLst>
              <a:ext uri="{FF2B5EF4-FFF2-40B4-BE49-F238E27FC236}">
                <a16:creationId xmlns:a16="http://schemas.microsoft.com/office/drawing/2014/main" id="{B8D25799-71AB-7417-596D-CC5F4C608452}"/>
              </a:ext>
            </a:extLst>
          </p:cNvPr>
          <p:cNvSpPr txBox="1">
            <a:spLocks noGrp="1"/>
          </p:cNvSpPr>
          <p:nvPr>
            <p:ph type="body" idx="10"/>
          </p:nvPr>
        </p:nvSpPr>
        <p:spPr>
          <a:xfrm>
            <a:off x="597407" y="4055741"/>
            <a:ext cx="5350543" cy="3693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chemeClr val="accent4"/>
              </a:buClr>
              <a:buSzPts val="2400"/>
              <a:buFont typeface="Arial"/>
              <a:buNone/>
              <a:defRPr sz="2400" b="1" i="0">
                <a:solidFill>
                  <a:schemeClr val="accent4"/>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cxnSp>
        <p:nvCxnSpPr>
          <p:cNvPr id="3" name="Google Shape;27;p18">
            <a:extLst>
              <a:ext uri="{FF2B5EF4-FFF2-40B4-BE49-F238E27FC236}">
                <a16:creationId xmlns:a16="http://schemas.microsoft.com/office/drawing/2014/main" id="{8CA8CAED-E66F-480C-E62D-A5ADF3CBE402}"/>
              </a:ext>
            </a:extLst>
          </p:cNvPr>
          <p:cNvCxnSpPr/>
          <p:nvPr userDrawn="1"/>
        </p:nvCxnSpPr>
        <p:spPr>
          <a:xfrm>
            <a:off x="597408" y="3956185"/>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4" name="Google Shape;23;p18">
            <a:extLst>
              <a:ext uri="{FF2B5EF4-FFF2-40B4-BE49-F238E27FC236}">
                <a16:creationId xmlns:a16="http://schemas.microsoft.com/office/drawing/2014/main" id="{C9E76A67-0954-1F6E-9CD6-359773E5965C}"/>
              </a:ext>
            </a:extLst>
          </p:cNvPr>
          <p:cNvSpPr txBox="1">
            <a:spLocks noGrp="1"/>
          </p:cNvSpPr>
          <p:nvPr>
            <p:ph type="title"/>
          </p:nvPr>
        </p:nvSpPr>
        <p:spPr>
          <a:xfrm>
            <a:off x="594360" y="3117966"/>
            <a:ext cx="5350543" cy="738664"/>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60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elle 2" userDrawn="1">
  <p:cSld name="brez grafike">
    <p:bg>
      <p:bgPr>
        <a:solidFill>
          <a:schemeClr val="lt1"/>
        </a:solidFill>
        <a:effectLst/>
      </p:bgPr>
    </p:bg>
    <p:spTree>
      <p:nvGrpSpPr>
        <p:cNvPr id="1" name="Shape 37"/>
        <p:cNvGrpSpPr/>
        <p:nvPr/>
      </p:nvGrpSpPr>
      <p:grpSpPr>
        <a:xfrm>
          <a:off x="0" y="0"/>
          <a:ext cx="0" cy="0"/>
          <a:chOff x="0" y="0"/>
          <a:chExt cx="0" cy="0"/>
        </a:xfrm>
      </p:grpSpPr>
      <p:sp>
        <p:nvSpPr>
          <p:cNvPr id="39" name="Google Shape;39;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40" name="Google Shape;40;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5" name="Google Shape;27;p18">
            <a:extLst>
              <a:ext uri="{FF2B5EF4-FFF2-40B4-BE49-F238E27FC236}">
                <a16:creationId xmlns:a16="http://schemas.microsoft.com/office/drawing/2014/main" id="{5C823A7E-E3B2-2BED-C707-1F7716CA0B8D}"/>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6" name="Google Shape;23;p18">
            <a:extLst>
              <a:ext uri="{FF2B5EF4-FFF2-40B4-BE49-F238E27FC236}">
                <a16:creationId xmlns:a16="http://schemas.microsoft.com/office/drawing/2014/main" id="{A10A7E6E-8926-E32B-3126-BAACA28A773C}"/>
              </a:ext>
            </a:extLst>
          </p:cNvPr>
          <p:cNvSpPr txBox="1">
            <a:spLocks noGrp="1"/>
          </p:cNvSpPr>
          <p:nvPr>
            <p:ph type="title"/>
          </p:nvPr>
        </p:nvSpPr>
        <p:spPr>
          <a:xfrm>
            <a:off x="594359" y="1679229"/>
            <a:ext cx="5242555"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7" name="Google Shape;24;p18">
            <a:extLst>
              <a:ext uri="{FF2B5EF4-FFF2-40B4-BE49-F238E27FC236}">
                <a16:creationId xmlns:a16="http://schemas.microsoft.com/office/drawing/2014/main" id="{D8713857-10D9-A715-FC2B-920C2B28395B}"/>
              </a:ext>
            </a:extLst>
          </p:cNvPr>
          <p:cNvSpPr txBox="1">
            <a:spLocks noGrp="1"/>
          </p:cNvSpPr>
          <p:nvPr>
            <p:ph type="body" idx="1"/>
          </p:nvPr>
        </p:nvSpPr>
        <p:spPr>
          <a:xfrm>
            <a:off x="594359" y="3342161"/>
            <a:ext cx="4177529" cy="3693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chemeClr val="accent4"/>
              </a:buClr>
              <a:buSzPts val="2400"/>
              <a:buFont typeface="Arial"/>
              <a:buNone/>
              <a:defRPr sz="2400" b="0" i="0">
                <a:solidFill>
                  <a:schemeClr val="accent4"/>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elle 2" preserve="1" userDrawn="1">
  <p:cSld name="z grafiko">
    <p:bg>
      <p:bgPr>
        <a:solidFill>
          <a:schemeClr val="lt1"/>
        </a:solidFill>
        <a:effectLst/>
      </p:bgPr>
    </p:bg>
    <p:spTree>
      <p:nvGrpSpPr>
        <p:cNvPr id="1" name="Shape 37"/>
        <p:cNvGrpSpPr/>
        <p:nvPr/>
      </p:nvGrpSpPr>
      <p:grpSpPr>
        <a:xfrm>
          <a:off x="0" y="0"/>
          <a:ext cx="0" cy="0"/>
          <a:chOff x="0" y="0"/>
          <a:chExt cx="0" cy="0"/>
        </a:xfrm>
      </p:grpSpPr>
      <p:sp>
        <p:nvSpPr>
          <p:cNvPr id="39" name="Google Shape;39;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40" name="Google Shape;40;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5" name="Google Shape;27;p18">
            <a:extLst>
              <a:ext uri="{FF2B5EF4-FFF2-40B4-BE49-F238E27FC236}">
                <a16:creationId xmlns:a16="http://schemas.microsoft.com/office/drawing/2014/main" id="{5C823A7E-E3B2-2BED-C707-1F7716CA0B8D}"/>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6" name="Google Shape;23;p18">
            <a:extLst>
              <a:ext uri="{FF2B5EF4-FFF2-40B4-BE49-F238E27FC236}">
                <a16:creationId xmlns:a16="http://schemas.microsoft.com/office/drawing/2014/main" id="{A10A7E6E-8926-E32B-3126-BAACA28A773C}"/>
              </a:ext>
            </a:extLst>
          </p:cNvPr>
          <p:cNvSpPr txBox="1">
            <a:spLocks noGrp="1"/>
          </p:cNvSpPr>
          <p:nvPr>
            <p:ph type="title"/>
          </p:nvPr>
        </p:nvSpPr>
        <p:spPr>
          <a:xfrm>
            <a:off x="594359" y="1679229"/>
            <a:ext cx="5242555"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7" name="Google Shape;24;p18">
            <a:extLst>
              <a:ext uri="{FF2B5EF4-FFF2-40B4-BE49-F238E27FC236}">
                <a16:creationId xmlns:a16="http://schemas.microsoft.com/office/drawing/2014/main" id="{D8713857-10D9-A715-FC2B-920C2B28395B}"/>
              </a:ext>
            </a:extLst>
          </p:cNvPr>
          <p:cNvSpPr txBox="1">
            <a:spLocks noGrp="1"/>
          </p:cNvSpPr>
          <p:nvPr>
            <p:ph type="body" idx="1"/>
          </p:nvPr>
        </p:nvSpPr>
        <p:spPr>
          <a:xfrm>
            <a:off x="594359" y="3342161"/>
            <a:ext cx="4177529" cy="3693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chemeClr val="accent4"/>
              </a:buClr>
              <a:buSzPts val="2400"/>
              <a:buFont typeface="Arial"/>
              <a:buNone/>
              <a:defRPr sz="2400" b="0" i="0">
                <a:solidFill>
                  <a:schemeClr val="accent4"/>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2" name="Google Shape;49;p24">
            <a:extLst>
              <a:ext uri="{FF2B5EF4-FFF2-40B4-BE49-F238E27FC236}">
                <a16:creationId xmlns:a16="http://schemas.microsoft.com/office/drawing/2014/main" id="{1F190A31-E384-6D0D-E025-2E6F3099494C}"/>
              </a:ext>
            </a:extLst>
          </p:cNvPr>
          <p:cNvSpPr/>
          <p:nvPr userDrawn="1"/>
        </p:nvSpPr>
        <p:spPr>
          <a:xfrm>
            <a:off x="8601559" y="-1416132"/>
            <a:ext cx="2848220" cy="284822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3" name="Google Shape;50;p24">
            <a:extLst>
              <a:ext uri="{FF2B5EF4-FFF2-40B4-BE49-F238E27FC236}">
                <a16:creationId xmlns:a16="http://schemas.microsoft.com/office/drawing/2014/main" id="{ABCE621A-F12B-C3EF-4AC2-E2A1D889E1C8}"/>
              </a:ext>
            </a:extLst>
          </p:cNvPr>
          <p:cNvSpPr/>
          <p:nvPr userDrawn="1"/>
        </p:nvSpPr>
        <p:spPr>
          <a:xfrm>
            <a:off x="6179401" y="-908076"/>
            <a:ext cx="1807674" cy="183210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4" name="Google Shape;51;p24">
            <a:extLst>
              <a:ext uri="{FF2B5EF4-FFF2-40B4-BE49-F238E27FC236}">
                <a16:creationId xmlns:a16="http://schemas.microsoft.com/office/drawing/2014/main" id="{D472338F-BCCC-5643-F45A-1E8E48A889DC}"/>
              </a:ext>
            </a:extLst>
          </p:cNvPr>
          <p:cNvSpPr/>
          <p:nvPr userDrawn="1"/>
        </p:nvSpPr>
        <p:spPr>
          <a:xfrm>
            <a:off x="7827282" y="1627027"/>
            <a:ext cx="1307555" cy="1307555"/>
          </a:xfrm>
          <a:prstGeom prst="ellipse">
            <a:avLst/>
          </a:prstGeom>
          <a:solidFill>
            <a:srgbClr val="CBE2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Tree>
    <p:extLst>
      <p:ext uri="{BB962C8B-B14F-4D97-AF65-F5344CB8AC3E}">
        <p14:creationId xmlns:p14="http://schemas.microsoft.com/office/powerpoint/2010/main" val="12602326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elle 2" preserve="1" userDrawn="1">
  <p:cSld name="1_Tabelle 2">
    <p:bg>
      <p:bgPr>
        <a:solidFill>
          <a:schemeClr val="lt1"/>
        </a:solidFill>
        <a:effectLst/>
      </p:bgPr>
    </p:bg>
    <p:spTree>
      <p:nvGrpSpPr>
        <p:cNvPr id="1" name="Shape 37"/>
        <p:cNvGrpSpPr/>
        <p:nvPr/>
      </p:nvGrpSpPr>
      <p:grpSpPr>
        <a:xfrm>
          <a:off x="0" y="0"/>
          <a:ext cx="0" cy="0"/>
          <a:chOff x="0" y="0"/>
          <a:chExt cx="0" cy="0"/>
        </a:xfrm>
      </p:grpSpPr>
      <p:sp>
        <p:nvSpPr>
          <p:cNvPr id="39" name="Google Shape;39;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40" name="Google Shape;40;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5" name="Google Shape;27;p18">
            <a:extLst>
              <a:ext uri="{FF2B5EF4-FFF2-40B4-BE49-F238E27FC236}">
                <a16:creationId xmlns:a16="http://schemas.microsoft.com/office/drawing/2014/main" id="{5C823A7E-E3B2-2BED-C707-1F7716CA0B8D}"/>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6" name="Google Shape;23;p18">
            <a:extLst>
              <a:ext uri="{FF2B5EF4-FFF2-40B4-BE49-F238E27FC236}">
                <a16:creationId xmlns:a16="http://schemas.microsoft.com/office/drawing/2014/main" id="{A10A7E6E-8926-E32B-3126-BAACA28A773C}"/>
              </a:ext>
            </a:extLst>
          </p:cNvPr>
          <p:cNvSpPr txBox="1">
            <a:spLocks noGrp="1"/>
          </p:cNvSpPr>
          <p:nvPr>
            <p:ph type="title"/>
          </p:nvPr>
        </p:nvSpPr>
        <p:spPr>
          <a:xfrm>
            <a:off x="594359" y="1679229"/>
            <a:ext cx="5242555"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9" name="Google Shape;633;p73">
            <a:extLst>
              <a:ext uri="{FF2B5EF4-FFF2-40B4-BE49-F238E27FC236}">
                <a16:creationId xmlns:a16="http://schemas.microsoft.com/office/drawing/2014/main" id="{5FF96810-6E19-FEA4-797F-11A24AB18F9E}"/>
              </a:ext>
            </a:extLst>
          </p:cNvPr>
          <p:cNvSpPr/>
          <p:nvPr/>
        </p:nvSpPr>
        <p:spPr>
          <a:xfrm>
            <a:off x="-2975169" y="1594137"/>
            <a:ext cx="5503386" cy="5503386"/>
          </a:xfrm>
          <a:prstGeom prst="blockArc">
            <a:avLst>
              <a:gd name="adj1" fmla="val 18900000"/>
              <a:gd name="adj2" fmla="val 2700000"/>
              <a:gd name="adj3" fmla="val 367"/>
            </a:avLst>
          </a:prstGeom>
          <a:noFill/>
          <a:ln w="25400" cap="flat" cmpd="sng">
            <a:solidFill>
              <a:srgbClr val="64B1B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11" name="Google Shape;635;p73">
            <a:extLst>
              <a:ext uri="{FF2B5EF4-FFF2-40B4-BE49-F238E27FC236}">
                <a16:creationId xmlns:a16="http://schemas.microsoft.com/office/drawing/2014/main" id="{E0106C45-7E3F-6E1E-0859-0AD9EB44C39B}"/>
              </a:ext>
            </a:extLst>
          </p:cNvPr>
          <p:cNvSpPr txBox="1"/>
          <p:nvPr userDrawn="1"/>
        </p:nvSpPr>
        <p:spPr>
          <a:xfrm>
            <a:off x="1930867" y="2488007"/>
            <a:ext cx="8562421" cy="371450"/>
          </a:xfrm>
          <a:prstGeom prst="rect">
            <a:avLst/>
          </a:prstGeom>
          <a:solidFill>
            <a:srgbClr val="FFC000"/>
          </a:solidFill>
          <a:ln>
            <a:noFill/>
          </a:ln>
        </p:spPr>
        <p:txBody>
          <a:bodyPr spcFirstLastPara="1" wrap="square" lIns="314900" tIns="50800" rIns="50800" bIns="50800" anchor="ctr" anchorCtr="0">
            <a:noAutofit/>
          </a:bodyPr>
          <a:lstStyle/>
          <a:p>
            <a:pPr marL="0" marR="0" lvl="0" indent="0" algn="l" rtl="0">
              <a:lnSpc>
                <a:spcPct val="90000"/>
              </a:lnSpc>
              <a:spcBef>
                <a:spcPts val="0"/>
              </a:spcBef>
              <a:spcAft>
                <a:spcPts val="0"/>
              </a:spcAft>
              <a:buClr>
                <a:srgbClr val="000000"/>
              </a:buClr>
              <a:buSzPts val="2000"/>
              <a:buFont typeface="Arial"/>
              <a:buNone/>
            </a:pPr>
            <a:endParaRPr sz="1100" b="0" i="0" u="none" strike="noStrike" cap="none" dirty="0">
              <a:solidFill>
                <a:srgbClr val="000000"/>
              </a:solidFill>
              <a:latin typeface="Aptos" panose="020B0004020202020204" pitchFamily="34" charset="0"/>
              <a:sym typeface="Arial"/>
            </a:endParaRPr>
          </a:p>
        </p:txBody>
      </p:sp>
      <p:sp>
        <p:nvSpPr>
          <p:cNvPr id="12" name="Google Shape;636;p73">
            <a:extLst>
              <a:ext uri="{FF2B5EF4-FFF2-40B4-BE49-F238E27FC236}">
                <a16:creationId xmlns:a16="http://schemas.microsoft.com/office/drawing/2014/main" id="{12F17530-0D6C-5B0F-E179-891AA388C838}"/>
              </a:ext>
            </a:extLst>
          </p:cNvPr>
          <p:cNvSpPr/>
          <p:nvPr/>
        </p:nvSpPr>
        <p:spPr>
          <a:xfrm>
            <a:off x="1698711" y="2441576"/>
            <a:ext cx="464312" cy="464312"/>
          </a:xfrm>
          <a:prstGeom prst="ellipse">
            <a:avLst/>
          </a:prstGeom>
          <a:gradFill>
            <a:gsLst>
              <a:gs pos="0">
                <a:schemeClr val="lt1"/>
              </a:gs>
              <a:gs pos="35000">
                <a:schemeClr val="lt1"/>
              </a:gs>
              <a:gs pos="100000">
                <a:schemeClr val="lt1"/>
              </a:gs>
            </a:gsLst>
            <a:lin ang="16200000" scaled="0"/>
          </a:gradFill>
          <a:ln w="9525" cap="flat" cmpd="sng">
            <a:solidFill>
              <a:srgbClr val="FAB5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14" name="Google Shape;638;p73">
            <a:extLst>
              <a:ext uri="{FF2B5EF4-FFF2-40B4-BE49-F238E27FC236}">
                <a16:creationId xmlns:a16="http://schemas.microsoft.com/office/drawing/2014/main" id="{015AC85E-8239-A91A-9D08-5797DBF969F7}"/>
              </a:ext>
            </a:extLst>
          </p:cNvPr>
          <p:cNvSpPr txBox="1"/>
          <p:nvPr/>
        </p:nvSpPr>
        <p:spPr>
          <a:xfrm>
            <a:off x="2267248" y="3045509"/>
            <a:ext cx="8226040" cy="371450"/>
          </a:xfrm>
          <a:prstGeom prst="rect">
            <a:avLst/>
          </a:prstGeom>
          <a:solidFill>
            <a:srgbClr val="FAD706"/>
          </a:solidFill>
          <a:ln>
            <a:noFill/>
          </a:ln>
        </p:spPr>
        <p:txBody>
          <a:bodyPr spcFirstLastPara="1" wrap="square" lIns="314900" tIns="50800" rIns="50800" bIns="50800" anchor="ctr" anchorCtr="0">
            <a:noAutofit/>
          </a:bodyPr>
          <a:lstStyle/>
          <a:p>
            <a:pPr marL="0" marR="0" lvl="0" indent="0" algn="l" rtl="0">
              <a:lnSpc>
                <a:spcPct val="100000"/>
              </a:lnSpc>
              <a:spcBef>
                <a:spcPts val="0"/>
              </a:spcBef>
              <a:spcAft>
                <a:spcPts val="0"/>
              </a:spcAft>
              <a:buNone/>
            </a:pPr>
            <a:endParaRPr sz="1600" b="0" i="0" u="none" strike="noStrike" cap="none" dirty="0">
              <a:solidFill>
                <a:srgbClr val="000000"/>
              </a:solidFill>
              <a:latin typeface="Aptos" panose="020B0004020202020204" pitchFamily="34" charset="0"/>
              <a:sym typeface="Arial"/>
            </a:endParaRPr>
          </a:p>
        </p:txBody>
      </p:sp>
      <p:sp>
        <p:nvSpPr>
          <p:cNvPr id="15" name="Google Shape;639;p73">
            <a:extLst>
              <a:ext uri="{FF2B5EF4-FFF2-40B4-BE49-F238E27FC236}">
                <a16:creationId xmlns:a16="http://schemas.microsoft.com/office/drawing/2014/main" id="{5667C754-6A31-E304-7616-33CEF6953F6B}"/>
              </a:ext>
            </a:extLst>
          </p:cNvPr>
          <p:cNvSpPr/>
          <p:nvPr/>
        </p:nvSpPr>
        <p:spPr>
          <a:xfrm>
            <a:off x="2035093" y="2999078"/>
            <a:ext cx="464312" cy="464312"/>
          </a:xfrm>
          <a:prstGeom prst="ellipse">
            <a:avLst/>
          </a:prstGeom>
          <a:gradFill>
            <a:gsLst>
              <a:gs pos="0">
                <a:schemeClr val="lt1"/>
              </a:gs>
              <a:gs pos="35000">
                <a:schemeClr val="lt1"/>
              </a:gs>
              <a:gs pos="100000">
                <a:schemeClr val="lt1"/>
              </a:gs>
            </a:gsLst>
            <a:lin ang="16200000" scaled="0"/>
          </a:gradFill>
          <a:ln w="9525" cap="flat" cmpd="sng">
            <a:solidFill>
              <a:srgbClr val="FAD7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17" name="Google Shape;641;p73">
            <a:extLst>
              <a:ext uri="{FF2B5EF4-FFF2-40B4-BE49-F238E27FC236}">
                <a16:creationId xmlns:a16="http://schemas.microsoft.com/office/drawing/2014/main" id="{7C2D587F-477E-31D3-458B-9662019676E4}"/>
              </a:ext>
            </a:extLst>
          </p:cNvPr>
          <p:cNvSpPr txBox="1"/>
          <p:nvPr/>
        </p:nvSpPr>
        <p:spPr>
          <a:xfrm>
            <a:off x="2451584" y="3602602"/>
            <a:ext cx="8041704" cy="371450"/>
          </a:xfrm>
          <a:prstGeom prst="rect">
            <a:avLst/>
          </a:prstGeom>
          <a:solidFill>
            <a:srgbClr val="D6D21C"/>
          </a:solidFill>
          <a:ln>
            <a:noFill/>
          </a:ln>
        </p:spPr>
        <p:txBody>
          <a:bodyPr spcFirstLastPara="1" wrap="square" lIns="314900" tIns="50800" rIns="50800" bIns="50800" anchor="ctr" anchorCtr="0">
            <a:noAutofit/>
          </a:bodyPr>
          <a:lstStyle/>
          <a:p>
            <a:pPr marL="0" marR="0" lvl="0" indent="0" algn="l" rtl="0">
              <a:lnSpc>
                <a:spcPct val="100000"/>
              </a:lnSpc>
              <a:spcBef>
                <a:spcPts val="0"/>
              </a:spcBef>
              <a:spcAft>
                <a:spcPts val="0"/>
              </a:spcAft>
              <a:buNone/>
            </a:pPr>
            <a:endParaRPr sz="1600" b="0" i="0" u="none" strike="noStrike" cap="none" dirty="0">
              <a:solidFill>
                <a:srgbClr val="000000"/>
              </a:solidFill>
              <a:latin typeface="Aptos" panose="020B0004020202020204" pitchFamily="34" charset="0"/>
              <a:sym typeface="Arial"/>
            </a:endParaRPr>
          </a:p>
        </p:txBody>
      </p:sp>
      <p:sp>
        <p:nvSpPr>
          <p:cNvPr id="18" name="Google Shape;642;p73">
            <a:extLst>
              <a:ext uri="{FF2B5EF4-FFF2-40B4-BE49-F238E27FC236}">
                <a16:creationId xmlns:a16="http://schemas.microsoft.com/office/drawing/2014/main" id="{6D552547-DEFB-2525-CCDD-CC1FEA6BD670}"/>
              </a:ext>
            </a:extLst>
          </p:cNvPr>
          <p:cNvSpPr/>
          <p:nvPr/>
        </p:nvSpPr>
        <p:spPr>
          <a:xfrm>
            <a:off x="2219428" y="3556171"/>
            <a:ext cx="464312" cy="464312"/>
          </a:xfrm>
          <a:prstGeom prst="ellipse">
            <a:avLst/>
          </a:prstGeom>
          <a:gradFill>
            <a:gsLst>
              <a:gs pos="0">
                <a:schemeClr val="lt1"/>
              </a:gs>
              <a:gs pos="35000">
                <a:schemeClr val="lt1"/>
              </a:gs>
              <a:gs pos="100000">
                <a:schemeClr val="lt1"/>
              </a:gs>
            </a:gsLst>
            <a:lin ang="16200000" scaled="0"/>
          </a:gradFill>
          <a:ln w="9525" cap="flat" cmpd="sng">
            <a:solidFill>
              <a:srgbClr val="CBE27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20" name="Google Shape;644;p73">
            <a:extLst>
              <a:ext uri="{FF2B5EF4-FFF2-40B4-BE49-F238E27FC236}">
                <a16:creationId xmlns:a16="http://schemas.microsoft.com/office/drawing/2014/main" id="{60D20F4E-765E-2F4F-C2BB-69CCFDB59445}"/>
              </a:ext>
            </a:extLst>
          </p:cNvPr>
          <p:cNvSpPr txBox="1"/>
          <p:nvPr/>
        </p:nvSpPr>
        <p:spPr>
          <a:xfrm>
            <a:off x="2510442" y="4160104"/>
            <a:ext cx="7982846" cy="371450"/>
          </a:xfrm>
          <a:prstGeom prst="rect">
            <a:avLst/>
          </a:prstGeom>
          <a:solidFill>
            <a:srgbClr val="71C327"/>
          </a:solidFill>
          <a:ln>
            <a:noFill/>
          </a:ln>
        </p:spPr>
        <p:txBody>
          <a:bodyPr spcFirstLastPara="1" wrap="square" lIns="314900" tIns="50800" rIns="50800" bIns="50800" anchor="ctr" anchorCtr="0">
            <a:noAutofit/>
          </a:bodyPr>
          <a:lstStyle/>
          <a:p>
            <a:pPr marL="0" marR="0" lvl="0" indent="0" algn="l" rtl="0">
              <a:lnSpc>
                <a:spcPct val="100000"/>
              </a:lnSpc>
              <a:spcBef>
                <a:spcPts val="0"/>
              </a:spcBef>
              <a:spcAft>
                <a:spcPts val="0"/>
              </a:spcAft>
              <a:buNone/>
            </a:pPr>
            <a:endParaRPr sz="1600" b="0" i="0" u="none" strike="noStrike" cap="none" dirty="0">
              <a:solidFill>
                <a:srgbClr val="000000"/>
              </a:solidFill>
              <a:latin typeface="Aptos" panose="020B0004020202020204" pitchFamily="34" charset="0"/>
              <a:sym typeface="Arial"/>
            </a:endParaRPr>
          </a:p>
        </p:txBody>
      </p:sp>
      <p:sp>
        <p:nvSpPr>
          <p:cNvPr id="21" name="Google Shape;645;p73">
            <a:extLst>
              <a:ext uri="{FF2B5EF4-FFF2-40B4-BE49-F238E27FC236}">
                <a16:creationId xmlns:a16="http://schemas.microsoft.com/office/drawing/2014/main" id="{458C5B65-A0CB-4D91-9C3E-23E8D116688F}"/>
              </a:ext>
            </a:extLst>
          </p:cNvPr>
          <p:cNvSpPr/>
          <p:nvPr/>
        </p:nvSpPr>
        <p:spPr>
          <a:xfrm>
            <a:off x="2278285" y="4113673"/>
            <a:ext cx="464312" cy="464312"/>
          </a:xfrm>
          <a:prstGeom prst="ellipse">
            <a:avLst/>
          </a:prstGeom>
          <a:gradFill>
            <a:gsLst>
              <a:gs pos="0">
                <a:schemeClr val="lt1"/>
              </a:gs>
              <a:gs pos="35000">
                <a:schemeClr val="lt1"/>
              </a:gs>
              <a:gs pos="100000">
                <a:schemeClr val="lt1"/>
              </a:gs>
            </a:gsLst>
            <a:lin ang="16200000" scaled="0"/>
          </a:gradFill>
          <a:ln w="9525" cap="flat" cmpd="sng">
            <a:solidFill>
              <a:srgbClr val="A3C42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23" name="Google Shape;647;p73">
            <a:extLst>
              <a:ext uri="{FF2B5EF4-FFF2-40B4-BE49-F238E27FC236}">
                <a16:creationId xmlns:a16="http://schemas.microsoft.com/office/drawing/2014/main" id="{8956F937-4882-5168-4352-0295214EB3CF}"/>
              </a:ext>
            </a:extLst>
          </p:cNvPr>
          <p:cNvSpPr txBox="1"/>
          <p:nvPr/>
        </p:nvSpPr>
        <p:spPr>
          <a:xfrm>
            <a:off x="2451584" y="4717606"/>
            <a:ext cx="8041704" cy="371450"/>
          </a:xfrm>
          <a:prstGeom prst="rect">
            <a:avLst/>
          </a:prstGeom>
          <a:solidFill>
            <a:srgbClr val="35B579"/>
          </a:solidFill>
          <a:ln>
            <a:noFill/>
          </a:ln>
        </p:spPr>
        <p:txBody>
          <a:bodyPr spcFirstLastPara="1" wrap="square" lIns="314900" tIns="50800" rIns="50800" bIns="50800" anchor="ctr" anchorCtr="0">
            <a:noAutofit/>
          </a:bodyPr>
          <a:lstStyle/>
          <a:p>
            <a:pPr marL="0" marR="0" lvl="0" indent="0" algn="l" rtl="0">
              <a:lnSpc>
                <a:spcPct val="100000"/>
              </a:lnSpc>
              <a:spcBef>
                <a:spcPts val="0"/>
              </a:spcBef>
              <a:spcAft>
                <a:spcPts val="0"/>
              </a:spcAft>
              <a:buNone/>
            </a:pPr>
            <a:endParaRPr sz="1600" b="0" i="0" u="none" strike="noStrike" cap="none" dirty="0">
              <a:solidFill>
                <a:srgbClr val="000000"/>
              </a:solidFill>
              <a:latin typeface="Aptos" panose="020B0004020202020204" pitchFamily="34" charset="0"/>
              <a:sym typeface="Arial"/>
            </a:endParaRPr>
          </a:p>
        </p:txBody>
      </p:sp>
      <p:sp>
        <p:nvSpPr>
          <p:cNvPr id="24" name="Google Shape;648;p73">
            <a:extLst>
              <a:ext uri="{FF2B5EF4-FFF2-40B4-BE49-F238E27FC236}">
                <a16:creationId xmlns:a16="http://schemas.microsoft.com/office/drawing/2014/main" id="{F78F4EAD-CDFE-C4B5-27BB-D7B612CB9CD5}"/>
              </a:ext>
            </a:extLst>
          </p:cNvPr>
          <p:cNvSpPr/>
          <p:nvPr/>
        </p:nvSpPr>
        <p:spPr>
          <a:xfrm>
            <a:off x="2219428" y="4671175"/>
            <a:ext cx="464312" cy="464312"/>
          </a:xfrm>
          <a:prstGeom prst="ellipse">
            <a:avLst/>
          </a:prstGeom>
          <a:gradFill>
            <a:gsLst>
              <a:gs pos="0">
                <a:schemeClr val="lt1"/>
              </a:gs>
              <a:gs pos="35000">
                <a:schemeClr val="lt1"/>
              </a:gs>
              <a:gs pos="100000">
                <a:schemeClr val="lt1"/>
              </a:gs>
            </a:gsLst>
            <a:lin ang="16200000" scaled="0"/>
          </a:gradFill>
          <a:ln w="9525" cap="flat" cmpd="sng">
            <a:solidFill>
              <a:srgbClr val="35B57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26" name="Google Shape;650;p73">
            <a:extLst>
              <a:ext uri="{FF2B5EF4-FFF2-40B4-BE49-F238E27FC236}">
                <a16:creationId xmlns:a16="http://schemas.microsoft.com/office/drawing/2014/main" id="{44D2AB72-7042-F845-DF0D-10B069F22017}"/>
              </a:ext>
            </a:extLst>
          </p:cNvPr>
          <p:cNvSpPr txBox="1"/>
          <p:nvPr/>
        </p:nvSpPr>
        <p:spPr>
          <a:xfrm>
            <a:off x="2267248" y="5274700"/>
            <a:ext cx="8226040" cy="371450"/>
          </a:xfrm>
          <a:prstGeom prst="rect">
            <a:avLst/>
          </a:prstGeom>
          <a:solidFill>
            <a:srgbClr val="64B1BE"/>
          </a:solidFill>
          <a:ln>
            <a:noFill/>
          </a:ln>
        </p:spPr>
        <p:txBody>
          <a:bodyPr spcFirstLastPara="1" wrap="square" lIns="314900" tIns="50800" rIns="50800" bIns="50800" anchor="ctr" anchorCtr="0">
            <a:noAutofit/>
          </a:bodyPr>
          <a:lstStyle/>
          <a:p>
            <a:pPr marL="0" marR="0" lvl="0" indent="0" algn="l" rtl="0">
              <a:lnSpc>
                <a:spcPct val="90000"/>
              </a:lnSpc>
              <a:spcBef>
                <a:spcPts val="0"/>
              </a:spcBef>
              <a:spcAft>
                <a:spcPts val="0"/>
              </a:spcAft>
              <a:buClr>
                <a:srgbClr val="000000"/>
              </a:buClr>
              <a:buSzPts val="2000"/>
              <a:buFont typeface="Arial"/>
              <a:buNone/>
            </a:pPr>
            <a:endParaRPr sz="1600" b="1" i="0" u="none" strike="noStrike" cap="none" dirty="0">
              <a:solidFill>
                <a:schemeClr val="dk1"/>
              </a:solidFill>
              <a:latin typeface="Aptos" panose="020B0004020202020204" pitchFamily="34" charset="0"/>
              <a:sym typeface="Arial"/>
            </a:endParaRPr>
          </a:p>
        </p:txBody>
      </p:sp>
      <p:sp>
        <p:nvSpPr>
          <p:cNvPr id="27" name="Google Shape;651;p73">
            <a:extLst>
              <a:ext uri="{FF2B5EF4-FFF2-40B4-BE49-F238E27FC236}">
                <a16:creationId xmlns:a16="http://schemas.microsoft.com/office/drawing/2014/main" id="{ABE8F6A9-8CDC-B607-4035-7D1F1B8C650A}"/>
              </a:ext>
            </a:extLst>
          </p:cNvPr>
          <p:cNvSpPr/>
          <p:nvPr/>
        </p:nvSpPr>
        <p:spPr>
          <a:xfrm>
            <a:off x="2035093" y="5228268"/>
            <a:ext cx="464312" cy="464312"/>
          </a:xfrm>
          <a:prstGeom prst="ellipse">
            <a:avLst/>
          </a:prstGeom>
          <a:gradFill>
            <a:gsLst>
              <a:gs pos="0">
                <a:schemeClr val="lt1"/>
              </a:gs>
              <a:gs pos="35000">
                <a:schemeClr val="lt1"/>
              </a:gs>
              <a:gs pos="100000">
                <a:schemeClr val="lt1"/>
              </a:gs>
            </a:gsLst>
            <a:lin ang="16200000" scaled="0"/>
          </a:gradFill>
          <a:ln w="9525" cap="flat" cmpd="sng">
            <a:solidFill>
              <a:srgbClr val="64B1B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29" name="Google Shape;653;p73">
            <a:extLst>
              <a:ext uri="{FF2B5EF4-FFF2-40B4-BE49-F238E27FC236}">
                <a16:creationId xmlns:a16="http://schemas.microsoft.com/office/drawing/2014/main" id="{B2062772-B292-DC3A-5C89-1692044A45B7}"/>
              </a:ext>
            </a:extLst>
          </p:cNvPr>
          <p:cNvSpPr txBox="1"/>
          <p:nvPr/>
        </p:nvSpPr>
        <p:spPr>
          <a:xfrm>
            <a:off x="1930868" y="5832202"/>
            <a:ext cx="8562420" cy="371450"/>
          </a:xfrm>
          <a:prstGeom prst="rect">
            <a:avLst/>
          </a:prstGeom>
          <a:solidFill>
            <a:srgbClr val="4393A0"/>
          </a:solidFill>
          <a:ln>
            <a:noFill/>
          </a:ln>
        </p:spPr>
        <p:txBody>
          <a:bodyPr spcFirstLastPara="1" wrap="square" lIns="314900" tIns="50800" rIns="50800" bIns="50800" anchor="ctr" anchorCtr="0">
            <a:noAutofit/>
          </a:bodyPr>
          <a:lstStyle/>
          <a:p>
            <a:pPr marL="0" marR="0" lvl="0" indent="0" algn="l" rtl="0">
              <a:lnSpc>
                <a:spcPct val="100000"/>
              </a:lnSpc>
              <a:spcBef>
                <a:spcPts val="0"/>
              </a:spcBef>
              <a:spcAft>
                <a:spcPts val="0"/>
              </a:spcAft>
              <a:buNone/>
            </a:pPr>
            <a:endParaRPr sz="1600" b="0" i="0" u="none" strike="noStrike" cap="none" dirty="0">
              <a:solidFill>
                <a:srgbClr val="000000"/>
              </a:solidFill>
              <a:latin typeface="Aptos" panose="020B0004020202020204" pitchFamily="34" charset="0"/>
              <a:sym typeface="Arial"/>
            </a:endParaRPr>
          </a:p>
        </p:txBody>
      </p:sp>
      <p:sp>
        <p:nvSpPr>
          <p:cNvPr id="30" name="Google Shape;654;p73">
            <a:extLst>
              <a:ext uri="{FF2B5EF4-FFF2-40B4-BE49-F238E27FC236}">
                <a16:creationId xmlns:a16="http://schemas.microsoft.com/office/drawing/2014/main" id="{83606B1F-AA15-65A9-A212-C61983494A75}"/>
              </a:ext>
            </a:extLst>
          </p:cNvPr>
          <p:cNvSpPr/>
          <p:nvPr/>
        </p:nvSpPr>
        <p:spPr>
          <a:xfrm>
            <a:off x="1698711" y="5785770"/>
            <a:ext cx="464312" cy="464312"/>
          </a:xfrm>
          <a:prstGeom prst="ellipse">
            <a:avLst/>
          </a:prstGeom>
          <a:gradFill>
            <a:gsLst>
              <a:gs pos="0">
                <a:schemeClr val="lt1"/>
              </a:gs>
              <a:gs pos="35000">
                <a:schemeClr val="lt1"/>
              </a:gs>
              <a:gs pos="100000">
                <a:schemeClr val="lt1"/>
              </a:gs>
            </a:gsLst>
            <a:lin ang="16200000" scaled="0"/>
          </a:gradFill>
          <a:ln w="9525" cap="flat" cmpd="sng">
            <a:solidFill>
              <a:srgbClr val="4393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1" name="Google Shape;98;p27">
            <a:extLst>
              <a:ext uri="{FF2B5EF4-FFF2-40B4-BE49-F238E27FC236}">
                <a16:creationId xmlns:a16="http://schemas.microsoft.com/office/drawing/2014/main" id="{A2633846-581F-D7BC-5AFD-A88EE665A38D}"/>
              </a:ext>
            </a:extLst>
          </p:cNvPr>
          <p:cNvSpPr/>
          <p:nvPr userDrawn="1"/>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32" name="Google Shape;99;p27">
            <a:extLst>
              <a:ext uri="{FF2B5EF4-FFF2-40B4-BE49-F238E27FC236}">
                <a16:creationId xmlns:a16="http://schemas.microsoft.com/office/drawing/2014/main" id="{F7123646-8718-9935-01E3-F2565FC0585A}"/>
              </a:ext>
            </a:extLst>
          </p:cNvPr>
          <p:cNvSpPr/>
          <p:nvPr userDrawn="1"/>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33" name="Google Shape;100;p27">
            <a:extLst>
              <a:ext uri="{FF2B5EF4-FFF2-40B4-BE49-F238E27FC236}">
                <a16:creationId xmlns:a16="http://schemas.microsoft.com/office/drawing/2014/main" id="{45330F9F-E0D4-094B-D45E-5D132D6FCDB7}"/>
              </a:ext>
            </a:extLst>
          </p:cNvPr>
          <p:cNvSpPr/>
          <p:nvPr userDrawn="1"/>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35" name="Text Placeholder 34">
            <a:extLst>
              <a:ext uri="{FF2B5EF4-FFF2-40B4-BE49-F238E27FC236}">
                <a16:creationId xmlns:a16="http://schemas.microsoft.com/office/drawing/2014/main" id="{7F972D00-CC7F-C736-B9C6-9396198F5199}"/>
              </a:ext>
            </a:extLst>
          </p:cNvPr>
          <p:cNvSpPr>
            <a:spLocks noGrp="1"/>
          </p:cNvSpPr>
          <p:nvPr userDrawn="1">
            <p:ph type="body" sz="quarter" idx="13"/>
          </p:nvPr>
        </p:nvSpPr>
        <p:spPr>
          <a:xfrm>
            <a:off x="2163022" y="2488006"/>
            <a:ext cx="6468635" cy="400069"/>
          </a:xfrm>
        </p:spPr>
        <p:txBody>
          <a:bodyPr wrap="square" anchor="ctr" anchorCtr="0">
            <a:spAutoFit/>
          </a:bodyPr>
          <a:lstStyle>
            <a:lvl1pPr marL="0" indent="0">
              <a:lnSpc>
                <a:spcPct val="100000"/>
              </a:lnSpc>
              <a:spcBef>
                <a:spcPts val="0"/>
              </a:spcBef>
              <a:defRPr sz="2000" b="1">
                <a:latin typeface="Aptos" panose="020B0004020202020204" pitchFamily="34" charset="0"/>
              </a:defRPr>
            </a:lvl1pPr>
          </a:lstStyle>
          <a:p>
            <a:pPr lvl="0"/>
            <a:r>
              <a:rPr lang="en-US"/>
              <a:t>Click to edit Master text styles</a:t>
            </a:r>
          </a:p>
        </p:txBody>
      </p:sp>
      <p:sp>
        <p:nvSpPr>
          <p:cNvPr id="36" name="Text Placeholder 34">
            <a:extLst>
              <a:ext uri="{FF2B5EF4-FFF2-40B4-BE49-F238E27FC236}">
                <a16:creationId xmlns:a16="http://schemas.microsoft.com/office/drawing/2014/main" id="{F17EC047-BC18-EB02-CF63-2F215A31709E}"/>
              </a:ext>
            </a:extLst>
          </p:cNvPr>
          <p:cNvSpPr>
            <a:spLocks noGrp="1"/>
          </p:cNvSpPr>
          <p:nvPr userDrawn="1">
            <p:ph type="body" sz="quarter" idx="14"/>
          </p:nvPr>
        </p:nvSpPr>
        <p:spPr>
          <a:xfrm>
            <a:off x="2499404" y="3045509"/>
            <a:ext cx="6468635" cy="400069"/>
          </a:xfrm>
        </p:spPr>
        <p:txBody>
          <a:bodyPr wrap="square" anchor="ctr" anchorCtr="0">
            <a:spAutoFit/>
          </a:bodyPr>
          <a:lstStyle>
            <a:lvl1pPr marL="0" indent="0">
              <a:lnSpc>
                <a:spcPct val="100000"/>
              </a:lnSpc>
              <a:spcBef>
                <a:spcPts val="0"/>
              </a:spcBef>
              <a:defRPr sz="2000" b="1">
                <a:latin typeface="Aptos" panose="020B0004020202020204" pitchFamily="34" charset="0"/>
              </a:defRPr>
            </a:lvl1pPr>
          </a:lstStyle>
          <a:p>
            <a:pPr lvl="0"/>
            <a:r>
              <a:rPr lang="en-US"/>
              <a:t>Click to edit Master text styles</a:t>
            </a:r>
          </a:p>
        </p:txBody>
      </p:sp>
      <p:sp>
        <p:nvSpPr>
          <p:cNvPr id="37" name="Text Placeholder 34">
            <a:extLst>
              <a:ext uri="{FF2B5EF4-FFF2-40B4-BE49-F238E27FC236}">
                <a16:creationId xmlns:a16="http://schemas.microsoft.com/office/drawing/2014/main" id="{2C67DBEA-FB1D-4ABE-E017-A1A0FED74D30}"/>
              </a:ext>
            </a:extLst>
          </p:cNvPr>
          <p:cNvSpPr>
            <a:spLocks noGrp="1"/>
          </p:cNvSpPr>
          <p:nvPr userDrawn="1">
            <p:ph type="body" sz="quarter" idx="15"/>
          </p:nvPr>
        </p:nvSpPr>
        <p:spPr>
          <a:xfrm>
            <a:off x="2683739" y="3602603"/>
            <a:ext cx="6468635" cy="400069"/>
          </a:xfrm>
        </p:spPr>
        <p:txBody>
          <a:bodyPr wrap="square" anchor="ctr" anchorCtr="0">
            <a:spAutoFit/>
          </a:bodyPr>
          <a:lstStyle>
            <a:lvl1pPr marL="0" indent="0">
              <a:lnSpc>
                <a:spcPct val="100000"/>
              </a:lnSpc>
              <a:spcBef>
                <a:spcPts val="0"/>
              </a:spcBef>
              <a:defRPr sz="2000" b="1">
                <a:latin typeface="Aptos" panose="020B0004020202020204" pitchFamily="34" charset="0"/>
              </a:defRPr>
            </a:lvl1pPr>
          </a:lstStyle>
          <a:p>
            <a:pPr lvl="0"/>
            <a:r>
              <a:rPr lang="en-US"/>
              <a:t>Click to edit Master text styles</a:t>
            </a:r>
          </a:p>
        </p:txBody>
      </p:sp>
      <p:sp>
        <p:nvSpPr>
          <p:cNvPr id="38" name="Text Placeholder 34">
            <a:extLst>
              <a:ext uri="{FF2B5EF4-FFF2-40B4-BE49-F238E27FC236}">
                <a16:creationId xmlns:a16="http://schemas.microsoft.com/office/drawing/2014/main" id="{3D855BB1-D882-F5B3-0393-EA92D10C8D72}"/>
              </a:ext>
            </a:extLst>
          </p:cNvPr>
          <p:cNvSpPr>
            <a:spLocks noGrp="1"/>
          </p:cNvSpPr>
          <p:nvPr userDrawn="1">
            <p:ph type="body" sz="quarter" idx="16"/>
          </p:nvPr>
        </p:nvSpPr>
        <p:spPr>
          <a:xfrm>
            <a:off x="2742596" y="4160105"/>
            <a:ext cx="6468635" cy="400069"/>
          </a:xfrm>
        </p:spPr>
        <p:txBody>
          <a:bodyPr wrap="square" anchor="ctr" anchorCtr="0">
            <a:spAutoFit/>
          </a:bodyPr>
          <a:lstStyle>
            <a:lvl1pPr marL="0" indent="0">
              <a:lnSpc>
                <a:spcPct val="100000"/>
              </a:lnSpc>
              <a:spcBef>
                <a:spcPts val="0"/>
              </a:spcBef>
              <a:defRPr sz="2000" b="1">
                <a:latin typeface="Aptos" panose="020B0004020202020204" pitchFamily="34" charset="0"/>
              </a:defRPr>
            </a:lvl1pPr>
          </a:lstStyle>
          <a:p>
            <a:pPr lvl="0"/>
            <a:r>
              <a:rPr lang="en-US"/>
              <a:t>Click to edit Master text styles</a:t>
            </a:r>
          </a:p>
        </p:txBody>
      </p:sp>
      <p:sp>
        <p:nvSpPr>
          <p:cNvPr id="41" name="Text Placeholder 34">
            <a:extLst>
              <a:ext uri="{FF2B5EF4-FFF2-40B4-BE49-F238E27FC236}">
                <a16:creationId xmlns:a16="http://schemas.microsoft.com/office/drawing/2014/main" id="{203572E9-6FC5-848B-6268-3656FC2C2D98}"/>
              </a:ext>
            </a:extLst>
          </p:cNvPr>
          <p:cNvSpPr>
            <a:spLocks noGrp="1"/>
          </p:cNvSpPr>
          <p:nvPr userDrawn="1">
            <p:ph type="body" sz="quarter" idx="17"/>
          </p:nvPr>
        </p:nvSpPr>
        <p:spPr>
          <a:xfrm>
            <a:off x="2683739" y="4717606"/>
            <a:ext cx="6468635" cy="400069"/>
          </a:xfrm>
        </p:spPr>
        <p:txBody>
          <a:bodyPr wrap="square" anchor="ctr" anchorCtr="0">
            <a:spAutoFit/>
          </a:bodyPr>
          <a:lstStyle>
            <a:lvl1pPr marL="0" indent="0">
              <a:lnSpc>
                <a:spcPct val="100000"/>
              </a:lnSpc>
              <a:spcBef>
                <a:spcPts val="0"/>
              </a:spcBef>
              <a:defRPr sz="2000" b="1">
                <a:latin typeface="Aptos" panose="020B0004020202020204" pitchFamily="34" charset="0"/>
              </a:defRPr>
            </a:lvl1pPr>
          </a:lstStyle>
          <a:p>
            <a:pPr lvl="0"/>
            <a:r>
              <a:rPr lang="en-US"/>
              <a:t>Click to edit Master text styles</a:t>
            </a:r>
          </a:p>
        </p:txBody>
      </p:sp>
      <p:sp>
        <p:nvSpPr>
          <p:cNvPr id="42" name="Text Placeholder 34">
            <a:extLst>
              <a:ext uri="{FF2B5EF4-FFF2-40B4-BE49-F238E27FC236}">
                <a16:creationId xmlns:a16="http://schemas.microsoft.com/office/drawing/2014/main" id="{F2B2742F-8FAD-AAD8-C1B7-09D38627CFD4}"/>
              </a:ext>
            </a:extLst>
          </p:cNvPr>
          <p:cNvSpPr>
            <a:spLocks noGrp="1"/>
          </p:cNvSpPr>
          <p:nvPr userDrawn="1">
            <p:ph type="body" sz="quarter" idx="18"/>
          </p:nvPr>
        </p:nvSpPr>
        <p:spPr>
          <a:xfrm>
            <a:off x="2499404" y="5274701"/>
            <a:ext cx="6468635" cy="400069"/>
          </a:xfrm>
        </p:spPr>
        <p:txBody>
          <a:bodyPr wrap="square" anchor="ctr" anchorCtr="0">
            <a:spAutoFit/>
          </a:bodyPr>
          <a:lstStyle>
            <a:lvl1pPr marL="0" indent="0">
              <a:lnSpc>
                <a:spcPct val="100000"/>
              </a:lnSpc>
              <a:spcBef>
                <a:spcPts val="0"/>
              </a:spcBef>
              <a:defRPr sz="2000" b="1">
                <a:latin typeface="Aptos" panose="020B0004020202020204" pitchFamily="34" charset="0"/>
              </a:defRPr>
            </a:lvl1pPr>
          </a:lstStyle>
          <a:p>
            <a:pPr lvl="0"/>
            <a:r>
              <a:rPr lang="en-US"/>
              <a:t>Click to edit Master text styles</a:t>
            </a:r>
          </a:p>
        </p:txBody>
      </p:sp>
      <p:sp>
        <p:nvSpPr>
          <p:cNvPr id="43" name="Text Placeholder 34">
            <a:extLst>
              <a:ext uri="{FF2B5EF4-FFF2-40B4-BE49-F238E27FC236}">
                <a16:creationId xmlns:a16="http://schemas.microsoft.com/office/drawing/2014/main" id="{ABBF3130-D7E5-F824-05BD-4A58CCB65086}"/>
              </a:ext>
            </a:extLst>
          </p:cNvPr>
          <p:cNvSpPr>
            <a:spLocks noGrp="1"/>
          </p:cNvSpPr>
          <p:nvPr userDrawn="1">
            <p:ph type="body" sz="quarter" idx="19"/>
          </p:nvPr>
        </p:nvSpPr>
        <p:spPr>
          <a:xfrm>
            <a:off x="2163022" y="5831794"/>
            <a:ext cx="6468635" cy="400069"/>
          </a:xfrm>
        </p:spPr>
        <p:txBody>
          <a:bodyPr wrap="square" anchor="ctr" anchorCtr="0">
            <a:spAutoFit/>
          </a:bodyPr>
          <a:lstStyle>
            <a:lvl1pPr marL="0" indent="0">
              <a:lnSpc>
                <a:spcPct val="100000"/>
              </a:lnSpc>
              <a:spcBef>
                <a:spcPts val="0"/>
              </a:spcBef>
              <a:defRPr sz="2000" b="1">
                <a:latin typeface="Aptos" panose="020B00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789690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elinhalt und Tabelle" preserve="1" userDrawn="1">
  <p:cSld name="Shema">
    <p:bg>
      <p:bgPr>
        <a:solidFill>
          <a:schemeClr val="lt1"/>
        </a:solidFill>
        <a:effectLst/>
      </p:bgPr>
    </p:bg>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4123575" y="4506329"/>
            <a:ext cx="4168945"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cxnSp>
        <p:nvCxnSpPr>
          <p:cNvPr id="71" name="Google Shape;71;p26"/>
          <p:cNvCxnSpPr/>
          <p:nvPr/>
        </p:nvCxnSpPr>
        <p:spPr>
          <a:xfrm>
            <a:off x="4123576" y="596887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4" name="Google Shape;74;p2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75" name="Google Shape;75;p2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grpSp>
        <p:nvGrpSpPr>
          <p:cNvPr id="76" name="Google Shape;76;p26"/>
          <p:cNvGrpSpPr/>
          <p:nvPr/>
        </p:nvGrpSpPr>
        <p:grpSpPr>
          <a:xfrm rot="-5400000">
            <a:off x="-1340601" y="4196010"/>
            <a:ext cx="3053166" cy="2270813"/>
            <a:chOff x="4881398" y="2159825"/>
            <a:chExt cx="3881604" cy="2778984"/>
          </a:xfrm>
        </p:grpSpPr>
        <p:sp>
          <p:nvSpPr>
            <p:cNvPr id="77" name="Google Shape;77;p26"/>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78" name="Google Shape;78;p26"/>
            <p:cNvSpPr/>
            <p:nvPr/>
          </p:nvSpPr>
          <p:spPr>
            <a:xfrm>
              <a:off x="4881398" y="2622831"/>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79" name="Google Shape;79;p26"/>
            <p:cNvSpPr/>
            <p:nvPr/>
          </p:nvSpPr>
          <p:spPr>
            <a:xfrm>
              <a:off x="5871703" y="4132729"/>
              <a:ext cx="806080" cy="80608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grpSp>
      <p:sp>
        <p:nvSpPr>
          <p:cNvPr id="12" name="Text Placeholder 11">
            <a:extLst>
              <a:ext uri="{FF2B5EF4-FFF2-40B4-BE49-F238E27FC236}">
                <a16:creationId xmlns:a16="http://schemas.microsoft.com/office/drawing/2014/main" id="{096E1B27-65FD-705F-D833-80F69FAB7D4B}"/>
              </a:ext>
            </a:extLst>
          </p:cNvPr>
          <p:cNvSpPr>
            <a:spLocks noGrp="1"/>
          </p:cNvSpPr>
          <p:nvPr>
            <p:ph type="body" sz="quarter" idx="13"/>
          </p:nvPr>
        </p:nvSpPr>
        <p:spPr>
          <a:xfrm>
            <a:off x="858203" y="1267067"/>
            <a:ext cx="4168945" cy="920422"/>
          </a:xfrm>
          <a:ln/>
        </p:spPr>
        <p:style>
          <a:lnRef idx="2">
            <a:schemeClr val="accent6"/>
          </a:lnRef>
          <a:fillRef idx="1">
            <a:schemeClr val="lt1"/>
          </a:fillRef>
          <a:effectRef idx="0">
            <a:schemeClr val="accent6"/>
          </a:effectRef>
          <a:fontRef idx="minor">
            <a:schemeClr val="dk1"/>
          </a:fontRef>
        </p:style>
        <p:txBody>
          <a:bodyPr spcFirstLastPara="1" wrap="square" lIns="90000" tIns="90000" rIns="91425" bIns="90000" anchor="b" anchorCtr="0">
            <a:spAutoFit/>
          </a:bodyPr>
          <a:lstStyle>
            <a:lvl1pPr>
              <a:defRPr lang="en-US" sz="2400" b="1" smtClean="0">
                <a:solidFill>
                  <a:srgbClr val="4D4D4D"/>
                </a:solidFill>
              </a:defRPr>
            </a:lvl1pPr>
            <a:lvl2pPr>
              <a:defRPr lang="en-US" smtClean="0"/>
            </a:lvl2pPr>
            <a:lvl3pPr>
              <a:defRPr lang="en-US" smtClean="0"/>
            </a:lvl3pPr>
            <a:lvl4pPr>
              <a:defRPr lang="en-US" smtClean="0"/>
            </a:lvl4pPr>
            <a:lvl5pPr>
              <a:defRPr lang="sl-SI"/>
            </a:lvl5pPr>
          </a:lstStyle>
          <a:p>
            <a:pPr marL="0" lvl="0" indent="0">
              <a:lnSpc>
                <a:spcPct val="100000"/>
              </a:lnSpc>
              <a:spcBef>
                <a:spcPts val="0"/>
              </a:spcBef>
              <a:buSzPts val="2000"/>
            </a:pPr>
            <a:r>
              <a:rPr lang="en-US"/>
              <a:t>Click to edit Master text styles</a:t>
            </a:r>
          </a:p>
        </p:txBody>
      </p:sp>
      <p:sp>
        <p:nvSpPr>
          <p:cNvPr id="13" name="Text Placeholder 11">
            <a:extLst>
              <a:ext uri="{FF2B5EF4-FFF2-40B4-BE49-F238E27FC236}">
                <a16:creationId xmlns:a16="http://schemas.microsoft.com/office/drawing/2014/main" id="{26030CC5-787B-8FF1-5667-8D590AEE1D53}"/>
              </a:ext>
            </a:extLst>
          </p:cNvPr>
          <p:cNvSpPr>
            <a:spLocks noGrp="1"/>
          </p:cNvSpPr>
          <p:nvPr>
            <p:ph type="body" sz="quarter" idx="14"/>
          </p:nvPr>
        </p:nvSpPr>
        <p:spPr>
          <a:xfrm>
            <a:off x="1927055" y="3591659"/>
            <a:ext cx="4168945" cy="920422"/>
          </a:xfrm>
          <a:ln/>
        </p:spPr>
        <p:style>
          <a:lnRef idx="2">
            <a:schemeClr val="accent6"/>
          </a:lnRef>
          <a:fillRef idx="1">
            <a:schemeClr val="lt1"/>
          </a:fillRef>
          <a:effectRef idx="0">
            <a:schemeClr val="accent6"/>
          </a:effectRef>
          <a:fontRef idx="minor">
            <a:schemeClr val="dk1"/>
          </a:fontRef>
        </p:style>
        <p:txBody>
          <a:bodyPr spcFirstLastPara="1" wrap="square" lIns="90000" tIns="90000" rIns="91425" bIns="90000" anchor="t" anchorCtr="0">
            <a:spAutoFit/>
          </a:bodyPr>
          <a:lstStyle>
            <a:lvl1pPr>
              <a:defRPr lang="en-US" sz="2400" b="1" smtClean="0">
                <a:solidFill>
                  <a:srgbClr val="4D4D4D"/>
                </a:solidFill>
              </a:defRPr>
            </a:lvl1pPr>
            <a:lvl2pPr>
              <a:defRPr lang="en-US" smtClean="0"/>
            </a:lvl2pPr>
            <a:lvl3pPr>
              <a:defRPr lang="en-US" smtClean="0"/>
            </a:lvl3pPr>
            <a:lvl4pPr>
              <a:defRPr lang="en-US" smtClean="0"/>
            </a:lvl4pPr>
            <a:lvl5pPr>
              <a:defRPr lang="sl-SI"/>
            </a:lvl5pPr>
          </a:lstStyle>
          <a:p>
            <a:pPr marL="0" lvl="0" indent="0">
              <a:lnSpc>
                <a:spcPct val="100000"/>
              </a:lnSpc>
              <a:spcBef>
                <a:spcPts val="0"/>
              </a:spcBef>
              <a:buSzPts val="2000"/>
            </a:pPr>
            <a:r>
              <a:rPr lang="en-US"/>
              <a:t>Click to edit Master text styles</a:t>
            </a:r>
          </a:p>
        </p:txBody>
      </p:sp>
      <p:sp>
        <p:nvSpPr>
          <p:cNvPr id="14" name="Text Placeholder 11">
            <a:extLst>
              <a:ext uri="{FF2B5EF4-FFF2-40B4-BE49-F238E27FC236}">
                <a16:creationId xmlns:a16="http://schemas.microsoft.com/office/drawing/2014/main" id="{8B41C06A-BA02-6630-B260-744A139C1240}"/>
              </a:ext>
            </a:extLst>
          </p:cNvPr>
          <p:cNvSpPr>
            <a:spLocks noGrp="1"/>
          </p:cNvSpPr>
          <p:nvPr>
            <p:ph type="body" sz="quarter" idx="15"/>
          </p:nvPr>
        </p:nvSpPr>
        <p:spPr>
          <a:xfrm>
            <a:off x="6096000" y="1039788"/>
            <a:ext cx="4168945" cy="920422"/>
          </a:xfrm>
          <a:ln/>
        </p:spPr>
        <p:style>
          <a:lnRef idx="2">
            <a:schemeClr val="accent6"/>
          </a:lnRef>
          <a:fillRef idx="1">
            <a:schemeClr val="lt1"/>
          </a:fillRef>
          <a:effectRef idx="0">
            <a:schemeClr val="accent6"/>
          </a:effectRef>
          <a:fontRef idx="minor">
            <a:schemeClr val="dk1"/>
          </a:fontRef>
        </p:style>
        <p:txBody>
          <a:bodyPr spcFirstLastPara="1" wrap="square" lIns="90000" tIns="90000" rIns="91425" bIns="90000" anchor="t" anchorCtr="0">
            <a:spAutoFit/>
          </a:bodyPr>
          <a:lstStyle>
            <a:lvl1pPr>
              <a:defRPr lang="en-US" sz="2400" b="1" smtClean="0">
                <a:solidFill>
                  <a:srgbClr val="4D4D4D"/>
                </a:solidFill>
              </a:defRPr>
            </a:lvl1pPr>
            <a:lvl2pPr>
              <a:defRPr lang="en-US" smtClean="0"/>
            </a:lvl2pPr>
            <a:lvl3pPr>
              <a:defRPr lang="en-US" smtClean="0"/>
            </a:lvl3pPr>
            <a:lvl4pPr>
              <a:defRPr lang="en-US" smtClean="0"/>
            </a:lvl4pPr>
            <a:lvl5pPr>
              <a:defRPr lang="sl-SI"/>
            </a:lvl5pPr>
          </a:lstStyle>
          <a:p>
            <a:pPr marL="0" lvl="0" indent="0">
              <a:lnSpc>
                <a:spcPct val="100000"/>
              </a:lnSpc>
              <a:spcBef>
                <a:spcPts val="0"/>
              </a:spcBef>
              <a:buSzPts val="2000"/>
            </a:pPr>
            <a:r>
              <a:rPr lang="en-US"/>
              <a:t>Click to edit Master text styles</a:t>
            </a:r>
          </a:p>
        </p:txBody>
      </p:sp>
      <p:sp>
        <p:nvSpPr>
          <p:cNvPr id="15" name="Text Placeholder 11">
            <a:extLst>
              <a:ext uri="{FF2B5EF4-FFF2-40B4-BE49-F238E27FC236}">
                <a16:creationId xmlns:a16="http://schemas.microsoft.com/office/drawing/2014/main" id="{4309B9D4-6B72-3111-77BF-0253F8E6E268}"/>
              </a:ext>
            </a:extLst>
          </p:cNvPr>
          <p:cNvSpPr>
            <a:spLocks noGrp="1"/>
          </p:cNvSpPr>
          <p:nvPr>
            <p:ph type="body" sz="quarter" idx="16"/>
          </p:nvPr>
        </p:nvSpPr>
        <p:spPr>
          <a:xfrm>
            <a:off x="7481819" y="4995542"/>
            <a:ext cx="4168945" cy="920422"/>
          </a:xfrm>
          <a:ln/>
        </p:spPr>
        <p:style>
          <a:lnRef idx="2">
            <a:schemeClr val="accent6"/>
          </a:lnRef>
          <a:fillRef idx="1">
            <a:schemeClr val="lt1"/>
          </a:fillRef>
          <a:effectRef idx="0">
            <a:schemeClr val="accent6"/>
          </a:effectRef>
          <a:fontRef idx="minor">
            <a:schemeClr val="dk1"/>
          </a:fontRef>
        </p:style>
        <p:txBody>
          <a:bodyPr spcFirstLastPara="1" wrap="square" lIns="90000" tIns="90000" rIns="91425" bIns="90000" anchor="b" anchorCtr="0">
            <a:spAutoFit/>
          </a:bodyPr>
          <a:lstStyle>
            <a:lvl1pPr>
              <a:defRPr lang="en-US" sz="2400" b="1" smtClean="0">
                <a:solidFill>
                  <a:srgbClr val="4D4D4D"/>
                </a:solidFill>
              </a:defRPr>
            </a:lvl1pPr>
            <a:lvl2pPr>
              <a:defRPr lang="en-US" smtClean="0"/>
            </a:lvl2pPr>
            <a:lvl3pPr>
              <a:defRPr lang="en-US" smtClean="0"/>
            </a:lvl3pPr>
            <a:lvl4pPr>
              <a:defRPr lang="en-US" smtClean="0"/>
            </a:lvl4pPr>
            <a:lvl5pPr>
              <a:defRPr lang="sl-SI"/>
            </a:lvl5pPr>
          </a:lstStyle>
          <a:p>
            <a:pPr marL="0" lvl="0" indent="0">
              <a:lnSpc>
                <a:spcPct val="100000"/>
              </a:lnSpc>
              <a:spcBef>
                <a:spcPts val="0"/>
              </a:spcBef>
              <a:buSzPts val="2000"/>
            </a:pPr>
            <a:r>
              <a:rPr lang="en-US"/>
              <a:t>Click to edit Master text styles</a:t>
            </a:r>
          </a:p>
        </p:txBody>
      </p:sp>
    </p:spTree>
    <p:extLst>
      <p:ext uri="{BB962C8B-B14F-4D97-AF65-F5344CB8AC3E}">
        <p14:creationId xmlns:p14="http://schemas.microsoft.com/office/powerpoint/2010/main" val="102428257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userDrawn="1">
  <p:cSld name="Vsebina">
    <p:spTree>
      <p:nvGrpSpPr>
        <p:cNvPr id="1" name="Shape 21"/>
        <p:cNvGrpSpPr/>
        <p:nvPr/>
      </p:nvGrpSpPr>
      <p:grpSpPr>
        <a:xfrm>
          <a:off x="0" y="0"/>
          <a:ext cx="0" cy="0"/>
          <a:chOff x="0" y="0"/>
          <a:chExt cx="0" cy="0"/>
        </a:xfrm>
      </p:grpSpPr>
      <p:sp>
        <p:nvSpPr>
          <p:cNvPr id="22" name="Google Shape;22;p18"/>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5" name="Google Shape;25;p1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26" name="Google Shape;26;p1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27" name="Google Shape;27;p18"/>
          <p:cNvCxnSpPr/>
          <p:nvPr/>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18"/>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9" name="Google Shape;29;p18"/>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 name="Google Shape;23;p18">
            <a:extLst>
              <a:ext uri="{FF2B5EF4-FFF2-40B4-BE49-F238E27FC236}">
                <a16:creationId xmlns:a16="http://schemas.microsoft.com/office/drawing/2014/main" id="{62DF6C10-1948-2BF7-66DF-3A056BB69B42}"/>
              </a:ext>
            </a:extLst>
          </p:cNvPr>
          <p:cNvSpPr txBox="1">
            <a:spLocks noGrp="1"/>
          </p:cNvSpPr>
          <p:nvPr>
            <p:ph type="title"/>
          </p:nvPr>
        </p:nvSpPr>
        <p:spPr>
          <a:xfrm>
            <a:off x="594359" y="1679229"/>
            <a:ext cx="11009969"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 name="Google Shape;24;p18">
            <a:extLst>
              <a:ext uri="{FF2B5EF4-FFF2-40B4-BE49-F238E27FC236}">
                <a16:creationId xmlns:a16="http://schemas.microsoft.com/office/drawing/2014/main" id="{0E6F5E67-1C74-9ED4-7237-E291D169A024}"/>
              </a:ext>
            </a:extLst>
          </p:cNvPr>
          <p:cNvSpPr txBox="1">
            <a:spLocks noGrp="1"/>
          </p:cNvSpPr>
          <p:nvPr>
            <p:ph type="body" idx="13"/>
          </p:nvPr>
        </p:nvSpPr>
        <p:spPr>
          <a:xfrm>
            <a:off x="594359" y="2739118"/>
            <a:ext cx="6787747" cy="553998"/>
          </a:xfrm>
          <a:prstGeom prst="rect">
            <a:avLst/>
          </a:prstGeom>
          <a:noFill/>
          <a:ln>
            <a:noFill/>
          </a:ln>
        </p:spPr>
        <p:txBody>
          <a:bodyPr spcFirstLastPara="1" wrap="square" lIns="0" tIns="0" rIns="0" bIns="0" anchor="t" anchorCtr="0">
            <a:spAutoFit/>
          </a:bodyPr>
          <a:lstStyle>
            <a:lvl1pPr marL="0" lvl="0" indent="0" algn="l">
              <a:lnSpc>
                <a:spcPct val="150000"/>
              </a:lnSpc>
              <a:spcBef>
                <a:spcPts val="0"/>
              </a:spcBef>
              <a:spcAft>
                <a:spcPts val="0"/>
              </a:spcAft>
              <a:buClr>
                <a:schemeClr val="accent4"/>
              </a:buClr>
              <a:buSzPts val="2400"/>
              <a:buFont typeface="Arial"/>
              <a:buNone/>
              <a:defRPr sz="2400" b="1" i="0">
                <a:solidFill>
                  <a:schemeClr val="accent4"/>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108"/>
        <p:cNvGrpSpPr/>
        <p:nvPr/>
      </p:nvGrpSpPr>
      <p:grpSpPr>
        <a:xfrm>
          <a:off x="0" y="0"/>
          <a:ext cx="0" cy="0"/>
          <a:chOff x="0" y="0"/>
          <a:chExt cx="0" cy="0"/>
        </a:xfrm>
      </p:grpSpPr>
      <p:sp>
        <p:nvSpPr>
          <p:cNvPr id="109" name="Google Shape;109;p29"/>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atin typeface="Aptos" panose="020B0004020202020204" pitchFamily="34" charset="0"/>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pic>
        <p:nvPicPr>
          <p:cNvPr id="110" name="Google Shape;110;p29"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elinhalt und Tabelle">
  <p:cSld name="Titelinhalt und Tabelle">
    <p:bg>
      <p:bgPr>
        <a:solidFill>
          <a:schemeClr val="lt1"/>
        </a:solidFill>
        <a:effectLst/>
      </p:bgPr>
    </p:bg>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3661409" y="4506329"/>
            <a:ext cx="7936230"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cxnSp>
        <p:nvCxnSpPr>
          <p:cNvPr id="71" name="Google Shape;71;p26"/>
          <p:cNvCxnSpPr/>
          <p:nvPr/>
        </p:nvCxnSpPr>
        <p:spPr>
          <a:xfrm>
            <a:off x="3661409" y="596887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2" name="Google Shape;72;p26"/>
          <p:cNvSpPr txBox="1">
            <a:spLocks noGrp="1"/>
          </p:cNvSpPr>
          <p:nvPr>
            <p:ph type="body" idx="1"/>
          </p:nvPr>
        </p:nvSpPr>
        <p:spPr>
          <a:xfrm>
            <a:off x="603885" y="778948"/>
            <a:ext cx="2825115" cy="3536064"/>
          </a:xfrm>
          <a:prstGeom prst="rect">
            <a:avLst/>
          </a:prstGeom>
          <a:noFill/>
          <a:ln>
            <a:noFill/>
          </a:ln>
        </p:spPr>
        <p:txBody>
          <a:bodyPr spcFirstLastPara="1" wrap="square" lIns="0" tIns="0" rIns="0" bIns="0" anchor="t" anchorCtr="0">
            <a:norm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228600" algn="l">
              <a:lnSpc>
                <a:spcPct val="90000"/>
              </a:lnSpc>
              <a:spcBef>
                <a:spcPts val="1800"/>
              </a:spcBef>
              <a:spcAft>
                <a:spcPts val="0"/>
              </a:spcAft>
              <a:buClr>
                <a:srgbClr val="3F3F3F"/>
              </a:buClr>
              <a:buSzPts val="2000"/>
              <a:buNone/>
              <a:defRPr sz="2000"/>
            </a:lvl2pPr>
            <a:lvl3pPr marL="1371600" lvl="2" indent="-228600" algn="l">
              <a:lnSpc>
                <a:spcPct val="90000"/>
              </a:lnSpc>
              <a:spcBef>
                <a:spcPts val="1800"/>
              </a:spcBef>
              <a:spcAft>
                <a:spcPts val="0"/>
              </a:spcAft>
              <a:buClr>
                <a:srgbClr val="3F3F3F"/>
              </a:buClr>
              <a:buSzPts val="2000"/>
              <a:buNone/>
              <a:defRPr sz="2000"/>
            </a:lvl3pPr>
            <a:lvl4pPr marL="1828800" lvl="3" indent="-228600" algn="l">
              <a:lnSpc>
                <a:spcPct val="90000"/>
              </a:lnSpc>
              <a:spcBef>
                <a:spcPts val="1800"/>
              </a:spcBef>
              <a:spcAft>
                <a:spcPts val="0"/>
              </a:spcAft>
              <a:buClr>
                <a:srgbClr val="3F3F3F"/>
              </a:buClr>
              <a:buSzPts val="2000"/>
              <a:buNone/>
              <a:defRPr sz="2000"/>
            </a:lvl4pPr>
            <a:lvl5pPr marL="2286000" lvl="4" indent="-228600" algn="l">
              <a:lnSpc>
                <a:spcPct val="90000"/>
              </a:lnSpc>
              <a:spcBef>
                <a:spcPts val="1800"/>
              </a:spcBef>
              <a:spcAft>
                <a:spcPts val="0"/>
              </a:spcAft>
              <a:buClr>
                <a:srgbClr val="3F3F3F"/>
              </a:buClr>
              <a:buSzPts val="2000"/>
              <a:buNone/>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73" name="Google Shape;73;p26"/>
          <p:cNvSpPr txBox="1">
            <a:spLocks noGrp="1"/>
          </p:cNvSpPr>
          <p:nvPr>
            <p:ph type="body" idx="2"/>
          </p:nvPr>
        </p:nvSpPr>
        <p:spPr>
          <a:xfrm>
            <a:off x="3661410" y="1934758"/>
            <a:ext cx="7936230" cy="2571571"/>
          </a:xfrm>
          <a:prstGeom prst="rect">
            <a:avLst/>
          </a:prstGeom>
          <a:noFill/>
          <a:ln>
            <a:noFill/>
          </a:ln>
        </p:spPr>
        <p:txBody>
          <a:bodyPr spcFirstLastPara="1" wrap="square" lIns="0" tIns="0" rIns="0" bIns="0" anchor="b" anchorCtr="0">
            <a:normAutofit/>
          </a:bodyPr>
          <a:lstStyle>
            <a:lvl1pPr marL="0" lvl="0" indent="0" algn="l">
              <a:lnSpc>
                <a:spcPct val="100000"/>
              </a:lnSpc>
              <a:spcBef>
                <a:spcPts val="0"/>
              </a:spcBef>
              <a:spcAft>
                <a:spcPts val="0"/>
              </a:spcAft>
              <a:buClr>
                <a:srgbClr val="3F3F3F"/>
              </a:buClr>
              <a:buSzPts val="2000"/>
              <a:buNone/>
              <a:defRPr sz="2400">
                <a:latin typeface="Aptos" panose="020B0004020202020204" pitchFamily="34" charset="0"/>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74" name="Google Shape;74;p2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75" name="Google Shape;75;p2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grpSp>
        <p:nvGrpSpPr>
          <p:cNvPr id="76" name="Google Shape;76;p26"/>
          <p:cNvGrpSpPr/>
          <p:nvPr/>
        </p:nvGrpSpPr>
        <p:grpSpPr>
          <a:xfrm rot="-5400000">
            <a:off x="-1340601" y="4196010"/>
            <a:ext cx="3053166" cy="2270813"/>
            <a:chOff x="4881398" y="2159825"/>
            <a:chExt cx="3881604" cy="2778984"/>
          </a:xfrm>
        </p:grpSpPr>
        <p:sp>
          <p:nvSpPr>
            <p:cNvPr id="77" name="Google Shape;77;p26"/>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78" name="Google Shape;78;p26"/>
            <p:cNvSpPr/>
            <p:nvPr/>
          </p:nvSpPr>
          <p:spPr>
            <a:xfrm>
              <a:off x="4881398" y="2622831"/>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79" name="Google Shape;79;p26"/>
            <p:cNvSpPr/>
            <p:nvPr/>
          </p:nvSpPr>
          <p:spPr>
            <a:xfrm>
              <a:off x="5871703" y="4132729"/>
              <a:ext cx="806080" cy="80608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elinhalt und Tabelle" preserve="1" userDrawn="1">
  <p:cSld name="1_Titelinhalt und Tabelle">
    <p:bg>
      <p:bgPr>
        <a:solidFill>
          <a:schemeClr val="lt1"/>
        </a:solidFill>
        <a:effectLst/>
      </p:bgPr>
    </p:bg>
    <p:spTree>
      <p:nvGrpSpPr>
        <p:cNvPr id="1" name="Shape 69"/>
        <p:cNvGrpSpPr/>
        <p:nvPr/>
      </p:nvGrpSpPr>
      <p:grpSpPr>
        <a:xfrm>
          <a:off x="0" y="0"/>
          <a:ext cx="0" cy="0"/>
          <a:chOff x="0" y="0"/>
          <a:chExt cx="0" cy="0"/>
        </a:xfrm>
      </p:grpSpPr>
      <p:grpSp>
        <p:nvGrpSpPr>
          <p:cNvPr id="5" name="Group 4">
            <a:extLst>
              <a:ext uri="{FF2B5EF4-FFF2-40B4-BE49-F238E27FC236}">
                <a16:creationId xmlns:a16="http://schemas.microsoft.com/office/drawing/2014/main" id="{1C5C9902-4870-EF42-D2CE-EED25CD41A57}"/>
              </a:ext>
            </a:extLst>
          </p:cNvPr>
          <p:cNvGrpSpPr/>
          <p:nvPr userDrawn="1"/>
        </p:nvGrpSpPr>
        <p:grpSpPr>
          <a:xfrm>
            <a:off x="-2071797" y="2439793"/>
            <a:ext cx="6106290" cy="5669493"/>
            <a:chOff x="-2071797" y="2439793"/>
            <a:chExt cx="6106290" cy="5669493"/>
          </a:xfrm>
        </p:grpSpPr>
        <p:sp>
          <p:nvSpPr>
            <p:cNvPr id="2" name="Google Shape;56;p22">
              <a:extLst>
                <a:ext uri="{FF2B5EF4-FFF2-40B4-BE49-F238E27FC236}">
                  <a16:creationId xmlns:a16="http://schemas.microsoft.com/office/drawing/2014/main" id="{8A429A4E-07A8-68B7-4752-A46E851A302B}"/>
                </a:ext>
              </a:extLst>
            </p:cNvPr>
            <p:cNvSpPr/>
            <p:nvPr userDrawn="1"/>
          </p:nvSpPr>
          <p:spPr>
            <a:xfrm rot="162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3" name="Google Shape;57;p22">
              <a:extLst>
                <a:ext uri="{FF2B5EF4-FFF2-40B4-BE49-F238E27FC236}">
                  <a16:creationId xmlns:a16="http://schemas.microsoft.com/office/drawing/2014/main" id="{CBA8D95D-6134-ECC4-C18E-388485F922B5}"/>
                </a:ext>
              </a:extLst>
            </p:cNvPr>
            <p:cNvSpPr/>
            <p:nvPr userDrawn="1"/>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4" name="Google Shape;58;p22">
              <a:extLst>
                <a:ext uri="{FF2B5EF4-FFF2-40B4-BE49-F238E27FC236}">
                  <a16:creationId xmlns:a16="http://schemas.microsoft.com/office/drawing/2014/main" id="{521007E2-5395-878C-22EF-A57F8E6B2813}"/>
                </a:ext>
              </a:extLst>
            </p:cNvPr>
            <p:cNvSpPr/>
            <p:nvPr userDrawn="1"/>
          </p:nvSpPr>
          <p:spPr>
            <a:xfrm rot="13446178">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grpSp>
      <p:sp>
        <p:nvSpPr>
          <p:cNvPr id="70" name="Google Shape;70;p26"/>
          <p:cNvSpPr txBox="1">
            <a:spLocks noGrp="1"/>
          </p:cNvSpPr>
          <p:nvPr>
            <p:ph type="title"/>
          </p:nvPr>
        </p:nvSpPr>
        <p:spPr>
          <a:xfrm>
            <a:off x="3661409" y="4789088"/>
            <a:ext cx="7936230" cy="78881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cxnSp>
        <p:nvCxnSpPr>
          <p:cNvPr id="71" name="Google Shape;71;p26"/>
          <p:cNvCxnSpPr/>
          <p:nvPr/>
        </p:nvCxnSpPr>
        <p:spPr>
          <a:xfrm>
            <a:off x="3661409" y="5659694"/>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3" name="Google Shape;73;p26"/>
          <p:cNvSpPr txBox="1">
            <a:spLocks noGrp="1"/>
          </p:cNvSpPr>
          <p:nvPr>
            <p:ph type="body" idx="2"/>
          </p:nvPr>
        </p:nvSpPr>
        <p:spPr>
          <a:xfrm>
            <a:off x="3661410" y="2068912"/>
            <a:ext cx="7936230" cy="2571571"/>
          </a:xfrm>
          <a:prstGeom prst="rect">
            <a:avLst/>
          </a:prstGeom>
          <a:noFill/>
          <a:ln>
            <a:noFill/>
          </a:ln>
        </p:spPr>
        <p:txBody>
          <a:bodyPr spcFirstLastPara="1" wrap="square" lIns="0" tIns="0" rIns="0" bIns="0" anchor="b" anchorCtr="0">
            <a:normAutofit/>
          </a:bodyPr>
          <a:lstStyle>
            <a:lvl1pPr marL="0" lvl="0" indent="0" algn="l">
              <a:lnSpc>
                <a:spcPct val="100000"/>
              </a:lnSpc>
              <a:spcBef>
                <a:spcPts val="0"/>
              </a:spcBef>
              <a:spcAft>
                <a:spcPts val="0"/>
              </a:spcAft>
              <a:buClr>
                <a:srgbClr val="3F3F3F"/>
              </a:buClr>
              <a:buSzPts val="2000"/>
              <a:buNone/>
              <a:defRPr sz="2400">
                <a:latin typeface="Aptos" panose="020B0004020202020204" pitchFamily="34" charset="0"/>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74" name="Google Shape;74;p2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75" name="Google Shape;75;p2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Tree>
    <p:extLst>
      <p:ext uri="{BB962C8B-B14F-4D97-AF65-F5344CB8AC3E}">
        <p14:creationId xmlns:p14="http://schemas.microsoft.com/office/powerpoint/2010/main" val="88990097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85"/>
        <p:cNvGrpSpPr/>
        <p:nvPr/>
      </p:nvGrpSpPr>
      <p:grpSpPr>
        <a:xfrm>
          <a:off x="0" y="0"/>
          <a:ext cx="0" cy="0"/>
          <a:chOff x="0" y="0"/>
          <a:chExt cx="0" cy="0"/>
        </a:xfrm>
      </p:grpSpPr>
      <p:sp>
        <p:nvSpPr>
          <p:cNvPr id="88" name="Google Shape;88;p8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90" name="Google Shape;90;p8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cxnSp>
        <p:nvCxnSpPr>
          <p:cNvPr id="6" name="Google Shape;44;p24">
            <a:extLst>
              <a:ext uri="{FF2B5EF4-FFF2-40B4-BE49-F238E27FC236}">
                <a16:creationId xmlns:a16="http://schemas.microsoft.com/office/drawing/2014/main" id="{14067E3E-0322-15D1-38DF-D8130E57589E}"/>
              </a:ext>
            </a:extLst>
          </p:cNvPr>
          <p:cNvCxnSpPr>
            <a:cxnSpLocks/>
          </p:cNvCxnSpPr>
          <p:nvPr userDrawn="1"/>
        </p:nvCxnSpPr>
        <p:spPr>
          <a:xfrm>
            <a:off x="594360" y="1008752"/>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 name="Google Shape;70;p26">
            <a:extLst>
              <a:ext uri="{FF2B5EF4-FFF2-40B4-BE49-F238E27FC236}">
                <a16:creationId xmlns:a16="http://schemas.microsoft.com/office/drawing/2014/main" id="{E3C93DD9-9245-9736-FDB2-6A86B2383DEC}"/>
              </a:ext>
            </a:extLst>
          </p:cNvPr>
          <p:cNvSpPr txBox="1">
            <a:spLocks noGrp="1"/>
          </p:cNvSpPr>
          <p:nvPr>
            <p:ph type="title"/>
          </p:nvPr>
        </p:nvSpPr>
        <p:spPr>
          <a:xfrm>
            <a:off x="594360" y="365124"/>
            <a:ext cx="10971827" cy="57788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el 3" preserve="1" userDrawn="1">
  <p:cSld name="zaključek">
    <p:bg>
      <p:bgPr>
        <a:solidFill>
          <a:schemeClr val="lt1"/>
        </a:solidFill>
        <a:effectLst/>
      </p:bgPr>
    </p:bg>
    <p:spTree>
      <p:nvGrpSpPr>
        <p:cNvPr id="1" name="Shape 101"/>
        <p:cNvGrpSpPr/>
        <p:nvPr/>
      </p:nvGrpSpPr>
      <p:grpSpPr>
        <a:xfrm>
          <a:off x="0" y="0"/>
          <a:ext cx="0" cy="0"/>
          <a:chOff x="0" y="0"/>
          <a:chExt cx="0" cy="0"/>
        </a:xfrm>
      </p:grpSpPr>
      <p:sp>
        <p:nvSpPr>
          <p:cNvPr id="105" name="Google Shape;105;p20"/>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106" name="Google Shape;106;p20"/>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107" name="Google Shape;107;p20"/>
          <p:cNvSpPr/>
          <p:nvPr/>
        </p:nvSpPr>
        <p:spPr>
          <a:xfrm rot="5400000">
            <a:off x="10295512" y="1466630"/>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cxnSp>
        <p:nvCxnSpPr>
          <p:cNvPr id="3" name="Google Shape;27;p18">
            <a:extLst>
              <a:ext uri="{FF2B5EF4-FFF2-40B4-BE49-F238E27FC236}">
                <a16:creationId xmlns:a16="http://schemas.microsoft.com/office/drawing/2014/main" id="{8CA8CAED-E66F-480C-E62D-A5ADF3CBE402}"/>
              </a:ext>
            </a:extLst>
          </p:cNvPr>
          <p:cNvCxnSpPr/>
          <p:nvPr userDrawn="1"/>
        </p:nvCxnSpPr>
        <p:spPr>
          <a:xfrm>
            <a:off x="597408" y="3956185"/>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4" name="Google Shape;23;p18">
            <a:extLst>
              <a:ext uri="{FF2B5EF4-FFF2-40B4-BE49-F238E27FC236}">
                <a16:creationId xmlns:a16="http://schemas.microsoft.com/office/drawing/2014/main" id="{C9E76A67-0954-1F6E-9CD6-359773E5965C}"/>
              </a:ext>
            </a:extLst>
          </p:cNvPr>
          <p:cNvSpPr txBox="1">
            <a:spLocks noGrp="1"/>
          </p:cNvSpPr>
          <p:nvPr>
            <p:ph type="title"/>
          </p:nvPr>
        </p:nvSpPr>
        <p:spPr>
          <a:xfrm>
            <a:off x="594360" y="3117966"/>
            <a:ext cx="9069335" cy="738664"/>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60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8" name="Rectangle 7">
            <a:extLst>
              <a:ext uri="{FF2B5EF4-FFF2-40B4-BE49-F238E27FC236}">
                <a16:creationId xmlns:a16="http://schemas.microsoft.com/office/drawing/2014/main" id="{6C14BA3A-6EE3-CA86-3FBB-A13E8ED39AAA}"/>
              </a:ext>
            </a:extLst>
          </p:cNvPr>
          <p:cNvSpPr/>
          <p:nvPr userDrawn="1"/>
        </p:nvSpPr>
        <p:spPr>
          <a:xfrm>
            <a:off x="0" y="5067300"/>
            <a:ext cx="5011330" cy="153924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latin typeface="Aptos" panose="020B0004020202020204" pitchFamily="34" charset="0"/>
            </a:endParaRPr>
          </a:p>
        </p:txBody>
      </p:sp>
      <p:pic>
        <p:nvPicPr>
          <p:cNvPr id="9" name="Google Shape;121;p1" descr="Ein Bild, das Text, Screenshot, Schrift enthält.&#10;&#10;KI-generierte Inhalte können fehlerhaft sein.">
            <a:extLst>
              <a:ext uri="{FF2B5EF4-FFF2-40B4-BE49-F238E27FC236}">
                <a16:creationId xmlns:a16="http://schemas.microsoft.com/office/drawing/2014/main" id="{C7D1C118-54BD-27AB-88FE-ABF5BAEACB58}"/>
              </a:ext>
            </a:extLst>
          </p:cNvPr>
          <p:cNvPicPr preferRelativeResize="0"/>
          <p:nvPr userDrawn="1"/>
        </p:nvPicPr>
        <p:blipFill rotWithShape="1">
          <a:blip r:embed="rId2">
            <a:alphaModFix/>
          </a:blip>
          <a:srcRect l="66196" b="19223"/>
          <a:stretch>
            <a:fillRect/>
          </a:stretch>
        </p:blipFill>
        <p:spPr>
          <a:xfrm>
            <a:off x="3129059" y="5259606"/>
            <a:ext cx="1364732" cy="1257928"/>
          </a:xfrm>
          <a:prstGeom prst="rect">
            <a:avLst/>
          </a:prstGeom>
          <a:noFill/>
          <a:ln>
            <a:noFill/>
          </a:ln>
        </p:spPr>
      </p:pic>
      <p:grpSp>
        <p:nvGrpSpPr>
          <p:cNvPr id="10" name="Group 9">
            <a:extLst>
              <a:ext uri="{FF2B5EF4-FFF2-40B4-BE49-F238E27FC236}">
                <a16:creationId xmlns:a16="http://schemas.microsoft.com/office/drawing/2014/main" id="{C8B71067-4945-2024-C59D-FF7763531B49}"/>
              </a:ext>
            </a:extLst>
          </p:cNvPr>
          <p:cNvGrpSpPr/>
          <p:nvPr userDrawn="1"/>
        </p:nvGrpSpPr>
        <p:grpSpPr>
          <a:xfrm>
            <a:off x="476075" y="5259605"/>
            <a:ext cx="2485252" cy="1156869"/>
            <a:chOff x="1611955" y="3017474"/>
            <a:chExt cx="2270669" cy="1056982"/>
          </a:xfrm>
        </p:grpSpPr>
        <p:pic>
          <p:nvPicPr>
            <p:cNvPr id="11" name="Picture 10">
              <a:extLst>
                <a:ext uri="{FF2B5EF4-FFF2-40B4-BE49-F238E27FC236}">
                  <a16:creationId xmlns:a16="http://schemas.microsoft.com/office/drawing/2014/main" id="{58E659AE-532E-9444-3513-0D2CFF50DD04}"/>
                </a:ext>
              </a:extLst>
            </p:cNvPr>
            <p:cNvPicPr>
              <a:picLocks noChangeAspect="1"/>
            </p:cNvPicPr>
            <p:nvPr/>
          </p:nvPicPr>
          <p:blipFill>
            <a:blip r:embed="rId3"/>
            <a:srcRect l="34134" t="37938" r="5209" b="38206"/>
            <a:stretch>
              <a:fillRect/>
            </a:stretch>
          </p:blipFill>
          <p:spPr>
            <a:xfrm>
              <a:off x="1611955" y="3017474"/>
              <a:ext cx="2270669" cy="595358"/>
            </a:xfrm>
            <a:prstGeom prst="rect">
              <a:avLst/>
            </a:prstGeom>
          </p:spPr>
        </p:pic>
        <p:sp>
          <p:nvSpPr>
            <p:cNvPr id="12" name="Google Shape;121;p22">
              <a:extLst>
                <a:ext uri="{FF2B5EF4-FFF2-40B4-BE49-F238E27FC236}">
                  <a16:creationId xmlns:a16="http://schemas.microsoft.com/office/drawing/2014/main" id="{712497D7-2099-1A02-868D-790A47ED4782}"/>
                </a:ext>
              </a:extLst>
            </p:cNvPr>
            <p:cNvSpPr txBox="1"/>
            <p:nvPr/>
          </p:nvSpPr>
          <p:spPr>
            <a:xfrm>
              <a:off x="1611955" y="3612832"/>
              <a:ext cx="2270669"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sl-SI" sz="600" b="0" i="0" u="none" strike="noStrike" cap="none" noProof="0" dirty="0">
                  <a:latin typeface="Aptos" panose="020B0004020202020204" pitchFamily="34" charset="0"/>
                  <a:ea typeface="Arial"/>
                  <a:cs typeface="Arial" panose="020B0604020202020204" pitchFamily="34" charset="0"/>
                  <a:sym typeface="Arial"/>
                </a:rPr>
                <a:t>Sofinancira Evropska unija. Izražena stališča in mnenja so izključno </a:t>
              </a:r>
              <a:r>
                <a:rPr lang="sl-SI" sz="600" noProof="0" dirty="0">
                  <a:latin typeface="Aptos" panose="020B0004020202020204" pitchFamily="34" charset="0"/>
                  <a:cs typeface="Arial" panose="020B0604020202020204" pitchFamily="34" charset="0"/>
                </a:rPr>
                <a:t>stališča avtoric </a:t>
              </a:r>
              <a:r>
                <a:rPr lang="sl-SI" sz="600" b="0" i="0" u="none" strike="noStrike" cap="none" noProof="0" dirty="0">
                  <a:latin typeface="Aptos" panose="020B0004020202020204" pitchFamily="34" charset="0"/>
                  <a:ea typeface="Arial"/>
                  <a:cs typeface="Arial" panose="020B0604020202020204" pitchFamily="34" charset="0"/>
                  <a:sym typeface="Arial"/>
                </a:rPr>
                <a:t>in ne odražajo nujno </a:t>
              </a:r>
              <a:r>
                <a:rPr lang="sl-SI" sz="600" noProof="0" dirty="0">
                  <a:latin typeface="Aptos" panose="020B0004020202020204" pitchFamily="34" charset="0"/>
                  <a:cs typeface="Arial" panose="020B0604020202020204" pitchFamily="34" charset="0"/>
                </a:rPr>
                <a:t>stališč Evropske unije (EU) ali Izvajalske agencije za izobraževanje in kulturo (EACEA). Niti Evropska unija niti EACEA zanje nista odgovorni</a:t>
              </a:r>
              <a:r>
                <a:rPr lang="sl-SI" sz="600" b="0" i="0" u="none" strike="noStrike" cap="none" noProof="0" dirty="0">
                  <a:latin typeface="Aptos" panose="020B0004020202020204" pitchFamily="34" charset="0"/>
                  <a:ea typeface="Arial"/>
                  <a:cs typeface="Arial" panose="020B0604020202020204" pitchFamily="34" charset="0"/>
                  <a:sym typeface="Arial"/>
                </a:rPr>
                <a:t>.</a:t>
              </a:r>
            </a:p>
          </p:txBody>
        </p:sp>
      </p:grpSp>
      <p:pic>
        <p:nvPicPr>
          <p:cNvPr id="14" name="Google Shape;116;p1" descr="Ein Bild, das Text, Schrift, Screenshot, Grafiken enthält.&#10;&#10;Automatisch generierte Beschreibung">
            <a:extLst>
              <a:ext uri="{FF2B5EF4-FFF2-40B4-BE49-F238E27FC236}">
                <a16:creationId xmlns:a16="http://schemas.microsoft.com/office/drawing/2014/main" id="{C271260D-1A30-4701-907E-CD9CAA1DFBA1}"/>
              </a:ext>
            </a:extLst>
          </p:cNvPr>
          <p:cNvPicPr preferRelativeResize="0"/>
          <p:nvPr userDrawn="1"/>
        </p:nvPicPr>
        <p:blipFill rotWithShape="1">
          <a:blip r:embed="rId4">
            <a:alphaModFix/>
          </a:blip>
          <a:srcRect r="35726"/>
          <a:stretch>
            <a:fillRect/>
          </a:stretch>
        </p:blipFill>
        <p:spPr>
          <a:xfrm>
            <a:off x="6818788" y="4836746"/>
            <a:ext cx="3389663" cy="1904297"/>
          </a:xfrm>
          <a:prstGeom prst="rect">
            <a:avLst/>
          </a:prstGeom>
          <a:noFill/>
          <a:ln>
            <a:noFill/>
          </a:ln>
        </p:spPr>
      </p:pic>
      <p:pic>
        <p:nvPicPr>
          <p:cNvPr id="15" name="Google Shape;116;p1" descr="Ein Bild, das Text, Schrift, Screenshot, Grafiken enthält.&#10;&#10;Automatisch generierte Beschreibung">
            <a:extLst>
              <a:ext uri="{FF2B5EF4-FFF2-40B4-BE49-F238E27FC236}">
                <a16:creationId xmlns:a16="http://schemas.microsoft.com/office/drawing/2014/main" id="{08E04F89-DDBC-0DD2-95FD-02B9E041B3EC}"/>
              </a:ext>
            </a:extLst>
          </p:cNvPr>
          <p:cNvPicPr preferRelativeResize="0"/>
          <p:nvPr userDrawn="1"/>
        </p:nvPicPr>
        <p:blipFill rotWithShape="1">
          <a:blip r:embed="rId4">
            <a:alphaModFix/>
          </a:blip>
          <a:srcRect l="64272" r="594" b="43237"/>
          <a:stretch>
            <a:fillRect/>
          </a:stretch>
        </p:blipFill>
        <p:spPr>
          <a:xfrm>
            <a:off x="10208451" y="4836746"/>
            <a:ext cx="1852892" cy="1080943"/>
          </a:xfrm>
          <a:prstGeom prst="rect">
            <a:avLst/>
          </a:prstGeom>
          <a:noFill/>
          <a:ln>
            <a:noFill/>
          </a:ln>
        </p:spPr>
      </p:pic>
    </p:spTree>
    <p:extLst>
      <p:ext uri="{BB962C8B-B14F-4D97-AF65-F5344CB8AC3E}">
        <p14:creationId xmlns:p14="http://schemas.microsoft.com/office/powerpoint/2010/main" val="1460850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genda 1" preserve="1" userDrawn="1">
  <p:cSld name="viri">
    <p:spTree>
      <p:nvGrpSpPr>
        <p:cNvPr id="1" name="Shape 21"/>
        <p:cNvGrpSpPr/>
        <p:nvPr/>
      </p:nvGrpSpPr>
      <p:grpSpPr>
        <a:xfrm>
          <a:off x="0" y="0"/>
          <a:ext cx="0" cy="0"/>
          <a:chOff x="0" y="0"/>
          <a:chExt cx="0" cy="0"/>
        </a:xfrm>
      </p:grpSpPr>
      <p:sp>
        <p:nvSpPr>
          <p:cNvPr id="22" name="Google Shape;22;p18"/>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5" name="Google Shape;25;p1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26" name="Google Shape;26;p1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27" name="Google Shape;27;p18"/>
          <p:cNvCxnSpPr/>
          <p:nvPr/>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18"/>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9" name="Google Shape;29;p18"/>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 name="Google Shape;23;p18">
            <a:extLst>
              <a:ext uri="{FF2B5EF4-FFF2-40B4-BE49-F238E27FC236}">
                <a16:creationId xmlns:a16="http://schemas.microsoft.com/office/drawing/2014/main" id="{62DF6C10-1948-2BF7-66DF-3A056BB69B42}"/>
              </a:ext>
            </a:extLst>
          </p:cNvPr>
          <p:cNvSpPr txBox="1">
            <a:spLocks noGrp="1"/>
          </p:cNvSpPr>
          <p:nvPr>
            <p:ph type="title" hasCustomPrompt="1"/>
          </p:nvPr>
        </p:nvSpPr>
        <p:spPr>
          <a:xfrm>
            <a:off x="594359" y="1679229"/>
            <a:ext cx="11009969"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sl-SI" dirty="0"/>
              <a:t>Viri</a:t>
            </a:r>
            <a:endParaRPr dirty="0"/>
          </a:p>
        </p:txBody>
      </p:sp>
      <p:sp>
        <p:nvSpPr>
          <p:cNvPr id="3" name="Google Shape;24;p18">
            <a:extLst>
              <a:ext uri="{FF2B5EF4-FFF2-40B4-BE49-F238E27FC236}">
                <a16:creationId xmlns:a16="http://schemas.microsoft.com/office/drawing/2014/main" id="{0E6F5E67-1C74-9ED4-7237-E291D169A024}"/>
              </a:ext>
            </a:extLst>
          </p:cNvPr>
          <p:cNvSpPr txBox="1">
            <a:spLocks noGrp="1"/>
          </p:cNvSpPr>
          <p:nvPr>
            <p:ph type="body" idx="13"/>
          </p:nvPr>
        </p:nvSpPr>
        <p:spPr>
          <a:xfrm>
            <a:off x="594359" y="2739118"/>
            <a:ext cx="11009969" cy="276999"/>
          </a:xfrm>
          <a:prstGeom prst="rect">
            <a:avLst/>
          </a:prstGeom>
          <a:noFill/>
          <a:ln>
            <a:noFill/>
          </a:ln>
        </p:spPr>
        <p:txBody>
          <a:bodyPr spcFirstLastPara="1" wrap="square" lIns="0" tIns="0" rIns="0" bIns="0" anchor="t" anchorCtr="0">
            <a:spAutoFit/>
          </a:bodyPr>
          <a:lstStyle>
            <a:lvl1pPr marL="0" lvl="0" indent="0" algn="l">
              <a:lnSpc>
                <a:spcPct val="150000"/>
              </a:lnSpc>
              <a:spcBef>
                <a:spcPts val="0"/>
              </a:spcBef>
              <a:spcAft>
                <a:spcPts val="0"/>
              </a:spcAft>
              <a:buClr>
                <a:schemeClr val="accent4"/>
              </a:buClr>
              <a:buSzPts val="2400"/>
              <a:buFont typeface="Arial"/>
              <a:buNone/>
              <a:defRPr sz="1200" b="0" i="0">
                <a:solidFill>
                  <a:srgbClr val="3F3F3F"/>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2198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el 2" userDrawn="1">
  <p:cSld name="Titel 2">
    <p:bg>
      <p:bgPr>
        <a:solidFill>
          <a:schemeClr val="lt1"/>
        </a:solidFill>
        <a:effectLst/>
      </p:bgPr>
    </p:bg>
    <p:spTree>
      <p:nvGrpSpPr>
        <p:cNvPr id="1" name="Shape 80"/>
        <p:cNvGrpSpPr/>
        <p:nvPr/>
      </p:nvGrpSpPr>
      <p:grpSpPr>
        <a:xfrm>
          <a:off x="0" y="0"/>
          <a:ext cx="0" cy="0"/>
          <a:chOff x="0" y="0"/>
          <a:chExt cx="0" cy="0"/>
        </a:xfrm>
      </p:grpSpPr>
      <p:cxnSp>
        <p:nvCxnSpPr>
          <p:cNvPr id="83" name="Google Shape;83;p21"/>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4" name="Google Shape;84;p21"/>
          <p:cNvSpPr>
            <a:spLocks noGrp="1"/>
          </p:cNvSpPr>
          <p:nvPr>
            <p:ph type="pic" idx="2"/>
          </p:nvPr>
        </p:nvSpPr>
        <p:spPr>
          <a:xfrm>
            <a:off x="0" y="-11113"/>
            <a:ext cx="5628068" cy="6858000"/>
          </a:xfrm>
          <a:prstGeom prst="flowChartDelay">
            <a:avLst/>
          </a:prstGeom>
          <a:solidFill>
            <a:srgbClr val="87C3CD"/>
          </a:solidFill>
          <a:ln>
            <a:noFill/>
          </a:ln>
        </p:spPr>
        <p:txBody>
          <a:bodyPr/>
          <a:lstStyle>
            <a:lvl1pPr>
              <a:defRPr>
                <a:latin typeface="Aptos" panose="020B0004020202020204" pitchFamily="34" charset="0"/>
              </a:defRPr>
            </a:lvl1pPr>
          </a:lstStyle>
          <a:p>
            <a:endParaRPr lang="sl-SI" dirty="0"/>
          </a:p>
        </p:txBody>
      </p:sp>
      <p:sp>
        <p:nvSpPr>
          <p:cNvPr id="2" name="Google Shape;24;p18">
            <a:extLst>
              <a:ext uri="{FF2B5EF4-FFF2-40B4-BE49-F238E27FC236}">
                <a16:creationId xmlns:a16="http://schemas.microsoft.com/office/drawing/2014/main" id="{E3E0675D-53B6-FC31-C174-BA8A97228F86}"/>
              </a:ext>
            </a:extLst>
          </p:cNvPr>
          <p:cNvSpPr txBox="1">
            <a:spLocks noGrp="1"/>
          </p:cNvSpPr>
          <p:nvPr>
            <p:ph type="body" idx="10"/>
          </p:nvPr>
        </p:nvSpPr>
        <p:spPr>
          <a:xfrm>
            <a:off x="6299834" y="4049764"/>
            <a:ext cx="5350543" cy="3693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chemeClr val="accent4"/>
              </a:buClr>
              <a:buSzPts val="2400"/>
              <a:buFont typeface="Arial"/>
              <a:buNone/>
              <a:defRPr sz="2400" b="1" i="0">
                <a:solidFill>
                  <a:schemeClr val="accent4"/>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dirty="0"/>
          </a:p>
        </p:txBody>
      </p:sp>
      <p:cxnSp>
        <p:nvCxnSpPr>
          <p:cNvPr id="3" name="Google Shape;27;p18">
            <a:extLst>
              <a:ext uri="{FF2B5EF4-FFF2-40B4-BE49-F238E27FC236}">
                <a16:creationId xmlns:a16="http://schemas.microsoft.com/office/drawing/2014/main" id="{3A306B0C-5AC1-4556-D075-73F23D3E8615}"/>
              </a:ext>
            </a:extLst>
          </p:cNvPr>
          <p:cNvCxnSpPr/>
          <p:nvPr userDrawn="1"/>
        </p:nvCxnSpPr>
        <p:spPr>
          <a:xfrm>
            <a:off x="6299835" y="3950208"/>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4" name="Google Shape;23;p18">
            <a:extLst>
              <a:ext uri="{FF2B5EF4-FFF2-40B4-BE49-F238E27FC236}">
                <a16:creationId xmlns:a16="http://schemas.microsoft.com/office/drawing/2014/main" id="{145B6773-4BFC-E522-2546-3C6590BA1524}"/>
              </a:ext>
            </a:extLst>
          </p:cNvPr>
          <p:cNvSpPr txBox="1">
            <a:spLocks noGrp="1"/>
          </p:cNvSpPr>
          <p:nvPr>
            <p:ph type="title"/>
          </p:nvPr>
        </p:nvSpPr>
        <p:spPr>
          <a:xfrm>
            <a:off x="6296787" y="3111989"/>
            <a:ext cx="5350543" cy="738664"/>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60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698362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inhalt und Bild" userDrawn="1">
  <p:cSld name="Naslov in slika">
    <p:bg>
      <p:bgPr>
        <a:solidFill>
          <a:schemeClr val="lt1"/>
        </a:solidFill>
        <a:effectLst/>
      </p:bgPr>
    </p:bg>
    <p:spTree>
      <p:nvGrpSpPr>
        <p:cNvPr id="1" name="Shape 30"/>
        <p:cNvGrpSpPr/>
        <p:nvPr/>
      </p:nvGrpSpPr>
      <p:grpSpPr>
        <a:xfrm>
          <a:off x="0" y="0"/>
          <a:ext cx="0" cy="0"/>
          <a:chOff x="0" y="0"/>
          <a:chExt cx="0" cy="0"/>
        </a:xfrm>
      </p:grpSpPr>
      <p:sp>
        <p:nvSpPr>
          <p:cNvPr id="34" name="Google Shape;34;p25"/>
          <p:cNvSpPr>
            <a:spLocks noGrp="1"/>
          </p:cNvSpPr>
          <p:nvPr>
            <p:ph type="pic" idx="2"/>
          </p:nvPr>
        </p:nvSpPr>
        <p:spPr>
          <a:xfrm flipH="1">
            <a:off x="6733505" y="0"/>
            <a:ext cx="5458495" cy="6858000"/>
          </a:xfrm>
          <a:prstGeom prst="flowChartDelay">
            <a:avLst/>
          </a:prstGeom>
          <a:solidFill>
            <a:srgbClr val="87C3CD"/>
          </a:solidFill>
          <a:ln>
            <a:noFill/>
          </a:ln>
        </p:spPr>
        <p:txBody>
          <a:bodyPr/>
          <a:lstStyle>
            <a:lvl1pPr>
              <a:defRPr>
                <a:latin typeface="Aptos" panose="020B0004020202020204" pitchFamily="34" charset="0"/>
              </a:defRPr>
            </a:lvl1pPr>
          </a:lstStyle>
          <a:p>
            <a:r>
              <a:rPr lang="en-US"/>
              <a:t>Click icon to add picture</a:t>
            </a:r>
            <a:endParaRPr lang="sl-SI" dirty="0"/>
          </a:p>
        </p:txBody>
      </p:sp>
      <p:sp>
        <p:nvSpPr>
          <p:cNvPr id="35" name="Google Shape;35;p2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36" name="Google Shape;36;p2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16" name="Google Shape;27;p18">
            <a:extLst>
              <a:ext uri="{FF2B5EF4-FFF2-40B4-BE49-F238E27FC236}">
                <a16:creationId xmlns:a16="http://schemas.microsoft.com/office/drawing/2014/main" id="{4BB93461-8210-0539-2488-73CA17ECA0F9}"/>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17" name="Google Shape;23;p18">
            <a:extLst>
              <a:ext uri="{FF2B5EF4-FFF2-40B4-BE49-F238E27FC236}">
                <a16:creationId xmlns:a16="http://schemas.microsoft.com/office/drawing/2014/main" id="{6FBD8E96-8E93-B6AD-E5C0-A4B0E89F5DC3}"/>
              </a:ext>
            </a:extLst>
          </p:cNvPr>
          <p:cNvSpPr txBox="1">
            <a:spLocks noGrp="1"/>
          </p:cNvSpPr>
          <p:nvPr>
            <p:ph type="title"/>
          </p:nvPr>
        </p:nvSpPr>
        <p:spPr>
          <a:xfrm>
            <a:off x="594359" y="1679229"/>
            <a:ext cx="6139146"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 name="Google Shape;61;p23">
            <a:extLst>
              <a:ext uri="{FF2B5EF4-FFF2-40B4-BE49-F238E27FC236}">
                <a16:creationId xmlns:a16="http://schemas.microsoft.com/office/drawing/2014/main" id="{C8A29737-EFD1-06F4-D360-961745774611}"/>
              </a:ext>
            </a:extLst>
          </p:cNvPr>
          <p:cNvSpPr txBox="1">
            <a:spLocks noGrp="1"/>
          </p:cNvSpPr>
          <p:nvPr>
            <p:ph type="body" idx="15"/>
          </p:nvPr>
        </p:nvSpPr>
        <p:spPr>
          <a:xfrm>
            <a:off x="594360" y="2654644"/>
            <a:ext cx="5394904" cy="307777"/>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inhalt und Bild" preserve="1" userDrawn="1">
  <p:cSld name="Naslov, besedilo, slika">
    <p:bg>
      <p:bgPr>
        <a:solidFill>
          <a:schemeClr val="lt1"/>
        </a:solidFill>
        <a:effectLst/>
      </p:bgPr>
    </p:bg>
    <p:spTree>
      <p:nvGrpSpPr>
        <p:cNvPr id="1" name="Shape 30"/>
        <p:cNvGrpSpPr/>
        <p:nvPr/>
      </p:nvGrpSpPr>
      <p:grpSpPr>
        <a:xfrm>
          <a:off x="0" y="0"/>
          <a:ext cx="0" cy="0"/>
          <a:chOff x="0" y="0"/>
          <a:chExt cx="0" cy="0"/>
        </a:xfrm>
      </p:grpSpPr>
      <p:sp>
        <p:nvSpPr>
          <p:cNvPr id="34" name="Google Shape;34;p25"/>
          <p:cNvSpPr>
            <a:spLocks noGrp="1"/>
          </p:cNvSpPr>
          <p:nvPr>
            <p:ph type="pic" idx="2"/>
          </p:nvPr>
        </p:nvSpPr>
        <p:spPr>
          <a:xfrm flipH="1">
            <a:off x="6733505" y="0"/>
            <a:ext cx="5458495" cy="6858000"/>
          </a:xfrm>
          <a:prstGeom prst="flowChartDelay">
            <a:avLst/>
          </a:prstGeom>
          <a:solidFill>
            <a:srgbClr val="87C3CD"/>
          </a:solidFill>
          <a:ln>
            <a:noFill/>
          </a:ln>
        </p:spPr>
        <p:txBody>
          <a:bodyPr/>
          <a:lstStyle>
            <a:lvl1pPr>
              <a:defRPr>
                <a:latin typeface="Aptos" panose="020B0004020202020204" pitchFamily="34" charset="0"/>
              </a:defRPr>
            </a:lvl1pPr>
          </a:lstStyle>
          <a:p>
            <a:r>
              <a:rPr lang="en-US"/>
              <a:t>Click icon to add picture</a:t>
            </a:r>
            <a:endParaRPr lang="sl-SI" dirty="0"/>
          </a:p>
        </p:txBody>
      </p:sp>
      <p:sp>
        <p:nvSpPr>
          <p:cNvPr id="35" name="Google Shape;35;p2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36" name="Google Shape;36;p2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cxnSp>
        <p:nvCxnSpPr>
          <p:cNvPr id="16" name="Google Shape;27;p18">
            <a:extLst>
              <a:ext uri="{FF2B5EF4-FFF2-40B4-BE49-F238E27FC236}">
                <a16:creationId xmlns:a16="http://schemas.microsoft.com/office/drawing/2014/main" id="{4BB93461-8210-0539-2488-73CA17ECA0F9}"/>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17" name="Google Shape;23;p18">
            <a:extLst>
              <a:ext uri="{FF2B5EF4-FFF2-40B4-BE49-F238E27FC236}">
                <a16:creationId xmlns:a16="http://schemas.microsoft.com/office/drawing/2014/main" id="{6FBD8E96-8E93-B6AD-E5C0-A4B0E89F5DC3}"/>
              </a:ext>
            </a:extLst>
          </p:cNvPr>
          <p:cNvSpPr txBox="1">
            <a:spLocks noGrp="1"/>
          </p:cNvSpPr>
          <p:nvPr>
            <p:ph type="title"/>
          </p:nvPr>
        </p:nvSpPr>
        <p:spPr>
          <a:xfrm>
            <a:off x="594359" y="1679229"/>
            <a:ext cx="6139146"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 name="Text Placeholder 3">
            <a:extLst>
              <a:ext uri="{FF2B5EF4-FFF2-40B4-BE49-F238E27FC236}">
                <a16:creationId xmlns:a16="http://schemas.microsoft.com/office/drawing/2014/main" id="{2EF33FF5-2BE8-97E9-C449-EFDCB15FACAB}"/>
              </a:ext>
            </a:extLst>
          </p:cNvPr>
          <p:cNvSpPr>
            <a:spLocks noGrp="1"/>
          </p:cNvSpPr>
          <p:nvPr>
            <p:ph type="body" sz="quarter" idx="13"/>
          </p:nvPr>
        </p:nvSpPr>
        <p:spPr>
          <a:xfrm>
            <a:off x="593725" y="5798784"/>
            <a:ext cx="5502275" cy="369332"/>
          </a:xfrm>
        </p:spPr>
        <p:txBody>
          <a:bodyPr wrap="square" lIns="0" tIns="0" rIns="0" bIns="0" anchor="b" anchorCtr="0">
            <a:spAutoFit/>
          </a:bodyPr>
          <a:lstStyle>
            <a:lvl1pPr marL="0" indent="0">
              <a:lnSpc>
                <a:spcPct val="100000"/>
              </a:lnSpc>
              <a:spcBef>
                <a:spcPts val="0"/>
              </a:spcBef>
              <a:defRPr sz="2400">
                <a:latin typeface="Aptos" panose="020B0004020202020204" pitchFamily="34" charset="0"/>
              </a:defRPr>
            </a:lvl1pPr>
            <a:lvl2pPr indent="0">
              <a:lnSpc>
                <a:spcPct val="100000"/>
              </a:lnSpc>
              <a:defRPr sz="2400">
                <a:latin typeface="Aptos" panose="020B0004020202020204" pitchFamily="34" charset="0"/>
              </a:defRPr>
            </a:lvl2pPr>
            <a:lvl3pPr indent="0">
              <a:lnSpc>
                <a:spcPct val="100000"/>
              </a:lnSpc>
              <a:defRPr sz="2400">
                <a:latin typeface="Aptos" panose="020B0004020202020204" pitchFamily="34" charset="0"/>
              </a:defRPr>
            </a:lvl3pPr>
            <a:lvl4pPr indent="0">
              <a:lnSpc>
                <a:spcPct val="100000"/>
              </a:lnSpc>
              <a:defRPr sz="2400">
                <a:latin typeface="Aptos" panose="020B0004020202020204" pitchFamily="34" charset="0"/>
              </a:defRPr>
            </a:lvl4pPr>
            <a:lvl5pPr indent="0">
              <a:lnSpc>
                <a:spcPct val="100000"/>
              </a:lnSpc>
              <a:defRPr sz="2400">
                <a:latin typeface="Aptos" panose="020B0004020202020204" pitchFamily="34" charset="0"/>
              </a:defRPr>
            </a:lvl5pPr>
          </a:lstStyle>
          <a:p>
            <a:pPr lvl="0"/>
            <a:r>
              <a:rPr lang="en-US"/>
              <a:t>Click to edit Master text styles</a:t>
            </a:r>
          </a:p>
        </p:txBody>
      </p:sp>
      <p:sp>
        <p:nvSpPr>
          <p:cNvPr id="2" name="Google Shape;61;p23">
            <a:extLst>
              <a:ext uri="{FF2B5EF4-FFF2-40B4-BE49-F238E27FC236}">
                <a16:creationId xmlns:a16="http://schemas.microsoft.com/office/drawing/2014/main" id="{BDC301D6-E365-A05F-4B71-DE7D012A58C8}"/>
              </a:ext>
            </a:extLst>
          </p:cNvPr>
          <p:cNvSpPr txBox="1">
            <a:spLocks noGrp="1"/>
          </p:cNvSpPr>
          <p:nvPr>
            <p:ph type="body" idx="15"/>
          </p:nvPr>
        </p:nvSpPr>
        <p:spPr>
          <a:xfrm>
            <a:off x="594360" y="2654644"/>
            <a:ext cx="5394904" cy="307777"/>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78708530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userDrawn="1">
  <p:cSld name="Naslov 2">
    <p:bg>
      <p:bgPr>
        <a:solidFill>
          <a:schemeClr val="lt1"/>
        </a:solidFill>
        <a:effectLst/>
      </p:bgPr>
    </p:bg>
    <p:spTree>
      <p:nvGrpSpPr>
        <p:cNvPr id="1" name="Shape 52"/>
        <p:cNvGrpSpPr/>
        <p:nvPr/>
      </p:nvGrpSpPr>
      <p:grpSpPr>
        <a:xfrm>
          <a:off x="0" y="0"/>
          <a:ext cx="0" cy="0"/>
          <a:chOff x="0" y="0"/>
          <a:chExt cx="0" cy="0"/>
        </a:xfrm>
      </p:grpSpPr>
      <p:cxnSp>
        <p:nvCxnSpPr>
          <p:cNvPr id="54" name="Google Shape;54;p22"/>
          <p:cNvCxnSpPr/>
          <p:nvPr/>
        </p:nvCxnSpPr>
        <p:spPr>
          <a:xfrm>
            <a:off x="5047402"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6" name="Google Shape;56;p2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7" name="Google Shape;57;p2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58" name="Google Shape;58;p2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2" name="Google Shape;24;p18">
            <a:extLst>
              <a:ext uri="{FF2B5EF4-FFF2-40B4-BE49-F238E27FC236}">
                <a16:creationId xmlns:a16="http://schemas.microsoft.com/office/drawing/2014/main" id="{FAAC26CC-4EF5-5FF1-194F-9F778DFE0F42}"/>
              </a:ext>
            </a:extLst>
          </p:cNvPr>
          <p:cNvSpPr txBox="1">
            <a:spLocks noGrp="1"/>
          </p:cNvSpPr>
          <p:nvPr>
            <p:ph type="body" idx="10"/>
          </p:nvPr>
        </p:nvSpPr>
        <p:spPr>
          <a:xfrm>
            <a:off x="4357029" y="4049764"/>
            <a:ext cx="6173811" cy="3693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chemeClr val="accent4"/>
              </a:buClr>
              <a:buSzPts val="2400"/>
              <a:buFont typeface="Arial"/>
              <a:buNone/>
              <a:defRPr sz="2400" b="1" i="0">
                <a:solidFill>
                  <a:schemeClr val="accent4"/>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cxnSp>
        <p:nvCxnSpPr>
          <p:cNvPr id="3" name="Google Shape;27;p18">
            <a:extLst>
              <a:ext uri="{FF2B5EF4-FFF2-40B4-BE49-F238E27FC236}">
                <a16:creationId xmlns:a16="http://schemas.microsoft.com/office/drawing/2014/main" id="{AAC3F425-B8B8-5183-2EBD-1C47E9263A8F}"/>
              </a:ext>
            </a:extLst>
          </p:cNvPr>
          <p:cNvCxnSpPr/>
          <p:nvPr userDrawn="1"/>
        </p:nvCxnSpPr>
        <p:spPr>
          <a:xfrm>
            <a:off x="4357030" y="3950208"/>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6" name="Google Shape;23;p18">
            <a:extLst>
              <a:ext uri="{FF2B5EF4-FFF2-40B4-BE49-F238E27FC236}">
                <a16:creationId xmlns:a16="http://schemas.microsoft.com/office/drawing/2014/main" id="{817D1EB6-00F9-E7CC-CD34-A7CEE00DADD7}"/>
              </a:ext>
            </a:extLst>
          </p:cNvPr>
          <p:cNvSpPr txBox="1">
            <a:spLocks noGrp="1"/>
          </p:cNvSpPr>
          <p:nvPr>
            <p:ph type="title"/>
          </p:nvPr>
        </p:nvSpPr>
        <p:spPr>
          <a:xfrm>
            <a:off x="4353982" y="3111989"/>
            <a:ext cx="6176858" cy="738664"/>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60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preserve="1" userDrawn="1">
  <p:cSld name="naslov s sliko">
    <p:bg>
      <p:bgPr>
        <a:solidFill>
          <a:schemeClr val="lt1"/>
        </a:solidFill>
        <a:effectLst/>
      </p:bgPr>
    </p:bg>
    <p:spTree>
      <p:nvGrpSpPr>
        <p:cNvPr id="1" name="Shape 52"/>
        <p:cNvGrpSpPr/>
        <p:nvPr/>
      </p:nvGrpSpPr>
      <p:grpSpPr>
        <a:xfrm>
          <a:off x="0" y="0"/>
          <a:ext cx="0" cy="0"/>
          <a:chOff x="0" y="0"/>
          <a:chExt cx="0" cy="0"/>
        </a:xfrm>
      </p:grpSpPr>
      <p:cxnSp>
        <p:nvCxnSpPr>
          <p:cNvPr id="54" name="Google Shape;54;p22"/>
          <p:cNvCxnSpPr/>
          <p:nvPr/>
        </p:nvCxnSpPr>
        <p:spPr>
          <a:xfrm>
            <a:off x="5794162"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2" name="Google Shape;24;p18">
            <a:extLst>
              <a:ext uri="{FF2B5EF4-FFF2-40B4-BE49-F238E27FC236}">
                <a16:creationId xmlns:a16="http://schemas.microsoft.com/office/drawing/2014/main" id="{FAAC26CC-4EF5-5FF1-194F-9F778DFE0F42}"/>
              </a:ext>
            </a:extLst>
          </p:cNvPr>
          <p:cNvSpPr txBox="1">
            <a:spLocks noGrp="1"/>
          </p:cNvSpPr>
          <p:nvPr>
            <p:ph type="body" idx="10"/>
          </p:nvPr>
        </p:nvSpPr>
        <p:spPr>
          <a:xfrm>
            <a:off x="5797209" y="4049764"/>
            <a:ext cx="5749523" cy="3693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chemeClr val="accent4"/>
              </a:buClr>
              <a:buSzPts val="2400"/>
              <a:buFont typeface="Arial"/>
              <a:buNone/>
              <a:defRPr sz="2400" b="1" i="0">
                <a:solidFill>
                  <a:schemeClr val="accent4"/>
                </a:solidFill>
                <a:latin typeface="Aptos" panose="020B0004020202020204" pitchFamily="34" charset="0"/>
                <a:ea typeface="Aptos" panose="020B0004020202020204" pitchFamily="34" charset="0"/>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6" name="Google Shape;23;p18">
            <a:extLst>
              <a:ext uri="{FF2B5EF4-FFF2-40B4-BE49-F238E27FC236}">
                <a16:creationId xmlns:a16="http://schemas.microsoft.com/office/drawing/2014/main" id="{817D1EB6-00F9-E7CC-CD34-A7CEE00DADD7}"/>
              </a:ext>
            </a:extLst>
          </p:cNvPr>
          <p:cNvSpPr txBox="1">
            <a:spLocks noGrp="1"/>
          </p:cNvSpPr>
          <p:nvPr>
            <p:ph type="title"/>
          </p:nvPr>
        </p:nvSpPr>
        <p:spPr>
          <a:xfrm>
            <a:off x="5794162" y="2767279"/>
            <a:ext cx="5752570" cy="1083374"/>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Click to edit Master title style</a:t>
            </a:r>
            <a:endParaRPr dirty="0"/>
          </a:p>
        </p:txBody>
      </p:sp>
      <p:sp>
        <p:nvSpPr>
          <p:cNvPr id="4" name="Google Shape;34;p25">
            <a:extLst>
              <a:ext uri="{FF2B5EF4-FFF2-40B4-BE49-F238E27FC236}">
                <a16:creationId xmlns:a16="http://schemas.microsoft.com/office/drawing/2014/main" id="{F2AB2464-E77E-5DFF-460E-B05A497CF2D7}"/>
              </a:ext>
            </a:extLst>
          </p:cNvPr>
          <p:cNvSpPr>
            <a:spLocks noGrp="1"/>
          </p:cNvSpPr>
          <p:nvPr>
            <p:ph type="pic" idx="2"/>
          </p:nvPr>
        </p:nvSpPr>
        <p:spPr>
          <a:xfrm>
            <a:off x="-36189" y="0"/>
            <a:ext cx="5458495" cy="6858000"/>
          </a:xfrm>
          <a:prstGeom prst="flowChartDelay">
            <a:avLst/>
          </a:prstGeom>
          <a:solidFill>
            <a:srgbClr val="87C3CD"/>
          </a:solidFill>
          <a:ln>
            <a:noFill/>
          </a:ln>
        </p:spPr>
        <p:txBody>
          <a:bodyPr/>
          <a:lstStyle>
            <a:lvl1pPr>
              <a:defRPr>
                <a:latin typeface="Aptos" panose="020B0004020202020204" pitchFamily="34" charset="0"/>
              </a:defRPr>
            </a:lvl1pPr>
          </a:lstStyle>
          <a:p>
            <a:r>
              <a:rPr lang="en-US"/>
              <a:t>Click icon to add picture</a:t>
            </a:r>
            <a:endParaRPr lang="sl-SI" dirty="0"/>
          </a:p>
        </p:txBody>
      </p:sp>
    </p:spTree>
    <p:extLst>
      <p:ext uri="{BB962C8B-B14F-4D97-AF65-F5344CB8AC3E}">
        <p14:creationId xmlns:p14="http://schemas.microsoft.com/office/powerpoint/2010/main" val="3401628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und zwei Inhalte 2" userDrawn="1">
  <p:cSld name="Naslov, besedilo, slika 2">
    <p:bg>
      <p:bgPr>
        <a:solidFill>
          <a:schemeClr val="lt1"/>
        </a:solidFill>
        <a:effectLst/>
      </p:bgPr>
    </p:bg>
    <p:spTree>
      <p:nvGrpSpPr>
        <p:cNvPr id="1" name="Shape 59"/>
        <p:cNvGrpSpPr/>
        <p:nvPr/>
      </p:nvGrpSpPr>
      <p:grpSpPr>
        <a:xfrm>
          <a:off x="0" y="0"/>
          <a:ext cx="0" cy="0"/>
          <a:chOff x="0" y="0"/>
          <a:chExt cx="0" cy="0"/>
        </a:xfrm>
      </p:grpSpPr>
      <p:sp>
        <p:nvSpPr>
          <p:cNvPr id="61" name="Google Shape;61;p23"/>
          <p:cNvSpPr txBox="1">
            <a:spLocks noGrp="1"/>
          </p:cNvSpPr>
          <p:nvPr>
            <p:ph type="body" idx="1"/>
          </p:nvPr>
        </p:nvSpPr>
        <p:spPr>
          <a:xfrm>
            <a:off x="594360" y="2654643"/>
            <a:ext cx="6714864" cy="307777"/>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63" name="Google Shape;63;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64" name="Google Shape;64;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66" name="Google Shape;66;p2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7" name="Google Shape;67;p2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8" name="Google Shape;68;p2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cxnSp>
        <p:nvCxnSpPr>
          <p:cNvPr id="8" name="Google Shape;27;p18">
            <a:extLst>
              <a:ext uri="{FF2B5EF4-FFF2-40B4-BE49-F238E27FC236}">
                <a16:creationId xmlns:a16="http://schemas.microsoft.com/office/drawing/2014/main" id="{767E8DCB-FD69-12BF-ACB3-0D493AC48D6A}"/>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9" name="Google Shape;23;p18">
            <a:extLst>
              <a:ext uri="{FF2B5EF4-FFF2-40B4-BE49-F238E27FC236}">
                <a16:creationId xmlns:a16="http://schemas.microsoft.com/office/drawing/2014/main" id="{3208D451-DE01-4D88-79C8-D5E32EF32045}"/>
              </a:ext>
            </a:extLst>
          </p:cNvPr>
          <p:cNvSpPr txBox="1">
            <a:spLocks noGrp="1"/>
          </p:cNvSpPr>
          <p:nvPr>
            <p:ph type="title"/>
          </p:nvPr>
        </p:nvSpPr>
        <p:spPr>
          <a:xfrm>
            <a:off x="594358" y="1679229"/>
            <a:ext cx="11056621"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 name="Online Image Placeholder 2">
            <a:extLst>
              <a:ext uri="{FF2B5EF4-FFF2-40B4-BE49-F238E27FC236}">
                <a16:creationId xmlns:a16="http://schemas.microsoft.com/office/drawing/2014/main" id="{7E139279-17AD-8B2F-8733-16E75DD1ECD1}"/>
              </a:ext>
            </a:extLst>
          </p:cNvPr>
          <p:cNvSpPr>
            <a:spLocks noGrp="1"/>
          </p:cNvSpPr>
          <p:nvPr>
            <p:ph type="clipArt" sz="quarter" idx="13"/>
          </p:nvPr>
        </p:nvSpPr>
        <p:spPr>
          <a:xfrm>
            <a:off x="7667812" y="2654643"/>
            <a:ext cx="3982851" cy="3031636"/>
          </a:xfrm>
        </p:spPr>
        <p:txBody>
          <a:bodyPr/>
          <a:lstStyle/>
          <a:p>
            <a:r>
              <a:rPr lang="en-US"/>
              <a:t>Click icon to add online image</a:t>
            </a:r>
            <a:endParaRPr lang="sl-SI"/>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und zwei Inhalte 2" preserve="1" userDrawn="1">
  <p:cSld name="Naslov, bullet, slika 2 - spodnja poravnava">
    <p:bg>
      <p:bgPr>
        <a:solidFill>
          <a:schemeClr val="lt1"/>
        </a:solidFill>
        <a:effectLst/>
      </p:bgPr>
    </p:bg>
    <p:spTree>
      <p:nvGrpSpPr>
        <p:cNvPr id="1" name="Shape 59"/>
        <p:cNvGrpSpPr/>
        <p:nvPr/>
      </p:nvGrpSpPr>
      <p:grpSpPr>
        <a:xfrm>
          <a:off x="0" y="0"/>
          <a:ext cx="0" cy="0"/>
          <a:chOff x="0" y="0"/>
          <a:chExt cx="0" cy="0"/>
        </a:xfrm>
      </p:grpSpPr>
      <p:sp>
        <p:nvSpPr>
          <p:cNvPr id="61" name="Google Shape;61;p23"/>
          <p:cNvSpPr txBox="1">
            <a:spLocks noGrp="1"/>
          </p:cNvSpPr>
          <p:nvPr>
            <p:ph type="body" idx="1"/>
          </p:nvPr>
        </p:nvSpPr>
        <p:spPr>
          <a:xfrm>
            <a:off x="594360" y="5582842"/>
            <a:ext cx="6714864" cy="307777"/>
          </a:xfrm>
          <a:prstGeom prst="rect">
            <a:avLst/>
          </a:prstGeom>
          <a:noFill/>
          <a:ln>
            <a:noFill/>
          </a:ln>
        </p:spPr>
        <p:txBody>
          <a:bodyPr spcFirstLastPara="1" wrap="square" lIns="0" tIns="0" rIns="0" bIns="0" anchor="b" anchorCtr="0">
            <a:spAutoFit/>
          </a:bodyPr>
          <a:lstStyle>
            <a:lvl1pPr marL="342000" lvl="0" indent="-342000" algn="l">
              <a:lnSpc>
                <a:spcPct val="100000"/>
              </a:lnSpc>
              <a:spcBef>
                <a:spcPts val="0"/>
              </a:spcBef>
              <a:spcAft>
                <a:spcPts val="0"/>
              </a:spcAft>
              <a:buClr>
                <a:srgbClr val="035854"/>
              </a:buClr>
              <a:buSzPts val="2000"/>
              <a:buFont typeface="Arial" panose="020B0604020202020204" pitchFamily="34" charset="0"/>
              <a:buChar char="•"/>
              <a:defRPr sz="2000" b="1">
                <a:solidFill>
                  <a:srgbClr val="035854"/>
                </a:solidFill>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63" name="Google Shape;63;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64" name="Google Shape;64;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66" name="Google Shape;66;p2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7" name="Google Shape;67;p2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8" name="Google Shape;68;p2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cxnSp>
        <p:nvCxnSpPr>
          <p:cNvPr id="8" name="Google Shape;27;p18">
            <a:extLst>
              <a:ext uri="{FF2B5EF4-FFF2-40B4-BE49-F238E27FC236}">
                <a16:creationId xmlns:a16="http://schemas.microsoft.com/office/drawing/2014/main" id="{767E8DCB-FD69-12BF-ACB3-0D493AC48D6A}"/>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9" name="Google Shape;23;p18">
            <a:extLst>
              <a:ext uri="{FF2B5EF4-FFF2-40B4-BE49-F238E27FC236}">
                <a16:creationId xmlns:a16="http://schemas.microsoft.com/office/drawing/2014/main" id="{3208D451-DE01-4D88-79C8-D5E32EF32045}"/>
              </a:ext>
            </a:extLst>
          </p:cNvPr>
          <p:cNvSpPr txBox="1">
            <a:spLocks noGrp="1"/>
          </p:cNvSpPr>
          <p:nvPr>
            <p:ph type="title"/>
          </p:nvPr>
        </p:nvSpPr>
        <p:spPr>
          <a:xfrm>
            <a:off x="594358" y="1679229"/>
            <a:ext cx="11056621"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 name="Online Image Placeholder 2">
            <a:extLst>
              <a:ext uri="{FF2B5EF4-FFF2-40B4-BE49-F238E27FC236}">
                <a16:creationId xmlns:a16="http://schemas.microsoft.com/office/drawing/2014/main" id="{7E139279-17AD-8B2F-8733-16E75DD1ECD1}"/>
              </a:ext>
            </a:extLst>
          </p:cNvPr>
          <p:cNvSpPr>
            <a:spLocks noGrp="1"/>
          </p:cNvSpPr>
          <p:nvPr>
            <p:ph type="clipArt" sz="quarter" idx="13"/>
          </p:nvPr>
        </p:nvSpPr>
        <p:spPr>
          <a:xfrm>
            <a:off x="7667812" y="2858983"/>
            <a:ext cx="3982851" cy="3031636"/>
          </a:xfrm>
        </p:spPr>
        <p:txBody>
          <a:bodyPr/>
          <a:lstStyle/>
          <a:p>
            <a:r>
              <a:rPr lang="en-US"/>
              <a:t>Click icon to add online image</a:t>
            </a:r>
            <a:endParaRPr lang="sl-SI"/>
          </a:p>
        </p:txBody>
      </p:sp>
    </p:spTree>
    <p:extLst>
      <p:ext uri="{BB962C8B-B14F-4D97-AF65-F5344CB8AC3E}">
        <p14:creationId xmlns:p14="http://schemas.microsoft.com/office/powerpoint/2010/main" val="187650027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zwei Inhalte 2" preserve="1" userDrawn="1">
  <p:cSld name="Naslov in dve besedili">
    <p:bg>
      <p:bgPr>
        <a:solidFill>
          <a:schemeClr val="lt1"/>
        </a:solidFill>
        <a:effectLst/>
      </p:bgPr>
    </p:bg>
    <p:spTree>
      <p:nvGrpSpPr>
        <p:cNvPr id="1" name="Shape 59"/>
        <p:cNvGrpSpPr/>
        <p:nvPr/>
      </p:nvGrpSpPr>
      <p:grpSpPr>
        <a:xfrm>
          <a:off x="0" y="0"/>
          <a:ext cx="0" cy="0"/>
          <a:chOff x="0" y="0"/>
          <a:chExt cx="0" cy="0"/>
        </a:xfrm>
      </p:grpSpPr>
      <p:sp>
        <p:nvSpPr>
          <p:cNvPr id="63" name="Google Shape;63;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sp>
        <p:nvSpPr>
          <p:cNvPr id="64" name="Google Shape;64;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sl-SI" dirty="0"/>
          </a:p>
        </p:txBody>
      </p:sp>
      <p:sp>
        <p:nvSpPr>
          <p:cNvPr id="66" name="Google Shape;66;p2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7" name="Google Shape;67;p2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sp>
        <p:nvSpPr>
          <p:cNvPr id="68" name="Google Shape;68;p2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ptos" panose="020B0004020202020204" pitchFamily="34" charset="0"/>
              <a:ea typeface="Arial"/>
              <a:cs typeface="Arial"/>
              <a:sym typeface="Arial"/>
            </a:endParaRPr>
          </a:p>
        </p:txBody>
      </p:sp>
      <p:cxnSp>
        <p:nvCxnSpPr>
          <p:cNvPr id="8" name="Google Shape;27;p18">
            <a:extLst>
              <a:ext uri="{FF2B5EF4-FFF2-40B4-BE49-F238E27FC236}">
                <a16:creationId xmlns:a16="http://schemas.microsoft.com/office/drawing/2014/main" id="{767E8DCB-FD69-12BF-ACB3-0D493AC48D6A}"/>
              </a:ext>
            </a:extLst>
          </p:cNvPr>
          <p:cNvCxnSpPr/>
          <p:nvPr userDrawn="1"/>
        </p:nvCxnSpPr>
        <p:spPr>
          <a:xfrm>
            <a:off x="594360" y="231648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9" name="Google Shape;23;p18">
            <a:extLst>
              <a:ext uri="{FF2B5EF4-FFF2-40B4-BE49-F238E27FC236}">
                <a16:creationId xmlns:a16="http://schemas.microsoft.com/office/drawing/2014/main" id="{3208D451-DE01-4D88-79C8-D5E32EF32045}"/>
              </a:ext>
            </a:extLst>
          </p:cNvPr>
          <p:cNvSpPr txBox="1">
            <a:spLocks noGrp="1"/>
          </p:cNvSpPr>
          <p:nvPr>
            <p:ph type="title"/>
          </p:nvPr>
        </p:nvSpPr>
        <p:spPr>
          <a:xfrm>
            <a:off x="594358" y="1679229"/>
            <a:ext cx="11056621" cy="541687"/>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Aptos Serif" panose="02020604070405020304" pitchFamily="18" charset="0"/>
                <a:ea typeface="Aptos Serif" panose="02020604070405020304" pitchFamily="18" charset="0"/>
                <a:cs typeface="Aptos Serif" panose="02020604070405020304" pitchFamily="18" charset="0"/>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 name="Google Shape;61;p23">
            <a:extLst>
              <a:ext uri="{FF2B5EF4-FFF2-40B4-BE49-F238E27FC236}">
                <a16:creationId xmlns:a16="http://schemas.microsoft.com/office/drawing/2014/main" id="{768683E0-2AFF-6CF8-F4ED-0797044C5246}"/>
              </a:ext>
            </a:extLst>
          </p:cNvPr>
          <p:cNvSpPr txBox="1">
            <a:spLocks noGrp="1"/>
          </p:cNvSpPr>
          <p:nvPr>
            <p:ph type="body" idx="15"/>
          </p:nvPr>
        </p:nvSpPr>
        <p:spPr>
          <a:xfrm>
            <a:off x="594360" y="2654644"/>
            <a:ext cx="5394904" cy="307777"/>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
        <p:nvSpPr>
          <p:cNvPr id="3" name="Google Shape;61;p23">
            <a:extLst>
              <a:ext uri="{FF2B5EF4-FFF2-40B4-BE49-F238E27FC236}">
                <a16:creationId xmlns:a16="http://schemas.microsoft.com/office/drawing/2014/main" id="{FECAAD91-4A10-DC82-A8CB-F634C1DC23C9}"/>
              </a:ext>
            </a:extLst>
          </p:cNvPr>
          <p:cNvSpPr txBox="1">
            <a:spLocks noGrp="1"/>
          </p:cNvSpPr>
          <p:nvPr>
            <p:ph type="body" idx="16"/>
          </p:nvPr>
        </p:nvSpPr>
        <p:spPr>
          <a:xfrm>
            <a:off x="6256075" y="2654643"/>
            <a:ext cx="5394904" cy="307777"/>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Clr>
                <a:srgbClr val="3F3F3F"/>
              </a:buClr>
              <a:buSzPts val="2000"/>
              <a:buFont typeface="Arial"/>
              <a:buNone/>
              <a:defRPr sz="2000">
                <a:latin typeface="Aptos" panose="020B0004020202020204" pitchFamily="34" charset="0"/>
              </a:defRPr>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983124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dirty="0"/>
          </a:p>
        </p:txBody>
      </p:sp>
      <p:sp>
        <p:nvSpPr>
          <p:cNvPr id="11" name="Google Shape;11;p16"/>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dirty="0"/>
          </a:p>
        </p:txBody>
      </p:sp>
      <p:sp>
        <p:nvSpPr>
          <p:cNvPr id="12" name="Google Shape;12;p1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ptos" panose="020B0004020202020204" pitchFamily="34" charset="0"/>
                <a:ea typeface="Aptos" panose="020B0004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lang="sl-SI" dirty="0"/>
          </a:p>
        </p:txBody>
      </p:sp>
      <p:sp>
        <p:nvSpPr>
          <p:cNvPr id="13" name="Google Shape;13;p1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ptos" panose="020B0004020202020204" pitchFamily="34" charset="0"/>
                <a:ea typeface="Aptos" panose="020B0004020202020204" pitchFamily="34" charset="0"/>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fld id="{00000000-1234-1234-1234-123412341234}" type="slidenum">
              <a:rPr lang="de-DE" smtClean="0"/>
              <a:pPr/>
              <a:t>‹#›</a:t>
            </a:fld>
            <a:endParaRPr lang="de-DE" dirty="0"/>
          </a:p>
        </p:txBody>
      </p:sp>
      <p:pic>
        <p:nvPicPr>
          <p:cNvPr id="14" name="Google Shape;14;p16" descr="Logo ProCure"/>
          <p:cNvPicPr preferRelativeResize="0"/>
          <p:nvPr/>
        </p:nvPicPr>
        <p:blipFill rotWithShape="1">
          <a:blip r:embed="rId28">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4" r:id="rId5"/>
    <p:sldLayoutId id="2147483675" r:id="rId6"/>
    <p:sldLayoutId id="2147483655" r:id="rId7"/>
    <p:sldLayoutId id="2147483665" r:id="rId8"/>
    <p:sldLayoutId id="2147483662" r:id="rId9"/>
    <p:sldLayoutId id="2147483653" r:id="rId10"/>
    <p:sldLayoutId id="2147483667" r:id="rId11"/>
    <p:sldLayoutId id="2147483671" r:id="rId12"/>
    <p:sldLayoutId id="2147483664" r:id="rId13"/>
    <p:sldLayoutId id="2147483668" r:id="rId14"/>
    <p:sldLayoutId id="2147483660" r:id="rId15"/>
    <p:sldLayoutId id="2147483652" r:id="rId16"/>
    <p:sldLayoutId id="2147483670" r:id="rId17"/>
    <p:sldLayoutId id="2147483672" r:id="rId18"/>
    <p:sldLayoutId id="2147483666" r:id="rId19"/>
    <p:sldLayoutId id="2147483661" r:id="rId20"/>
    <p:sldLayoutId id="2147483656" r:id="rId21"/>
    <p:sldLayoutId id="2147483669" r:id="rId22"/>
    <p:sldLayoutId id="2147483658" r:id="rId23"/>
    <p:sldLayoutId id="2147483673" r:id="rId24"/>
    <p:sldLayoutId id="2147483674" r:id="rId25"/>
    <p:sldLayoutId id="2147483676" r:id="rId2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ptos Serif" panose="02020604070405020304" pitchFamily="18" charset="0"/>
          <a:ea typeface="Aptos Serif" panose="02020604070405020304" pitchFamily="18" charset="0"/>
          <a:cs typeface="Aptos Serif" panose="02020604070405020304" pitchFamily="18"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ptos" panose="020B0004020202020204" pitchFamily="34" charset="0"/>
          <a:ea typeface="Aptos" panose="020B0004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sdgs.un.org/publications/agenda21" TargetMode="External"/><Relationship Id="rId2" Type="http://schemas.openxmlformats.org/officeDocument/2006/relationships/hyperlink" Target="https://www.un.org/en/conferences/environment/rio1992" TargetMode="External"/><Relationship Id="rId1" Type="http://schemas.openxmlformats.org/officeDocument/2006/relationships/slideLayout" Target="../slideLayouts/slideLayout9.xml"/><Relationship Id="rId6" Type="http://schemas.openxmlformats.org/officeDocument/2006/relationships/hyperlink" Target="https://sustainabledevelopment.un.org/post2015/owg" TargetMode="External"/><Relationship Id="rId5" Type="http://schemas.openxmlformats.org/officeDocument/2006/relationships/hyperlink" Target="https://sustainabledevelopment.un.org/rio20" TargetMode="External"/><Relationship Id="rId4" Type="http://schemas.openxmlformats.org/officeDocument/2006/relationships/hyperlink" Target="https://www.un.org/millenniumgoal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sustainabledevelopment.un.org/post2015/negotiations" TargetMode="External"/><Relationship Id="rId1" Type="http://schemas.openxmlformats.org/officeDocument/2006/relationships/slideLayout" Target="../slideLayouts/slideLayout19.xml"/><Relationship Id="rId4" Type="http://schemas.openxmlformats.org/officeDocument/2006/relationships/hyperlink" Target="https://sdgs.un.org/frameworks/parisagreeme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gpp.mase.gov.it/sites/default/files/2023-08/PAN_GPP.pdf"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63DCEC-9963-B6AA-5426-360239C55471}"/>
              </a:ext>
            </a:extLst>
          </p:cNvPr>
          <p:cNvSpPr>
            <a:spLocks noGrp="1"/>
          </p:cNvSpPr>
          <p:nvPr>
            <p:ph type="title"/>
          </p:nvPr>
        </p:nvSpPr>
        <p:spPr/>
        <p:txBody>
          <a:bodyPr wrap="square">
            <a:noAutofit/>
          </a:bodyPr>
          <a:lstStyle/>
          <a:p>
            <a:r>
              <a:rPr lang="sl-SI" noProof="0" dirty="0"/>
              <a:t>Uvod v trajnostno</a:t>
            </a:r>
            <a:br>
              <a:rPr lang="sl-SI" noProof="0" dirty="0"/>
            </a:br>
            <a:r>
              <a:rPr lang="sl-SI" noProof="0" dirty="0"/>
              <a:t>javno naročanje</a:t>
            </a:r>
          </a:p>
        </p:txBody>
      </p:sp>
      <p:sp>
        <p:nvSpPr>
          <p:cNvPr id="6" name="Text Placeholder 5">
            <a:extLst>
              <a:ext uri="{FF2B5EF4-FFF2-40B4-BE49-F238E27FC236}">
                <a16:creationId xmlns:a16="http://schemas.microsoft.com/office/drawing/2014/main" id="{374B3251-48DC-0BDA-6A18-5322DC0B2983}"/>
              </a:ext>
            </a:extLst>
          </p:cNvPr>
          <p:cNvSpPr>
            <a:spLocks noGrp="1"/>
          </p:cNvSpPr>
          <p:nvPr>
            <p:ph type="body" idx="2"/>
          </p:nvPr>
        </p:nvSpPr>
        <p:spPr>
          <a:xfrm>
            <a:off x="6309359" y="1616448"/>
            <a:ext cx="5242557" cy="553998"/>
          </a:xfrm>
        </p:spPr>
        <p:txBody>
          <a:bodyPr/>
          <a:lstStyle/>
          <a:p>
            <a:pPr>
              <a:lnSpc>
                <a:spcPct val="100000"/>
              </a:lnSpc>
              <a:spcBef>
                <a:spcPts val="0"/>
              </a:spcBef>
            </a:pPr>
            <a:r>
              <a:rPr lang="pl-PL" noProof="0" dirty="0"/>
              <a:t>Učno gradivo za trajnostno javno naročanje </a:t>
            </a:r>
          </a:p>
          <a:p>
            <a:pPr>
              <a:lnSpc>
                <a:spcPct val="100000"/>
              </a:lnSpc>
              <a:spcBef>
                <a:spcPts val="0"/>
              </a:spcBef>
            </a:pPr>
            <a:r>
              <a:rPr lang="sl-SI" noProof="0" dirty="0"/>
              <a:t>– Tematski sklop 1 </a:t>
            </a:r>
          </a:p>
        </p:txBody>
      </p:sp>
      <p:sp>
        <p:nvSpPr>
          <p:cNvPr id="3" name="Google Shape;117;p1">
            <a:extLst>
              <a:ext uri="{FF2B5EF4-FFF2-40B4-BE49-F238E27FC236}">
                <a16:creationId xmlns:a16="http://schemas.microsoft.com/office/drawing/2014/main" id="{ADBCACB3-0BAF-E5A2-7EBF-F6E498CED584}"/>
              </a:ext>
            </a:extLst>
          </p:cNvPr>
          <p:cNvSpPr txBox="1"/>
          <p:nvPr/>
        </p:nvSpPr>
        <p:spPr>
          <a:xfrm>
            <a:off x="6309358" y="3180636"/>
            <a:ext cx="2656045" cy="369332"/>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sl-SI" sz="1800" b="0" i="0" u="none" strike="noStrike" cap="none" noProof="0" dirty="0">
                <a:solidFill>
                  <a:srgbClr val="3F3F3F"/>
                </a:solidFill>
                <a:latin typeface="Aptos" panose="020B0004020202020204" pitchFamily="34" charset="0"/>
                <a:sym typeface="Arial"/>
              </a:rPr>
              <a:t>Datum</a:t>
            </a:r>
            <a:endParaRPr lang="sl-SI" sz="1400" b="0" i="0" u="none" strike="noStrike" cap="none" noProof="0" dirty="0">
              <a:solidFill>
                <a:srgbClr val="000000"/>
              </a:solidFill>
              <a:latin typeface="Aptos" panose="020B0004020202020204" pitchFamily="34" charset="0"/>
              <a:sym typeface="Arial"/>
            </a:endParaRPr>
          </a:p>
        </p:txBody>
      </p:sp>
    </p:spTree>
    <p:extLst>
      <p:ext uri="{BB962C8B-B14F-4D97-AF65-F5344CB8AC3E}">
        <p14:creationId xmlns:p14="http://schemas.microsoft.com/office/powerpoint/2010/main" val="297629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7AD6B5-630A-B5D4-15D2-F93186F68D85}"/>
              </a:ext>
            </a:extLst>
          </p:cNvPr>
          <p:cNvSpPr>
            <a:spLocks noGrp="1"/>
          </p:cNvSpPr>
          <p:nvPr>
            <p:ph type="body" idx="1"/>
          </p:nvPr>
        </p:nvSpPr>
        <p:spPr>
          <a:xfrm>
            <a:off x="594360" y="2812853"/>
            <a:ext cx="6714864" cy="3077766"/>
          </a:xfrm>
        </p:spPr>
        <p:txBody>
          <a:bodyPr/>
          <a:lstStyle/>
          <a:p>
            <a:pPr marL="342900" indent="-342900">
              <a:buClr>
                <a:srgbClr val="035854"/>
              </a:buClr>
              <a:buFont typeface="Arial" panose="020B0604020202020204" pitchFamily="34" charset="0"/>
              <a:buChar char="•"/>
            </a:pPr>
            <a:r>
              <a:rPr lang="sl-SI" noProof="0" dirty="0">
                <a:solidFill>
                  <a:srgbClr val="3F3F3F"/>
                </a:solidFill>
              </a:rPr>
              <a:t>Emisije toplogrednih plinov </a:t>
            </a:r>
            <a:r>
              <a:rPr lang="sl-SI" b="0" noProof="0" dirty="0">
                <a:solidFill>
                  <a:srgbClr val="3F3F3F"/>
                </a:solidFill>
              </a:rPr>
              <a:t>(CO₂, metan, </a:t>
            </a:r>
            <a:r>
              <a:rPr lang="sl-SI" b="0" noProof="0" dirty="0" err="1">
                <a:solidFill>
                  <a:srgbClr val="3F3F3F"/>
                </a:solidFill>
              </a:rPr>
              <a:t>didušikov</a:t>
            </a:r>
            <a:r>
              <a:rPr lang="sl-SI" b="0" noProof="0" dirty="0">
                <a:solidFill>
                  <a:srgbClr val="3F3F3F"/>
                </a:solidFill>
              </a:rPr>
              <a:t> oksid) – med glavnimi onesnaževalci so energija, industrija, promet, gradbeništvo, kmetijstvo in raba zemljišč.</a:t>
            </a:r>
          </a:p>
          <a:p>
            <a:pPr>
              <a:buClr>
                <a:srgbClr val="035854"/>
              </a:buClr>
            </a:pPr>
            <a:endParaRPr lang="sl-SI" b="0" noProof="0" dirty="0">
              <a:solidFill>
                <a:srgbClr val="3F3F3F"/>
              </a:solidFill>
            </a:endParaRPr>
          </a:p>
          <a:p>
            <a:pPr marL="342900" indent="-342900">
              <a:buClr>
                <a:srgbClr val="035854"/>
              </a:buClr>
              <a:buFont typeface="Arial" panose="020B0604020202020204" pitchFamily="34" charset="0"/>
              <a:buChar char="•"/>
            </a:pPr>
            <a:r>
              <a:rPr lang="sl-SI" noProof="0" dirty="0">
                <a:solidFill>
                  <a:srgbClr val="3F3F3F"/>
                </a:solidFill>
              </a:rPr>
              <a:t>krčenje gozdov</a:t>
            </a:r>
          </a:p>
          <a:p>
            <a:pPr>
              <a:buClr>
                <a:srgbClr val="035854"/>
              </a:buClr>
            </a:pPr>
            <a:endParaRPr lang="sl-SI" b="0" noProof="0" dirty="0">
              <a:solidFill>
                <a:srgbClr val="3F3F3F"/>
              </a:solidFill>
            </a:endParaRPr>
          </a:p>
          <a:p>
            <a:pPr marL="342900" indent="-342900">
              <a:buClr>
                <a:srgbClr val="035854"/>
              </a:buClr>
              <a:buFont typeface="Arial" panose="020B0604020202020204" pitchFamily="34" charset="0"/>
              <a:buChar char="•"/>
            </a:pPr>
            <a:r>
              <a:rPr lang="sl-SI" noProof="0" dirty="0">
                <a:solidFill>
                  <a:srgbClr val="3F3F3F"/>
                </a:solidFill>
              </a:rPr>
              <a:t>Onesnaževanje okolja</a:t>
            </a:r>
          </a:p>
          <a:p>
            <a:pPr>
              <a:buClr>
                <a:srgbClr val="035854"/>
              </a:buClr>
            </a:pPr>
            <a:endParaRPr lang="sl-SI" b="0" noProof="0" dirty="0">
              <a:solidFill>
                <a:srgbClr val="3F3F3F"/>
              </a:solidFill>
            </a:endParaRPr>
          </a:p>
          <a:p>
            <a:pPr marL="342900" indent="-342900">
              <a:buClr>
                <a:srgbClr val="035854"/>
              </a:buClr>
              <a:buFont typeface="Arial" panose="020B0604020202020204" pitchFamily="34" charset="0"/>
              <a:buChar char="•"/>
            </a:pPr>
            <a:r>
              <a:rPr lang="sl-SI" noProof="0" dirty="0" err="1">
                <a:solidFill>
                  <a:srgbClr val="3F3F3F"/>
                </a:solidFill>
              </a:rPr>
              <a:t>netrajnostna</a:t>
            </a:r>
            <a:r>
              <a:rPr lang="sl-SI" noProof="0" dirty="0">
                <a:solidFill>
                  <a:srgbClr val="3F3F3F"/>
                </a:solidFill>
              </a:rPr>
              <a:t> raba naravnih virov </a:t>
            </a:r>
          </a:p>
        </p:txBody>
      </p:sp>
      <p:sp>
        <p:nvSpPr>
          <p:cNvPr id="3" name="Title 2">
            <a:extLst>
              <a:ext uri="{FF2B5EF4-FFF2-40B4-BE49-F238E27FC236}">
                <a16:creationId xmlns:a16="http://schemas.microsoft.com/office/drawing/2014/main" id="{EE38225A-5A1D-53E6-8AF3-59B8A3A0C43B}"/>
              </a:ext>
            </a:extLst>
          </p:cNvPr>
          <p:cNvSpPr>
            <a:spLocks noGrp="1"/>
          </p:cNvSpPr>
          <p:nvPr>
            <p:ph type="title"/>
          </p:nvPr>
        </p:nvSpPr>
        <p:spPr/>
        <p:txBody>
          <a:bodyPr/>
          <a:lstStyle/>
          <a:p>
            <a:r>
              <a:rPr lang="sl-SI" noProof="0" dirty="0"/>
              <a:t>Vzroki in posledice </a:t>
            </a:r>
          </a:p>
        </p:txBody>
      </p:sp>
      <p:pic>
        <p:nvPicPr>
          <p:cNvPr id="4" name="Google Shape;210;p36" title="pexels-shvetsa-4167579.jpg">
            <a:extLst>
              <a:ext uri="{FF2B5EF4-FFF2-40B4-BE49-F238E27FC236}">
                <a16:creationId xmlns:a16="http://schemas.microsoft.com/office/drawing/2014/main" id="{14416848-A431-4265-BF33-40825D4BCB45}"/>
              </a:ext>
            </a:extLst>
          </p:cNvPr>
          <p:cNvPicPr preferRelativeResize="0"/>
          <p:nvPr/>
        </p:nvPicPr>
        <p:blipFill rotWithShape="1">
          <a:blip r:embed="rId3">
            <a:alphaModFix/>
          </a:blip>
          <a:srcRect t="28281" b="28281"/>
          <a:stretch/>
        </p:blipFill>
        <p:spPr>
          <a:xfrm>
            <a:off x="7987162" y="2812853"/>
            <a:ext cx="3610480" cy="2353004"/>
          </a:xfrm>
          <a:prstGeom prst="rect">
            <a:avLst/>
          </a:prstGeom>
          <a:noFill/>
          <a:ln>
            <a:noFill/>
          </a:ln>
        </p:spPr>
      </p:pic>
      <p:sp>
        <p:nvSpPr>
          <p:cNvPr id="7" name="Google Shape;211;p36">
            <a:extLst>
              <a:ext uri="{FF2B5EF4-FFF2-40B4-BE49-F238E27FC236}">
                <a16:creationId xmlns:a16="http://schemas.microsoft.com/office/drawing/2014/main" id="{7248C0EB-BAC0-005E-D67D-789FFA1066C4}"/>
              </a:ext>
            </a:extLst>
          </p:cNvPr>
          <p:cNvSpPr txBox="1"/>
          <p:nvPr/>
        </p:nvSpPr>
        <p:spPr>
          <a:xfrm>
            <a:off x="7987150" y="5165859"/>
            <a:ext cx="3610500" cy="2769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sl-SI" sz="600" noProof="0" dirty="0">
                <a:solidFill>
                  <a:schemeClr val="dk1"/>
                </a:solidFill>
                <a:latin typeface="Aptos" panose="020B0004020202020204" pitchFamily="34" charset="0"/>
                <a:ea typeface="Roboto"/>
                <a:cs typeface="Aptos Serif" panose="02020604070405020304" pitchFamily="18" charset="0"/>
                <a:sym typeface="Roboto"/>
              </a:rPr>
              <a:t>Slika od Anne </a:t>
            </a:r>
            <a:r>
              <a:rPr lang="sl-SI" sz="600" noProof="0" dirty="0" err="1">
                <a:solidFill>
                  <a:schemeClr val="dk1"/>
                </a:solidFill>
                <a:latin typeface="Aptos" panose="020B0004020202020204" pitchFamily="34" charset="0"/>
                <a:ea typeface="Roboto"/>
                <a:cs typeface="Aptos Serif" panose="02020604070405020304" pitchFamily="18" charset="0"/>
                <a:sym typeface="Roboto"/>
              </a:rPr>
              <a:t>Shvets</a:t>
            </a:r>
            <a:r>
              <a:rPr lang="sl-SI" sz="600" noProof="0" dirty="0">
                <a:solidFill>
                  <a:schemeClr val="dk1"/>
                </a:solidFill>
                <a:latin typeface="Aptos" panose="020B0004020202020204" pitchFamily="34" charset="0"/>
                <a:ea typeface="Roboto"/>
                <a:cs typeface="Aptos Serif" panose="02020604070405020304" pitchFamily="18" charset="0"/>
                <a:sym typeface="Roboto"/>
              </a:rPr>
              <a:t>: https://www.pexels.com/it-it/foto/mano-terra-creativita-ambiente-4167579/</a:t>
            </a:r>
            <a:endParaRPr lang="sl-SI" sz="600" noProof="0" dirty="0">
              <a:latin typeface="Aptos" panose="020B0004020202020204" pitchFamily="34" charset="0"/>
              <a:cs typeface="Aptos Serif" panose="02020604070405020304" pitchFamily="18" charset="0"/>
            </a:endParaRPr>
          </a:p>
        </p:txBody>
      </p:sp>
    </p:spTree>
    <p:extLst>
      <p:ext uri="{BB962C8B-B14F-4D97-AF65-F5344CB8AC3E}">
        <p14:creationId xmlns:p14="http://schemas.microsoft.com/office/powerpoint/2010/main" val="2984035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E7DC-831D-C83B-4AB0-273C42FF7D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D30205-A10F-A6A1-3578-47D86BD10D3B}"/>
              </a:ext>
            </a:extLst>
          </p:cNvPr>
          <p:cNvSpPr>
            <a:spLocks noGrp="1"/>
          </p:cNvSpPr>
          <p:nvPr>
            <p:ph type="body" idx="1"/>
          </p:nvPr>
        </p:nvSpPr>
        <p:spPr>
          <a:xfrm>
            <a:off x="594360" y="2812853"/>
            <a:ext cx="6714864" cy="3077766"/>
          </a:xfrm>
        </p:spPr>
        <p:txBody>
          <a:bodyPr/>
          <a:lstStyle/>
          <a:p>
            <a:pPr marL="342900" indent="-342900">
              <a:buFont typeface="Arial" panose="020B0604020202020204" pitchFamily="34" charset="0"/>
              <a:buChar char="•"/>
            </a:pPr>
            <a:r>
              <a:rPr lang="sl-SI" noProof="0" dirty="0">
                <a:solidFill>
                  <a:srgbClr val="3F3F3F"/>
                </a:solidFill>
              </a:rPr>
              <a:t>naraščajoče povprečne globalne temperature</a:t>
            </a:r>
          </a:p>
          <a:p>
            <a:pPr marL="342900" indent="-342900">
              <a:buFont typeface="Arial" panose="020B0604020202020204" pitchFamily="34" charset="0"/>
              <a:buChar char="•"/>
            </a:pPr>
            <a:endParaRPr lang="sl-SI" b="0" noProof="0" dirty="0">
              <a:solidFill>
                <a:srgbClr val="3F3F3F"/>
              </a:solidFill>
            </a:endParaRPr>
          </a:p>
          <a:p>
            <a:pPr marL="342900" indent="-342900">
              <a:buFont typeface="Arial" panose="020B0604020202020204" pitchFamily="34" charset="0"/>
              <a:buChar char="•"/>
            </a:pPr>
            <a:r>
              <a:rPr lang="sl-SI" noProof="0" dirty="0">
                <a:solidFill>
                  <a:srgbClr val="3F3F3F"/>
                </a:solidFill>
              </a:rPr>
              <a:t>taljenje ledenikov </a:t>
            </a:r>
            <a:r>
              <a:rPr lang="sl-SI" b="0" noProof="0" dirty="0">
                <a:solidFill>
                  <a:srgbClr val="3F3F3F"/>
                </a:solidFill>
              </a:rPr>
              <a:t>in </a:t>
            </a:r>
            <a:r>
              <a:rPr lang="sl-SI" noProof="0" dirty="0">
                <a:solidFill>
                  <a:srgbClr val="3F3F3F"/>
                </a:solidFill>
              </a:rPr>
              <a:t>dvigovanje morske gladine</a:t>
            </a:r>
          </a:p>
          <a:p>
            <a:pPr marL="0" indent="0">
              <a:buNone/>
            </a:pPr>
            <a:endParaRPr lang="sl-SI" b="0" noProof="0" dirty="0">
              <a:solidFill>
                <a:srgbClr val="3F3F3F"/>
              </a:solidFill>
            </a:endParaRPr>
          </a:p>
          <a:p>
            <a:pPr marL="342900" indent="-342900">
              <a:buFont typeface="Arial" panose="020B0604020202020204" pitchFamily="34" charset="0"/>
              <a:buChar char="•"/>
            </a:pPr>
            <a:r>
              <a:rPr lang="sl-SI" noProof="0" dirty="0">
                <a:solidFill>
                  <a:srgbClr val="3F3F3F"/>
                </a:solidFill>
              </a:rPr>
              <a:t>ekstremni vremenski pojavi </a:t>
            </a:r>
            <a:r>
              <a:rPr lang="sl-SI" b="0" noProof="0" dirty="0">
                <a:solidFill>
                  <a:srgbClr val="3F3F3F"/>
                </a:solidFill>
              </a:rPr>
              <a:t>(orkani, suše, vročinski valovi, poplave)</a:t>
            </a:r>
          </a:p>
          <a:p>
            <a:pPr marL="0" indent="0">
              <a:buNone/>
            </a:pPr>
            <a:endParaRPr lang="sl-SI" b="0" noProof="0" dirty="0">
              <a:solidFill>
                <a:srgbClr val="3F3F3F"/>
              </a:solidFill>
            </a:endParaRPr>
          </a:p>
          <a:p>
            <a:pPr marL="342900" indent="-342900">
              <a:buFont typeface="Arial" panose="020B0604020202020204" pitchFamily="34" charset="0"/>
              <a:buChar char="•"/>
            </a:pPr>
            <a:r>
              <a:rPr lang="sl-SI" noProof="0" dirty="0">
                <a:solidFill>
                  <a:srgbClr val="3F3F3F"/>
                </a:solidFill>
              </a:rPr>
              <a:t>izguba biotske raznovrstnosti</a:t>
            </a:r>
          </a:p>
          <a:p>
            <a:pPr marL="0" indent="0">
              <a:buNone/>
            </a:pPr>
            <a:endParaRPr lang="sl-SI" b="0" noProof="0" dirty="0">
              <a:solidFill>
                <a:srgbClr val="3F3F3F"/>
              </a:solidFill>
            </a:endParaRPr>
          </a:p>
          <a:p>
            <a:pPr marL="342900" indent="-342900">
              <a:buFont typeface="Arial" panose="020B0604020202020204" pitchFamily="34" charset="0"/>
              <a:buChar char="•"/>
            </a:pPr>
            <a:r>
              <a:rPr lang="sl-SI" noProof="0" dirty="0">
                <a:solidFill>
                  <a:srgbClr val="3F3F3F"/>
                </a:solidFill>
              </a:rPr>
              <a:t>vplivi na kmetijstvo, zdravje ljudi </a:t>
            </a:r>
            <a:r>
              <a:rPr lang="sl-SI" b="0" noProof="0" dirty="0">
                <a:solidFill>
                  <a:srgbClr val="3F3F3F"/>
                </a:solidFill>
              </a:rPr>
              <a:t>in </a:t>
            </a:r>
            <a:r>
              <a:rPr lang="sl-SI" noProof="0" dirty="0">
                <a:solidFill>
                  <a:srgbClr val="3F3F3F"/>
                </a:solidFill>
              </a:rPr>
              <a:t>gospodarstvo</a:t>
            </a:r>
          </a:p>
        </p:txBody>
      </p:sp>
      <p:sp>
        <p:nvSpPr>
          <p:cNvPr id="3" name="Title 2">
            <a:extLst>
              <a:ext uri="{FF2B5EF4-FFF2-40B4-BE49-F238E27FC236}">
                <a16:creationId xmlns:a16="http://schemas.microsoft.com/office/drawing/2014/main" id="{1D17FAFB-4FF1-B730-15D7-A695990195CC}"/>
              </a:ext>
            </a:extLst>
          </p:cNvPr>
          <p:cNvSpPr>
            <a:spLocks noGrp="1"/>
          </p:cNvSpPr>
          <p:nvPr>
            <p:ph type="title"/>
          </p:nvPr>
        </p:nvSpPr>
        <p:spPr/>
        <p:txBody>
          <a:bodyPr/>
          <a:lstStyle/>
          <a:p>
            <a:r>
              <a:rPr lang="sl-SI" noProof="0" dirty="0"/>
              <a:t>Vzroki in posledice </a:t>
            </a:r>
          </a:p>
        </p:txBody>
      </p:sp>
      <p:pic>
        <p:nvPicPr>
          <p:cNvPr id="5" name="Google Shape;219;p37" title="pexels-pixabay-60013 (1).jpg">
            <a:extLst>
              <a:ext uri="{FF2B5EF4-FFF2-40B4-BE49-F238E27FC236}">
                <a16:creationId xmlns:a16="http://schemas.microsoft.com/office/drawing/2014/main" id="{96766748-0723-5CF7-3CD0-241A305002ED}"/>
              </a:ext>
            </a:extLst>
          </p:cNvPr>
          <p:cNvPicPr preferRelativeResize="0"/>
          <p:nvPr/>
        </p:nvPicPr>
        <p:blipFill>
          <a:blip r:embed="rId3">
            <a:alphaModFix/>
          </a:blip>
          <a:stretch>
            <a:fillRect/>
          </a:stretch>
        </p:blipFill>
        <p:spPr>
          <a:xfrm>
            <a:off x="7400157" y="2812853"/>
            <a:ext cx="4131453" cy="2816166"/>
          </a:xfrm>
          <a:prstGeom prst="rect">
            <a:avLst/>
          </a:prstGeom>
          <a:noFill/>
          <a:ln>
            <a:noFill/>
          </a:ln>
        </p:spPr>
      </p:pic>
      <p:sp>
        <p:nvSpPr>
          <p:cNvPr id="4" name="Google Shape;218;p37">
            <a:extLst>
              <a:ext uri="{FF2B5EF4-FFF2-40B4-BE49-F238E27FC236}">
                <a16:creationId xmlns:a16="http://schemas.microsoft.com/office/drawing/2014/main" id="{8410536D-E514-1350-6B52-558B2CDF6865}"/>
              </a:ext>
            </a:extLst>
          </p:cNvPr>
          <p:cNvSpPr txBox="1"/>
          <p:nvPr/>
        </p:nvSpPr>
        <p:spPr>
          <a:xfrm>
            <a:off x="7400157" y="5629019"/>
            <a:ext cx="4505100" cy="276969"/>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SI" sz="600" dirty="0" err="1">
                <a:solidFill>
                  <a:schemeClr val="dk1"/>
                </a:solidFill>
                <a:latin typeface="Aptos" panose="020B0004020202020204" pitchFamily="34" charset="0"/>
                <a:ea typeface="Roboto"/>
                <a:cs typeface="Roboto"/>
                <a:sym typeface="Roboto"/>
              </a:rPr>
              <a:t>Slika</a:t>
            </a:r>
            <a:r>
              <a:rPr lang="en-SI" sz="600" dirty="0">
                <a:solidFill>
                  <a:schemeClr val="dk1"/>
                </a:solidFill>
                <a:latin typeface="Aptos" panose="020B0004020202020204" pitchFamily="34" charset="0"/>
                <a:ea typeface="Roboto"/>
                <a:cs typeface="Roboto"/>
                <a:sym typeface="Roboto"/>
              </a:rPr>
              <a:t> od</a:t>
            </a:r>
            <a:r>
              <a:rPr lang="de-DE" sz="600" dirty="0">
                <a:solidFill>
                  <a:schemeClr val="dk1"/>
                </a:solidFill>
                <a:latin typeface="Aptos" panose="020B0004020202020204" pitchFamily="34" charset="0"/>
                <a:ea typeface="Roboto"/>
                <a:cs typeface="Roboto"/>
                <a:sym typeface="Roboto"/>
              </a:rPr>
              <a:t> </a:t>
            </a:r>
            <a:r>
              <a:rPr lang="de-DE" sz="600" dirty="0" err="1">
                <a:solidFill>
                  <a:schemeClr val="dk1"/>
                </a:solidFill>
                <a:latin typeface="Aptos" panose="020B0004020202020204" pitchFamily="34" charset="0"/>
                <a:ea typeface="Roboto"/>
                <a:cs typeface="Roboto"/>
                <a:sym typeface="Roboto"/>
              </a:rPr>
              <a:t>Pixabay</a:t>
            </a:r>
            <a:r>
              <a:rPr lang="de-DE" sz="600" dirty="0">
                <a:solidFill>
                  <a:schemeClr val="dk1"/>
                </a:solidFill>
                <a:latin typeface="Aptos" panose="020B0004020202020204" pitchFamily="34" charset="0"/>
                <a:ea typeface="Roboto"/>
                <a:cs typeface="Roboto"/>
                <a:sym typeface="Roboto"/>
              </a:rPr>
              <a:t>: https://www.pexels.com/it-it/foto/foto-dell-albero-nudo-marrone-sulla-superficie-marrone-durante-il-giorno-60013/</a:t>
            </a:r>
            <a:endParaRPr sz="600" dirty="0">
              <a:latin typeface="Aptos" panose="020B0004020202020204" pitchFamily="34" charset="0"/>
            </a:endParaRPr>
          </a:p>
        </p:txBody>
      </p:sp>
    </p:spTree>
    <p:extLst>
      <p:ext uri="{BB962C8B-B14F-4D97-AF65-F5344CB8AC3E}">
        <p14:creationId xmlns:p14="http://schemas.microsoft.com/office/powerpoint/2010/main" val="1245081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Text Placeholder 1">
            <a:extLst>
              <a:ext uri="{FF2B5EF4-FFF2-40B4-BE49-F238E27FC236}">
                <a16:creationId xmlns:a16="http://schemas.microsoft.com/office/drawing/2014/main" id="{B9DD8CA4-66EA-3028-05C7-F154A3DD95BB}"/>
              </a:ext>
            </a:extLst>
          </p:cNvPr>
          <p:cNvSpPr>
            <a:spLocks noGrp="1"/>
          </p:cNvSpPr>
          <p:nvPr>
            <p:ph type="body" idx="10"/>
          </p:nvPr>
        </p:nvSpPr>
        <p:spPr/>
        <p:txBody>
          <a:bodyPr/>
          <a:lstStyle/>
          <a:p>
            <a:r>
              <a:rPr lang="sl-SI" noProof="0" dirty="0"/>
              <a:t>Akcijski načrt za ljudi, planet in blaginjo.</a:t>
            </a:r>
          </a:p>
          <a:p>
            <a:endParaRPr lang="sl-SI" noProof="0" dirty="0"/>
          </a:p>
        </p:txBody>
      </p:sp>
      <p:sp>
        <p:nvSpPr>
          <p:cNvPr id="220" name="Google Shape;220;p38"/>
          <p:cNvSpPr txBox="1">
            <a:spLocks noGrp="1"/>
          </p:cNvSpPr>
          <p:nvPr>
            <p:ph type="title"/>
          </p:nvPr>
        </p:nvSpPr>
        <p:spPr>
          <a:xfrm>
            <a:off x="4353981" y="3111989"/>
            <a:ext cx="6774461" cy="738664"/>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6000"/>
              <a:buNone/>
            </a:pPr>
            <a:r>
              <a:rPr lang="sl-SI" noProof="0" dirty="0">
                <a:ea typeface="Arial"/>
                <a:sym typeface="Arial"/>
              </a:rPr>
              <a:t>3. Agenda 2030 za trajnostni razvoj</a:t>
            </a:r>
            <a:endParaRPr lang="sl-SI" noProof="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783BFA-ED6D-F009-B041-6AFB437DBE1C}"/>
              </a:ext>
            </a:extLst>
          </p:cNvPr>
          <p:cNvSpPr>
            <a:spLocks noGrp="1"/>
          </p:cNvSpPr>
          <p:nvPr>
            <p:ph type="title"/>
          </p:nvPr>
        </p:nvSpPr>
        <p:spPr/>
        <p:txBody>
          <a:bodyPr/>
          <a:lstStyle/>
          <a:p>
            <a:r>
              <a:rPr lang="sl-SI" noProof="0" dirty="0"/>
              <a:t>Zgodovina</a:t>
            </a:r>
          </a:p>
        </p:txBody>
      </p:sp>
      <p:sp>
        <p:nvSpPr>
          <p:cNvPr id="2" name="Text Placeholder 1">
            <a:extLst>
              <a:ext uri="{FF2B5EF4-FFF2-40B4-BE49-F238E27FC236}">
                <a16:creationId xmlns:a16="http://schemas.microsoft.com/office/drawing/2014/main" id="{2DA10CFA-8846-B161-B793-842BF0EA3D6D}"/>
              </a:ext>
            </a:extLst>
          </p:cNvPr>
          <p:cNvSpPr>
            <a:spLocks noGrp="1"/>
          </p:cNvSpPr>
          <p:nvPr>
            <p:ph type="body" idx="1"/>
          </p:nvPr>
        </p:nvSpPr>
        <p:spPr/>
        <p:txBody>
          <a:bodyPr>
            <a:noAutofit/>
          </a:bodyPr>
          <a:lstStyle/>
          <a:p>
            <a:r>
              <a:rPr lang="sl-SI" sz="2400" b="1" noProof="0" dirty="0">
                <a:solidFill>
                  <a:srgbClr val="035854"/>
                </a:solidFill>
              </a:rPr>
              <a:t>Agenda 2030 za trajnostni razvoj</a:t>
            </a:r>
            <a:r>
              <a:rPr lang="sl-SI" sz="2400" noProof="0" dirty="0">
                <a:solidFill>
                  <a:srgbClr val="035854"/>
                </a:solidFill>
              </a:rPr>
              <a:t>, ki so jo </a:t>
            </a:r>
            <a:r>
              <a:rPr lang="sl-SI" sz="2400" b="1" noProof="0" dirty="0">
                <a:solidFill>
                  <a:srgbClr val="035854"/>
                </a:solidFill>
              </a:rPr>
              <a:t>leta 2015 </a:t>
            </a:r>
            <a:r>
              <a:rPr lang="sl-SI" sz="2400" noProof="0" dirty="0">
                <a:solidFill>
                  <a:srgbClr val="035854"/>
                </a:solidFill>
              </a:rPr>
              <a:t>sprejele vse države članice Združenih narodov, ponuja </a:t>
            </a:r>
            <a:r>
              <a:rPr lang="sl-SI" sz="2400" b="1" noProof="0" dirty="0">
                <a:solidFill>
                  <a:srgbClr val="035854"/>
                </a:solidFill>
              </a:rPr>
              <a:t>skupni načrt za mir in blaginjo </a:t>
            </a:r>
            <a:r>
              <a:rPr lang="sl-SI" sz="2400" noProof="0" dirty="0">
                <a:solidFill>
                  <a:srgbClr val="035854"/>
                </a:solidFill>
              </a:rPr>
              <a:t>ljudi in planeta, v sedanjosti in v prihodnosti. </a:t>
            </a:r>
          </a:p>
          <a:p>
            <a:endParaRPr lang="sl-SI" sz="2400" noProof="0" dirty="0">
              <a:solidFill>
                <a:srgbClr val="035854"/>
              </a:solidFill>
            </a:endParaRPr>
          </a:p>
        </p:txBody>
      </p:sp>
      <p:sp>
        <p:nvSpPr>
          <p:cNvPr id="5" name="Google Shape;159;p31">
            <a:extLst>
              <a:ext uri="{FF2B5EF4-FFF2-40B4-BE49-F238E27FC236}">
                <a16:creationId xmlns:a16="http://schemas.microsoft.com/office/drawing/2014/main" id="{8D964779-8A2F-BBEB-41BB-2D1F75445FF6}"/>
              </a:ext>
            </a:extLst>
          </p:cNvPr>
          <p:cNvSpPr txBox="1"/>
          <p:nvPr/>
        </p:nvSpPr>
        <p:spPr>
          <a:xfrm>
            <a:off x="594358" y="4738745"/>
            <a:ext cx="7506835" cy="1289753"/>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1425" tIns="90000" rIns="91425" bIns="90000" anchor="t" anchorCtr="0">
            <a:spAutoFit/>
          </a:bodyPr>
          <a:lstStyle/>
          <a:p>
            <a:r>
              <a:rPr lang="sl-SI" sz="2400" noProof="0" dirty="0">
                <a:solidFill>
                  <a:srgbClr val="3F3F3F"/>
                </a:solidFill>
              </a:rPr>
              <a:t>V središču je </a:t>
            </a:r>
            <a:r>
              <a:rPr lang="sl-SI" sz="2400" b="1" noProof="0" dirty="0">
                <a:solidFill>
                  <a:srgbClr val="3F3F3F"/>
                </a:solidFill>
              </a:rPr>
              <a:t>17 ciljev trajnostnega razvoja</a:t>
            </a:r>
            <a:r>
              <a:rPr lang="sl-SI" sz="2400" noProof="0" dirty="0">
                <a:solidFill>
                  <a:srgbClr val="3F3F3F"/>
                </a:solidFill>
              </a:rPr>
              <a:t>, ki predstavljajo </a:t>
            </a:r>
            <a:r>
              <a:rPr lang="sl-SI" sz="2400" b="1" noProof="0" dirty="0">
                <a:solidFill>
                  <a:srgbClr val="3F3F3F"/>
                </a:solidFill>
              </a:rPr>
              <a:t>nujen poziv k ukrepanju</a:t>
            </a:r>
            <a:r>
              <a:rPr lang="sl-SI" sz="2400" noProof="0" dirty="0">
                <a:solidFill>
                  <a:srgbClr val="3F3F3F"/>
                </a:solidFill>
              </a:rPr>
              <a:t> vseh držav v okviru svetovnega partnerstva.</a:t>
            </a:r>
          </a:p>
        </p:txBody>
      </p:sp>
    </p:spTree>
    <p:extLst>
      <p:ext uri="{BB962C8B-B14F-4D97-AF65-F5344CB8AC3E}">
        <p14:creationId xmlns:p14="http://schemas.microsoft.com/office/powerpoint/2010/main" val="3561954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C11182-B05A-46F4-D48F-2DBAD58A948A}"/>
              </a:ext>
            </a:extLst>
          </p:cNvPr>
          <p:cNvSpPr>
            <a:spLocks noGrp="1"/>
          </p:cNvSpPr>
          <p:nvPr>
            <p:ph type="title"/>
          </p:nvPr>
        </p:nvSpPr>
        <p:spPr/>
        <p:txBody>
          <a:bodyPr/>
          <a:lstStyle/>
          <a:p>
            <a:r>
              <a:rPr lang="sl-SI" noProof="0" dirty="0"/>
              <a:t>Zgodovina</a:t>
            </a:r>
          </a:p>
        </p:txBody>
      </p:sp>
      <p:sp>
        <p:nvSpPr>
          <p:cNvPr id="7" name="Text Placeholder 6">
            <a:extLst>
              <a:ext uri="{FF2B5EF4-FFF2-40B4-BE49-F238E27FC236}">
                <a16:creationId xmlns:a16="http://schemas.microsoft.com/office/drawing/2014/main" id="{F92A2EC8-0BEE-4620-01D9-623436814072}"/>
              </a:ext>
            </a:extLst>
          </p:cNvPr>
          <p:cNvSpPr>
            <a:spLocks noGrp="1"/>
          </p:cNvSpPr>
          <p:nvPr>
            <p:ph type="body" idx="15"/>
          </p:nvPr>
        </p:nvSpPr>
        <p:spPr/>
        <p:txBody>
          <a:bodyPr>
            <a:noAutofit/>
          </a:bodyPr>
          <a:lstStyle/>
          <a:p>
            <a:pPr marL="228600" lvl="0">
              <a:lnSpc>
                <a:spcPct val="120000"/>
              </a:lnSpc>
            </a:pPr>
            <a:r>
              <a:rPr lang="sl-SI" noProof="0" dirty="0">
                <a:solidFill>
                  <a:srgbClr val="4D4D4D"/>
                </a:solidFill>
              </a:rPr>
              <a:t>Cilji trajnostnega razvoja temeljijo na desetletjih dela držav in Organizacije združenih narodov:</a:t>
            </a:r>
          </a:p>
          <a:p>
            <a:pPr marL="229500" lvl="0" indent="-342900">
              <a:buClr>
                <a:srgbClr val="035854"/>
              </a:buClr>
              <a:buSzPts val="2400"/>
              <a:buFont typeface="Arial" panose="020B0604020202020204" pitchFamily="34" charset="0"/>
              <a:buChar char="•"/>
            </a:pPr>
            <a:endParaRPr lang="sl-SI" noProof="0" dirty="0"/>
          </a:p>
          <a:p>
            <a:pPr marL="572400" lvl="0" indent="-342900">
              <a:buClr>
                <a:srgbClr val="035854"/>
              </a:buClr>
              <a:buSzPts val="2400"/>
              <a:buFont typeface="Arial" panose="020B0604020202020204" pitchFamily="34" charset="0"/>
              <a:buChar char="•"/>
            </a:pPr>
            <a:r>
              <a:rPr lang="sl-SI" b="1" noProof="0" dirty="0">
                <a:solidFill>
                  <a:srgbClr val="4D4D4D"/>
                </a:solidFill>
              </a:rPr>
              <a:t>Leta 1992 je več kot 178 držav </a:t>
            </a:r>
            <a:r>
              <a:rPr lang="sl-SI" noProof="0" dirty="0">
                <a:solidFill>
                  <a:srgbClr val="4D4D4D"/>
                </a:solidFill>
              </a:rPr>
              <a:t>na </a:t>
            </a:r>
            <a:r>
              <a:rPr lang="sl-SI" u="sng" noProof="0" dirty="0">
                <a:solidFill>
                  <a:srgbClr val="035854"/>
                </a:solidFill>
                <a:hlinkClick r:id="rId2">
                  <a:extLst>
                    <a:ext uri="{A12FA001-AC4F-418D-AE19-62706E023703}">
                      <ahyp:hlinkClr xmlns:ahyp="http://schemas.microsoft.com/office/drawing/2018/hyperlinkcolor" val="tx"/>
                    </a:ext>
                  </a:extLst>
                </a:hlinkClick>
              </a:rPr>
              <a:t>svetovnem vrhu </a:t>
            </a:r>
            <a:r>
              <a:rPr lang="sl-SI" noProof="0" dirty="0">
                <a:solidFill>
                  <a:srgbClr val="4D4D4D"/>
                </a:solidFill>
              </a:rPr>
              <a:t>v Riu de Janeiru sprejelo </a:t>
            </a:r>
            <a:r>
              <a:rPr lang="sl-SI" u="sng" noProof="0" dirty="0">
                <a:solidFill>
                  <a:srgbClr val="035854"/>
                </a:solidFill>
                <a:hlinkClick r:id="rId3">
                  <a:extLst>
                    <a:ext uri="{A12FA001-AC4F-418D-AE19-62706E023703}">
                      <ahyp:hlinkClr xmlns:ahyp="http://schemas.microsoft.com/office/drawing/2018/hyperlinkcolor" val="tx"/>
                    </a:ext>
                  </a:extLst>
                </a:hlinkClick>
              </a:rPr>
              <a:t>Agendo 21</a:t>
            </a:r>
            <a:r>
              <a:rPr lang="sl-SI" noProof="0" dirty="0"/>
              <a:t>.</a:t>
            </a:r>
          </a:p>
          <a:p>
            <a:pPr marL="572400" lvl="0" indent="-342900">
              <a:buClr>
                <a:srgbClr val="035854"/>
              </a:buClr>
              <a:buSzPts val="2400"/>
              <a:buFont typeface="Arial" panose="020B0604020202020204" pitchFamily="34" charset="0"/>
              <a:buChar char="•"/>
            </a:pPr>
            <a:r>
              <a:rPr lang="sl-SI" b="1" noProof="0" dirty="0">
                <a:solidFill>
                  <a:srgbClr val="4D4D4D"/>
                </a:solidFill>
              </a:rPr>
              <a:t>Leta 1997 </a:t>
            </a:r>
            <a:r>
              <a:rPr lang="sl-SI" noProof="0" dirty="0">
                <a:solidFill>
                  <a:srgbClr val="4D4D4D"/>
                </a:solidFill>
              </a:rPr>
              <a:t>je bil sprejet </a:t>
            </a:r>
            <a:r>
              <a:rPr lang="sl-SI" b="1" noProof="0" dirty="0">
                <a:solidFill>
                  <a:srgbClr val="4D4D4D"/>
                </a:solidFill>
              </a:rPr>
              <a:t>Kjotski protokol.</a:t>
            </a:r>
            <a:endParaRPr lang="sl-SI" noProof="0" dirty="0"/>
          </a:p>
          <a:p>
            <a:pPr marL="572400" lvl="0" indent="-342900">
              <a:buClr>
                <a:srgbClr val="035854"/>
              </a:buClr>
              <a:buSzPts val="2400"/>
              <a:buFont typeface="Arial" panose="020B0604020202020204" pitchFamily="34" charset="0"/>
              <a:buChar char="•"/>
            </a:pPr>
            <a:r>
              <a:rPr lang="sl-SI" b="1" noProof="0" dirty="0">
                <a:solidFill>
                  <a:srgbClr val="4D4D4D"/>
                </a:solidFill>
              </a:rPr>
              <a:t>Leta 2000 </a:t>
            </a:r>
            <a:r>
              <a:rPr lang="sl-SI" noProof="0" dirty="0">
                <a:solidFill>
                  <a:srgbClr val="4D4D4D"/>
                </a:solidFill>
              </a:rPr>
              <a:t>je Vrh tisočletja privedel do oblikovanja osmih </a:t>
            </a:r>
            <a:r>
              <a:rPr lang="sl-SI" u="sng" noProof="0" dirty="0">
                <a:solidFill>
                  <a:srgbClr val="035854"/>
                </a:solidFill>
                <a:hlinkClick r:id="rId4">
                  <a:extLst>
                    <a:ext uri="{A12FA001-AC4F-418D-AE19-62706E023703}">
                      <ahyp:hlinkClr xmlns:ahyp="http://schemas.microsoft.com/office/drawing/2018/hyperlinkcolor" val="tx"/>
                    </a:ext>
                  </a:extLst>
                </a:hlinkClick>
              </a:rPr>
              <a:t>razvojnih ciljev tisočletja </a:t>
            </a:r>
            <a:r>
              <a:rPr lang="sl-SI" noProof="0" dirty="0">
                <a:solidFill>
                  <a:srgbClr val="4D4D4D"/>
                </a:solidFill>
              </a:rPr>
              <a:t>za zmanjšanje skrajne revščine do leta 2015.</a:t>
            </a:r>
            <a:endParaRPr lang="sl-SI" noProof="0" dirty="0"/>
          </a:p>
        </p:txBody>
      </p:sp>
      <p:sp>
        <p:nvSpPr>
          <p:cNvPr id="5" name="Text Placeholder 4">
            <a:extLst>
              <a:ext uri="{FF2B5EF4-FFF2-40B4-BE49-F238E27FC236}">
                <a16:creationId xmlns:a16="http://schemas.microsoft.com/office/drawing/2014/main" id="{6931E89D-CD2C-F1E1-5DE6-AF65FFA1E41D}"/>
              </a:ext>
            </a:extLst>
          </p:cNvPr>
          <p:cNvSpPr>
            <a:spLocks noGrp="1"/>
          </p:cNvSpPr>
          <p:nvPr>
            <p:ph type="body" idx="16"/>
          </p:nvPr>
        </p:nvSpPr>
        <p:spPr>
          <a:xfrm>
            <a:off x="6256075" y="3275111"/>
            <a:ext cx="5394904" cy="307777"/>
          </a:xfrm>
        </p:spPr>
        <p:txBody>
          <a:bodyPr>
            <a:noAutofit/>
          </a:bodyPr>
          <a:lstStyle/>
          <a:p>
            <a:pPr marL="571500" indent="-342900">
              <a:buClr>
                <a:schemeClr val="accent4"/>
              </a:buClr>
              <a:buSzPts val="2400"/>
              <a:buFont typeface="Arial" panose="020B0604020202020204" pitchFamily="34" charset="0"/>
              <a:buChar char="•"/>
            </a:pPr>
            <a:r>
              <a:rPr lang="sl-SI" b="1" noProof="0" dirty="0">
                <a:solidFill>
                  <a:srgbClr val="4D4D4D"/>
                </a:solidFill>
              </a:rPr>
              <a:t>Leta 2012 </a:t>
            </a:r>
            <a:r>
              <a:rPr lang="sl-SI" noProof="0" dirty="0">
                <a:solidFill>
                  <a:srgbClr val="4D4D4D"/>
                </a:solidFill>
              </a:rPr>
              <a:t>so države članice na </a:t>
            </a:r>
            <a:r>
              <a:rPr lang="sl-SI" noProof="0" dirty="0">
                <a:solidFill>
                  <a:srgbClr val="4D4D4D"/>
                </a:solidFill>
                <a:hlinkClick r:id="rId5"/>
              </a:rPr>
              <a:t>konferenci Združenih narodov o trajnostnem razvoju (</a:t>
            </a:r>
            <a:r>
              <a:rPr lang="sl-SI" noProof="0" dirty="0" err="1">
                <a:solidFill>
                  <a:srgbClr val="4D4D4D"/>
                </a:solidFill>
                <a:hlinkClick r:id="rId5"/>
              </a:rPr>
              <a:t>Rio+20</a:t>
            </a:r>
            <a:r>
              <a:rPr lang="sl-SI" noProof="0" dirty="0">
                <a:solidFill>
                  <a:srgbClr val="4D4D4D"/>
                </a:solidFill>
                <a:hlinkClick r:id="rId5"/>
              </a:rPr>
              <a:t>) </a:t>
            </a:r>
            <a:r>
              <a:rPr lang="sl-SI" noProof="0" dirty="0">
                <a:solidFill>
                  <a:srgbClr val="4D4D4D"/>
                </a:solidFill>
              </a:rPr>
              <a:t>sklenile, da bodo začele postopek oblikovanja niza ciljev trajnostnega razvoja.</a:t>
            </a:r>
          </a:p>
          <a:p>
            <a:pPr marL="228600" lvl="0">
              <a:buClr>
                <a:schemeClr val="accent4"/>
              </a:buClr>
              <a:buSzPts val="2400"/>
            </a:pPr>
            <a:endParaRPr lang="sl-SI" noProof="0" dirty="0">
              <a:solidFill>
                <a:srgbClr val="4D4D4D"/>
              </a:solidFill>
            </a:endParaRPr>
          </a:p>
          <a:p>
            <a:pPr marL="571500" lvl="0" indent="-342900">
              <a:buClr>
                <a:schemeClr val="accent4"/>
              </a:buClr>
              <a:buSzPts val="2400"/>
              <a:buFont typeface="Arial"/>
              <a:buChar char="•"/>
            </a:pPr>
            <a:r>
              <a:rPr lang="sl-SI" b="1" noProof="0" dirty="0">
                <a:solidFill>
                  <a:srgbClr val="4D4D4D"/>
                </a:solidFill>
              </a:rPr>
              <a:t>Leta 2013 </a:t>
            </a:r>
            <a:r>
              <a:rPr lang="sl-SI" noProof="0" dirty="0">
                <a:solidFill>
                  <a:srgbClr val="4D4D4D"/>
                </a:solidFill>
              </a:rPr>
              <a:t>je Generalna skupščina ustanovila 30-člansko </a:t>
            </a:r>
            <a:r>
              <a:rPr lang="sl-SI" noProof="0" dirty="0">
                <a:solidFill>
                  <a:srgbClr val="4D4D4D"/>
                </a:solidFill>
                <a:hlinkClick r:id="rId6"/>
              </a:rPr>
              <a:t>odprto delovno skupino</a:t>
            </a:r>
            <a:r>
              <a:rPr lang="sl-SI" noProof="0" dirty="0">
                <a:solidFill>
                  <a:srgbClr val="4D4D4D"/>
                </a:solidFill>
              </a:rPr>
              <a:t>, ki naj bi pripravila predlog ciljev trajnostnega razvoja.</a:t>
            </a:r>
            <a:endParaRPr lang="sl-SI" noProof="0" dirty="0">
              <a:solidFill>
                <a:schemeClr val="accent4"/>
              </a:solidFill>
              <a:latin typeface="Arial"/>
            </a:endParaRPr>
          </a:p>
        </p:txBody>
      </p:sp>
    </p:spTree>
    <p:extLst>
      <p:ext uri="{BB962C8B-B14F-4D97-AF65-F5344CB8AC3E}">
        <p14:creationId xmlns:p14="http://schemas.microsoft.com/office/powerpoint/2010/main" val="2059629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F3454E-4A5E-2C55-ED29-175BA038B69D}"/>
              </a:ext>
            </a:extLst>
          </p:cNvPr>
          <p:cNvSpPr>
            <a:spLocks noGrp="1"/>
          </p:cNvSpPr>
          <p:nvPr>
            <p:ph type="title"/>
          </p:nvPr>
        </p:nvSpPr>
        <p:spPr/>
        <p:txBody>
          <a:bodyPr/>
          <a:lstStyle/>
          <a:p>
            <a:r>
              <a:rPr lang="sl-SI" noProof="0" dirty="0"/>
              <a:t>Leto 2015</a:t>
            </a:r>
          </a:p>
        </p:txBody>
      </p:sp>
      <p:sp>
        <p:nvSpPr>
          <p:cNvPr id="6" name="Text Placeholder 5">
            <a:extLst>
              <a:ext uri="{FF2B5EF4-FFF2-40B4-BE49-F238E27FC236}">
                <a16:creationId xmlns:a16="http://schemas.microsoft.com/office/drawing/2014/main" id="{55979F00-145B-5A07-438E-B65CECE61350}"/>
              </a:ext>
            </a:extLst>
          </p:cNvPr>
          <p:cNvSpPr>
            <a:spLocks noGrp="1"/>
          </p:cNvSpPr>
          <p:nvPr>
            <p:ph type="body" sz="quarter" idx="13"/>
          </p:nvPr>
        </p:nvSpPr>
        <p:spPr>
          <a:xfrm>
            <a:off x="858203" y="711200"/>
            <a:ext cx="4107497" cy="1476289"/>
          </a:xfrm>
        </p:spPr>
        <p:txBody>
          <a:bodyPr/>
          <a:lstStyle/>
          <a:p>
            <a:pPr marL="0" lvl="0" indent="0">
              <a:spcBef>
                <a:spcPts val="0"/>
              </a:spcBef>
              <a:buSzPts val="2000"/>
            </a:pPr>
            <a:r>
              <a:rPr lang="sl-SI" b="0" noProof="0" dirty="0"/>
              <a:t>Januarja 2015 je Generalna skupščina začela pogajanja o </a:t>
            </a:r>
            <a:r>
              <a:rPr lang="sl-SI" b="0" u="sng" noProof="0" dirty="0">
                <a:solidFill>
                  <a:schemeClr val="accent4"/>
                </a:solidFill>
                <a:hlinkClick r:id="rId2">
                  <a:extLst>
                    <a:ext uri="{A12FA001-AC4F-418D-AE19-62706E023703}">
                      <ahyp:hlinkClr xmlns:ahyp="http://schemas.microsoft.com/office/drawing/2018/hyperlinkcolor" val="tx"/>
                    </a:ext>
                  </a:extLst>
                </a:hlinkClick>
              </a:rPr>
              <a:t>razvojni agendi za obdobje po letu 2015</a:t>
            </a:r>
            <a:r>
              <a:rPr lang="sl-SI" b="0" noProof="0" dirty="0">
                <a:solidFill>
                  <a:schemeClr val="accent4"/>
                </a:solidFill>
              </a:rPr>
              <a:t>. </a:t>
            </a:r>
          </a:p>
        </p:txBody>
      </p:sp>
      <p:sp>
        <p:nvSpPr>
          <p:cNvPr id="7" name="Text Placeholder 6">
            <a:extLst>
              <a:ext uri="{FF2B5EF4-FFF2-40B4-BE49-F238E27FC236}">
                <a16:creationId xmlns:a16="http://schemas.microsoft.com/office/drawing/2014/main" id="{D30AC844-A071-AB0A-418C-A6C10188C454}"/>
              </a:ext>
            </a:extLst>
          </p:cNvPr>
          <p:cNvSpPr>
            <a:spLocks noGrp="1"/>
          </p:cNvSpPr>
          <p:nvPr>
            <p:ph type="body" sz="quarter" idx="14"/>
          </p:nvPr>
        </p:nvSpPr>
        <p:spPr>
          <a:xfrm>
            <a:off x="1927055" y="3591659"/>
            <a:ext cx="3635545" cy="1306132"/>
          </a:xfrm>
        </p:spPr>
        <p:txBody>
          <a:bodyPr/>
          <a:lstStyle/>
          <a:p>
            <a:pPr marL="0" indent="0">
              <a:lnSpc>
                <a:spcPct val="100000"/>
              </a:lnSpc>
              <a:spcBef>
                <a:spcPts val="0"/>
              </a:spcBef>
            </a:pPr>
            <a:r>
              <a:rPr lang="sl-SI" noProof="0" dirty="0">
                <a:latin typeface="Aptos" panose="020B0004020202020204" pitchFamily="34" charset="0"/>
              </a:rPr>
              <a:t>Sprejetje </a:t>
            </a:r>
            <a:r>
              <a:rPr lang="sl-SI" u="sng" noProof="0" dirty="0">
                <a:solidFill>
                  <a:schemeClr val="accent4"/>
                </a:solidFill>
                <a:latin typeface="Aptos" panose="020B0004020202020204" pitchFamily="34" charset="0"/>
              </a:rPr>
              <a:t>Agende 2030 za trajnostni razvoj</a:t>
            </a:r>
            <a:r>
              <a:rPr lang="sl-SI" noProof="0" dirty="0">
                <a:solidFill>
                  <a:schemeClr val="accent4"/>
                </a:solidFill>
                <a:latin typeface="Aptos" panose="020B0004020202020204" pitchFamily="34" charset="0"/>
              </a:rPr>
              <a:t> s </a:t>
            </a:r>
            <a:r>
              <a:rPr lang="sl-SI" u="sng" noProof="0" dirty="0">
                <a:solidFill>
                  <a:schemeClr val="accent4"/>
                </a:solidFill>
                <a:latin typeface="Aptos" panose="020B0004020202020204" pitchFamily="34" charset="0"/>
                <a:hlinkClick r:id="rId3">
                  <a:extLst>
                    <a:ext uri="{A12FA001-AC4F-418D-AE19-62706E023703}">
                      <ahyp:hlinkClr xmlns:ahyp="http://schemas.microsoft.com/office/drawing/2018/hyperlinkcolor" val="tx"/>
                    </a:ext>
                  </a:extLst>
                </a:hlinkClick>
              </a:rPr>
              <a:t>17 cilji trajnostnega razvoja</a:t>
            </a:r>
            <a:r>
              <a:rPr lang="sl-SI" noProof="0" dirty="0">
                <a:solidFill>
                  <a:schemeClr val="accent4"/>
                </a:solidFill>
                <a:latin typeface="Aptos" panose="020B0004020202020204" pitchFamily="34" charset="0"/>
              </a:rPr>
              <a:t>.</a:t>
            </a:r>
          </a:p>
        </p:txBody>
      </p:sp>
      <p:sp>
        <p:nvSpPr>
          <p:cNvPr id="8" name="Text Placeholder 7">
            <a:extLst>
              <a:ext uri="{FF2B5EF4-FFF2-40B4-BE49-F238E27FC236}">
                <a16:creationId xmlns:a16="http://schemas.microsoft.com/office/drawing/2014/main" id="{8809B644-40C0-8322-1557-47564570C4D0}"/>
              </a:ext>
            </a:extLst>
          </p:cNvPr>
          <p:cNvSpPr>
            <a:spLocks noGrp="1"/>
          </p:cNvSpPr>
          <p:nvPr>
            <p:ph type="body" sz="quarter" idx="15"/>
          </p:nvPr>
        </p:nvSpPr>
        <p:spPr>
          <a:xfrm>
            <a:off x="6096001" y="1039788"/>
            <a:ext cx="3873500" cy="2767081"/>
          </a:xfrm>
        </p:spPr>
        <p:txBody>
          <a:bodyPr/>
          <a:lstStyle/>
          <a:p>
            <a:pPr marL="0" indent="0">
              <a:lnSpc>
                <a:spcPct val="100000"/>
              </a:lnSpc>
              <a:spcBef>
                <a:spcPts val="0"/>
              </a:spcBef>
            </a:pPr>
            <a:r>
              <a:rPr lang="sl-SI" noProof="0" dirty="0"/>
              <a:t>Leto 2015 je bilo prelomno za </a:t>
            </a:r>
            <a:r>
              <a:rPr lang="sl-SI" noProof="0" dirty="0" err="1"/>
              <a:t>multilateralizem</a:t>
            </a:r>
            <a:r>
              <a:rPr lang="sl-SI" noProof="0" dirty="0"/>
              <a:t> </a:t>
            </a:r>
            <a:r>
              <a:rPr lang="sl-SI" b="0" noProof="0" dirty="0"/>
              <a:t>in oblikovanje mednarodne politike, saj je bilo sprejetih </a:t>
            </a:r>
            <a:r>
              <a:rPr lang="sl-SI" noProof="0" dirty="0"/>
              <a:t>več pomembnih sporazumov, </a:t>
            </a:r>
            <a:r>
              <a:rPr lang="sl-SI" b="0" noProof="0" dirty="0"/>
              <a:t>med drugim</a:t>
            </a:r>
          </a:p>
        </p:txBody>
      </p:sp>
      <p:sp>
        <p:nvSpPr>
          <p:cNvPr id="10" name="Text Placeholder 9">
            <a:extLst>
              <a:ext uri="{FF2B5EF4-FFF2-40B4-BE49-F238E27FC236}">
                <a16:creationId xmlns:a16="http://schemas.microsoft.com/office/drawing/2014/main" id="{9035C8E3-F87E-A333-8605-E6B3B0ACCF5B}"/>
              </a:ext>
            </a:extLst>
          </p:cNvPr>
          <p:cNvSpPr>
            <a:spLocks noGrp="1"/>
          </p:cNvSpPr>
          <p:nvPr>
            <p:ph type="body" sz="quarter" idx="16"/>
          </p:nvPr>
        </p:nvSpPr>
        <p:spPr>
          <a:xfrm>
            <a:off x="7481819" y="4719362"/>
            <a:ext cx="3725931" cy="1196602"/>
          </a:xfrm>
        </p:spPr>
        <p:txBody>
          <a:bodyPr/>
          <a:lstStyle/>
          <a:p>
            <a:pPr marL="0" indent="0">
              <a:lnSpc>
                <a:spcPct val="100000"/>
              </a:lnSpc>
              <a:spcBef>
                <a:spcPts val="0"/>
              </a:spcBef>
            </a:pPr>
            <a:r>
              <a:rPr lang="sl-SI" u="sng" noProof="0" dirty="0">
                <a:solidFill>
                  <a:schemeClr val="accent4"/>
                </a:solidFill>
                <a:hlinkClick r:id="rId4">
                  <a:extLst>
                    <a:ext uri="{A12FA001-AC4F-418D-AE19-62706E023703}">
                      <ahyp:hlinkClr xmlns:ahyp="http://schemas.microsoft.com/office/drawing/2018/hyperlinkcolor" val="tx"/>
                    </a:ext>
                  </a:extLst>
                </a:hlinkClick>
              </a:rPr>
              <a:t>Pariški sporazum o podnebnih spremembah (december 2015)</a:t>
            </a:r>
            <a:endParaRPr lang="sl-SI" noProof="0" dirty="0"/>
          </a:p>
        </p:txBody>
      </p:sp>
      <p:sp>
        <p:nvSpPr>
          <p:cNvPr id="11" name="Google Shape;244;p41">
            <a:extLst>
              <a:ext uri="{FF2B5EF4-FFF2-40B4-BE49-F238E27FC236}">
                <a16:creationId xmlns:a16="http://schemas.microsoft.com/office/drawing/2014/main" id="{CF9AF411-D510-EA94-6C59-4CDC798FB620}"/>
              </a:ext>
            </a:extLst>
          </p:cNvPr>
          <p:cNvSpPr/>
          <p:nvPr/>
        </p:nvSpPr>
        <p:spPr>
          <a:xfrm>
            <a:off x="1688780" y="2457426"/>
            <a:ext cx="939452" cy="864296"/>
          </a:xfrm>
          <a:prstGeom prst="downArrow">
            <a:avLst>
              <a:gd name="adj1" fmla="val 50000"/>
              <a:gd name="adj2" fmla="val 50000"/>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sl-SI" sz="1400" b="0" i="0" u="none" strike="noStrike" cap="none" noProof="0" dirty="0">
              <a:solidFill>
                <a:schemeClr val="lt1"/>
              </a:solidFill>
              <a:latin typeface="Aptos" panose="020B0004020202020204" pitchFamily="34" charset="0"/>
              <a:sym typeface="Arial"/>
            </a:endParaRPr>
          </a:p>
        </p:txBody>
      </p:sp>
      <p:sp>
        <p:nvSpPr>
          <p:cNvPr id="12" name="Google Shape;244;p41">
            <a:extLst>
              <a:ext uri="{FF2B5EF4-FFF2-40B4-BE49-F238E27FC236}">
                <a16:creationId xmlns:a16="http://schemas.microsoft.com/office/drawing/2014/main" id="{D690C84E-2255-A48B-01BF-47274F89E6EF}"/>
              </a:ext>
            </a:extLst>
          </p:cNvPr>
          <p:cNvSpPr/>
          <p:nvPr/>
        </p:nvSpPr>
        <p:spPr>
          <a:xfrm>
            <a:off x="7433323" y="3642033"/>
            <a:ext cx="939452" cy="864296"/>
          </a:xfrm>
          <a:prstGeom prst="downArrow">
            <a:avLst>
              <a:gd name="adj1" fmla="val 50000"/>
              <a:gd name="adj2" fmla="val 50000"/>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sl-SI" sz="1400" b="0" i="0" u="none" strike="noStrike" cap="none" noProof="0" dirty="0">
              <a:solidFill>
                <a:schemeClr val="lt1"/>
              </a:solidFill>
              <a:latin typeface="Aptos" panose="020B0004020202020204" pitchFamily="34" charset="0"/>
              <a:sym typeface="Arial"/>
            </a:endParaRPr>
          </a:p>
        </p:txBody>
      </p:sp>
    </p:spTree>
    <p:extLst>
      <p:ext uri="{BB962C8B-B14F-4D97-AF65-F5344CB8AC3E}">
        <p14:creationId xmlns:p14="http://schemas.microsoft.com/office/powerpoint/2010/main" val="234525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5" name="Text Placeholder 4">
            <a:extLst>
              <a:ext uri="{FF2B5EF4-FFF2-40B4-BE49-F238E27FC236}">
                <a16:creationId xmlns:a16="http://schemas.microsoft.com/office/drawing/2014/main" id="{5D05ACF5-9770-C959-989A-94F1FF6AAC66}"/>
              </a:ext>
            </a:extLst>
          </p:cNvPr>
          <p:cNvSpPr>
            <a:spLocks noGrp="1"/>
          </p:cNvSpPr>
          <p:nvPr>
            <p:ph type="body" idx="10"/>
          </p:nvPr>
        </p:nvSpPr>
        <p:spPr/>
        <p:txBody>
          <a:bodyPr>
            <a:normAutofit/>
          </a:bodyPr>
          <a:lstStyle/>
          <a:p>
            <a:r>
              <a:rPr lang="sl-SI" noProof="0" dirty="0"/>
              <a:t>17 ciljev trajnostnega razvoja </a:t>
            </a:r>
          </a:p>
        </p:txBody>
      </p:sp>
      <p:sp>
        <p:nvSpPr>
          <p:cNvPr id="253" name="Google Shape;253;p42"/>
          <p:cNvSpPr txBox="1">
            <a:spLocks noGrp="1"/>
          </p:cNvSpPr>
          <p:nvPr>
            <p:ph type="title"/>
          </p:nvPr>
        </p:nvSpPr>
        <p:spPr>
          <a:prstGeom prst="rect">
            <a:avLst/>
          </a:prstGeom>
          <a:noFill/>
          <a:ln>
            <a:noFill/>
          </a:ln>
        </p:spPr>
        <p:txBody>
          <a:bodyPr spcFirstLastPara="1" wrap="square" lIns="0" tIns="0" rIns="0" bIns="0" anchor="b" anchorCtr="0">
            <a:normAutofit fontScale="90000"/>
          </a:bodyPr>
          <a:lstStyle/>
          <a:p>
            <a:pPr marL="0" lvl="0" indent="0" algn="l" rtl="0">
              <a:lnSpc>
                <a:spcPct val="80000"/>
              </a:lnSpc>
              <a:spcBef>
                <a:spcPts val="0"/>
              </a:spcBef>
              <a:spcAft>
                <a:spcPts val="0"/>
              </a:spcAft>
              <a:buSzPts val="6000"/>
              <a:buNone/>
            </a:pPr>
            <a:r>
              <a:rPr lang="sl-SI" sz="5100" noProof="0" dirty="0"/>
              <a:t>4. (Med)narodni cilji za trajnostni razvoj </a:t>
            </a:r>
          </a:p>
        </p:txBody>
      </p:sp>
      <p:pic>
        <p:nvPicPr>
          <p:cNvPr id="3" name="Google Shape;258;p42" title="pexels-artempodrez-7048040.jpg">
            <a:extLst>
              <a:ext uri="{FF2B5EF4-FFF2-40B4-BE49-F238E27FC236}">
                <a16:creationId xmlns:a16="http://schemas.microsoft.com/office/drawing/2014/main" id="{6C6F4BFB-12C0-D747-C62D-8682EB9BBF3D}"/>
              </a:ext>
            </a:extLst>
          </p:cNvPr>
          <p:cNvPicPr preferRelativeResize="0">
            <a:picLocks/>
          </p:cNvPicPr>
          <p:nvPr/>
        </p:nvPicPr>
        <p:blipFill rotWithShape="1">
          <a:blip r:embed="rId3">
            <a:alphaModFix/>
          </a:blip>
          <a:srcRect l="26916" r="26921"/>
          <a:stretch/>
        </p:blipFill>
        <p:spPr>
          <a:xfrm>
            <a:off x="0" y="-11113"/>
            <a:ext cx="5628000" cy="6858000"/>
          </a:xfrm>
          <a:prstGeom prst="flowChartDelay">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4" name="Title 23">
            <a:extLst>
              <a:ext uri="{FF2B5EF4-FFF2-40B4-BE49-F238E27FC236}">
                <a16:creationId xmlns:a16="http://schemas.microsoft.com/office/drawing/2014/main" id="{30D17E1B-C5AA-5712-DCFB-E6C018F96B52}"/>
              </a:ext>
            </a:extLst>
          </p:cNvPr>
          <p:cNvSpPr>
            <a:spLocks noGrp="1"/>
          </p:cNvSpPr>
          <p:nvPr>
            <p:ph type="title"/>
          </p:nvPr>
        </p:nvSpPr>
        <p:spPr>
          <a:xfrm>
            <a:off x="6318884" y="4506329"/>
            <a:ext cx="5568315" cy="1380760"/>
          </a:xfrm>
        </p:spPr>
        <p:txBody>
          <a:bodyPr/>
          <a:lstStyle/>
          <a:p>
            <a:r>
              <a:rPr lang="sl-SI" noProof="0" dirty="0"/>
              <a:t>17 ciljev trajnostnega razvoja in 169 podciljev</a:t>
            </a:r>
          </a:p>
        </p:txBody>
      </p:sp>
      <p:sp>
        <p:nvSpPr>
          <p:cNvPr id="262" name="Google Shape;262;p43"/>
          <p:cNvSpPr/>
          <p:nvPr/>
        </p:nvSpPr>
        <p:spPr>
          <a:xfrm>
            <a:off x="6772471" y="956595"/>
            <a:ext cx="2144442" cy="446670"/>
          </a:xfrm>
          <a:prstGeom prst="rect">
            <a:avLst/>
          </a:prstGeom>
          <a:solidFill>
            <a:schemeClr val="accent1"/>
          </a:solidFill>
          <a:ln w="25400" cap="flat" cmpd="sng">
            <a:noFill/>
            <a:prstDash val="solid"/>
            <a:round/>
            <a:headEnd type="none" w="sm" len="sm"/>
            <a:tailEnd type="none" w="sm" len="sm"/>
          </a:ln>
        </p:spPr>
        <p:txBody>
          <a:bodyPr spcFirstLastPara="1" wrap="square" lIns="91425" tIns="90000" rIns="91425" bIns="90000" anchor="ctr" anchorCtr="0">
            <a:noAutofit/>
          </a:bodyPr>
          <a:lstStyle/>
          <a:p>
            <a:pPr marL="0" marR="0" lvl="0" indent="0" algn="ctr" rtl="0">
              <a:lnSpc>
                <a:spcPct val="100000"/>
              </a:lnSpc>
              <a:spcBef>
                <a:spcPts val="0"/>
              </a:spcBef>
              <a:spcAft>
                <a:spcPts val="0"/>
              </a:spcAft>
              <a:buNone/>
            </a:pPr>
            <a:r>
              <a:rPr lang="sl-SI" sz="2000" b="1" i="0" u="none" strike="noStrike" cap="none" noProof="0" dirty="0">
                <a:solidFill>
                  <a:srgbClr val="3F3F3F"/>
                </a:solidFill>
                <a:latin typeface="Aptos" panose="020B0004020202020204" pitchFamily="34" charset="0"/>
                <a:sym typeface="Arial"/>
              </a:rPr>
              <a:t>GOSPODARSKI</a:t>
            </a:r>
            <a:endParaRPr lang="sl-SI" sz="2000" b="0" i="0" u="none" strike="noStrike" cap="none" noProof="0" dirty="0">
              <a:solidFill>
                <a:srgbClr val="3F3F3F"/>
              </a:solidFill>
              <a:latin typeface="Aptos" panose="020B0004020202020204" pitchFamily="34" charset="0"/>
              <a:sym typeface="Arial"/>
            </a:endParaRPr>
          </a:p>
        </p:txBody>
      </p:sp>
      <p:sp>
        <p:nvSpPr>
          <p:cNvPr id="263" name="Google Shape;263;p43"/>
          <p:cNvSpPr/>
          <p:nvPr/>
        </p:nvSpPr>
        <p:spPr>
          <a:xfrm>
            <a:off x="7681050" y="2120426"/>
            <a:ext cx="1433321" cy="417795"/>
          </a:xfrm>
          <a:prstGeom prst="rect">
            <a:avLst/>
          </a:prstGeom>
          <a:solidFill>
            <a:schemeClr val="accent1"/>
          </a:solidFill>
          <a:ln w="25400" cap="flat" cmpd="sng">
            <a:noFill/>
            <a:prstDash val="solid"/>
            <a:round/>
            <a:headEnd type="none" w="sm" len="sm"/>
            <a:tailEnd type="none" w="sm" len="sm"/>
          </a:ln>
        </p:spPr>
        <p:txBody>
          <a:bodyPr spcFirstLastPara="1" wrap="square" lIns="91425" tIns="90000" rIns="90000" bIns="90000" anchor="ctr" anchorCtr="0">
            <a:noAutofit/>
          </a:bodyPr>
          <a:lstStyle/>
          <a:p>
            <a:pPr marL="0" marR="0" lvl="0" indent="0" algn="ctr" rtl="0">
              <a:lnSpc>
                <a:spcPct val="100000"/>
              </a:lnSpc>
              <a:spcBef>
                <a:spcPts val="0"/>
              </a:spcBef>
              <a:spcAft>
                <a:spcPts val="0"/>
              </a:spcAft>
              <a:buNone/>
            </a:pPr>
            <a:r>
              <a:rPr lang="sl-SI" sz="2000" b="1" i="0" u="none" strike="noStrike" cap="none" noProof="0" dirty="0">
                <a:solidFill>
                  <a:srgbClr val="3F3F3F"/>
                </a:solidFill>
                <a:latin typeface="Aptos" panose="020B0004020202020204" pitchFamily="34" charset="0"/>
                <a:sym typeface="Arial"/>
              </a:rPr>
              <a:t>SOCIALNI</a:t>
            </a:r>
            <a:endParaRPr lang="sl-SI" sz="2000" b="0" i="0" u="none" strike="noStrike" cap="none" noProof="0" dirty="0">
              <a:solidFill>
                <a:srgbClr val="3F3F3F"/>
              </a:solidFill>
              <a:latin typeface="Aptos" panose="020B0004020202020204" pitchFamily="34" charset="0"/>
              <a:sym typeface="Arial"/>
            </a:endParaRPr>
          </a:p>
        </p:txBody>
      </p:sp>
      <p:sp>
        <p:nvSpPr>
          <p:cNvPr id="264" name="Google Shape;264;p43"/>
          <p:cNvSpPr/>
          <p:nvPr/>
        </p:nvSpPr>
        <p:spPr>
          <a:xfrm>
            <a:off x="6294955" y="3323185"/>
            <a:ext cx="1331294" cy="428958"/>
          </a:xfrm>
          <a:prstGeom prst="rect">
            <a:avLst/>
          </a:prstGeom>
          <a:solidFill>
            <a:schemeClr val="accent1"/>
          </a:solidFill>
          <a:ln w="25400" cap="flat" cmpd="sng">
            <a:noFill/>
            <a:prstDash val="solid"/>
            <a:round/>
            <a:headEnd type="none" w="sm" len="sm"/>
            <a:tailEnd type="none" w="sm" len="sm"/>
          </a:ln>
        </p:spPr>
        <p:txBody>
          <a:bodyPr spcFirstLastPara="1" wrap="square" lIns="91425" tIns="90000" rIns="91425" bIns="90000" anchor="ctr" anchorCtr="0">
            <a:noAutofit/>
          </a:bodyPr>
          <a:lstStyle/>
          <a:p>
            <a:pPr marL="0" marR="0" lvl="0" indent="0" algn="ctr" rtl="0">
              <a:lnSpc>
                <a:spcPct val="100000"/>
              </a:lnSpc>
              <a:spcBef>
                <a:spcPts val="0"/>
              </a:spcBef>
              <a:spcAft>
                <a:spcPts val="0"/>
              </a:spcAft>
              <a:buNone/>
            </a:pPr>
            <a:r>
              <a:rPr lang="sl-SI" sz="2000" b="1" i="0" u="none" strike="noStrike" cap="none" noProof="0" dirty="0">
                <a:solidFill>
                  <a:srgbClr val="3F3F3F"/>
                </a:solidFill>
                <a:latin typeface="Aptos" panose="020B0004020202020204" pitchFamily="34" charset="0"/>
                <a:sym typeface="Arial"/>
              </a:rPr>
              <a:t>OKOLJSKI</a:t>
            </a:r>
            <a:endParaRPr lang="sl-SI" sz="2000" b="0" i="0" u="none" strike="noStrike" cap="none" noProof="0" dirty="0">
              <a:solidFill>
                <a:srgbClr val="3F3F3F"/>
              </a:solidFill>
              <a:latin typeface="Aptos" panose="020B0004020202020204" pitchFamily="34" charset="0"/>
              <a:sym typeface="Arial"/>
            </a:endParaRPr>
          </a:p>
        </p:txBody>
      </p:sp>
      <p:grpSp>
        <p:nvGrpSpPr>
          <p:cNvPr id="2" name="Group 1">
            <a:extLst>
              <a:ext uri="{FF2B5EF4-FFF2-40B4-BE49-F238E27FC236}">
                <a16:creationId xmlns:a16="http://schemas.microsoft.com/office/drawing/2014/main" id="{65B29ADB-1FDA-4B45-FFEE-A95904B30A96}"/>
              </a:ext>
            </a:extLst>
          </p:cNvPr>
          <p:cNvGrpSpPr/>
          <p:nvPr/>
        </p:nvGrpSpPr>
        <p:grpSpPr>
          <a:xfrm>
            <a:off x="442947" y="467486"/>
            <a:ext cx="7072687" cy="3723674"/>
            <a:chOff x="-719622" y="1011526"/>
            <a:chExt cx="8025707" cy="4323783"/>
          </a:xfrm>
        </p:grpSpPr>
        <p:pic>
          <p:nvPicPr>
            <p:cNvPr id="3" name="Picture 2" descr="A red square with white text and a graphic&#10;&#10;AI-generated content may be incorrect.">
              <a:extLst>
                <a:ext uri="{FF2B5EF4-FFF2-40B4-BE49-F238E27FC236}">
                  <a16:creationId xmlns:a16="http://schemas.microsoft.com/office/drawing/2014/main" id="{53DBC1FC-40FE-E7BB-BF13-208FD18F8CB5}"/>
                </a:ext>
              </a:extLst>
            </p:cNvPr>
            <p:cNvPicPr>
              <a:picLocks noChangeAspect="1"/>
            </p:cNvPicPr>
            <p:nvPr/>
          </p:nvPicPr>
          <p:blipFill>
            <a:blip r:embed="rId3"/>
            <a:srcRect l="3102"/>
            <a:stretch>
              <a:fillRect/>
            </a:stretch>
          </p:blipFill>
          <p:spPr>
            <a:xfrm>
              <a:off x="502310" y="1541872"/>
              <a:ext cx="996300" cy="1015089"/>
            </a:xfrm>
            <a:prstGeom prst="rect">
              <a:avLst/>
            </a:prstGeom>
          </p:spPr>
        </p:pic>
        <p:pic>
          <p:nvPicPr>
            <p:cNvPr id="4" name="Picture 3" descr="A logo with white cubes on orange background&#10;&#10;AI-generated content may be incorrect.">
              <a:extLst>
                <a:ext uri="{FF2B5EF4-FFF2-40B4-BE49-F238E27FC236}">
                  <a16:creationId xmlns:a16="http://schemas.microsoft.com/office/drawing/2014/main" id="{2BAA5106-ED3E-1E0A-7D3A-C1DCEE04E86F}"/>
                </a:ext>
              </a:extLst>
            </p:cNvPr>
            <p:cNvPicPr>
              <a:picLocks noChangeAspect="1"/>
            </p:cNvPicPr>
            <p:nvPr/>
          </p:nvPicPr>
          <p:blipFill>
            <a:blip r:embed="rId4"/>
            <a:stretch>
              <a:fillRect/>
            </a:stretch>
          </p:blipFill>
          <p:spPr>
            <a:xfrm>
              <a:off x="1620480" y="1541871"/>
              <a:ext cx="1008497" cy="1015089"/>
            </a:xfrm>
            <a:prstGeom prst="rect">
              <a:avLst/>
            </a:prstGeom>
          </p:spPr>
        </p:pic>
        <p:pic>
          <p:nvPicPr>
            <p:cNvPr id="5" name="Picture 4" descr="A blue square with white text and a logo&#10;&#10;AI-generated content may be incorrect.">
              <a:extLst>
                <a:ext uri="{FF2B5EF4-FFF2-40B4-BE49-F238E27FC236}">
                  <a16:creationId xmlns:a16="http://schemas.microsoft.com/office/drawing/2014/main" id="{E9CC13B1-EDE5-0146-8F5D-9DCD0BB9FF19}"/>
                </a:ext>
              </a:extLst>
            </p:cNvPr>
            <p:cNvPicPr>
              <a:picLocks noChangeAspect="1"/>
            </p:cNvPicPr>
            <p:nvPr/>
          </p:nvPicPr>
          <p:blipFill>
            <a:blip r:embed="rId5"/>
            <a:stretch>
              <a:fillRect/>
            </a:stretch>
          </p:blipFill>
          <p:spPr>
            <a:xfrm>
              <a:off x="2836028" y="1011526"/>
              <a:ext cx="1015090" cy="1015090"/>
            </a:xfrm>
            <a:prstGeom prst="rect">
              <a:avLst/>
            </a:prstGeom>
          </p:spPr>
        </p:pic>
        <p:pic>
          <p:nvPicPr>
            <p:cNvPr id="6" name="Picture 5" descr="A pink square with white text and a circle with a sign&#10;&#10;AI-generated content may be incorrect.">
              <a:extLst>
                <a:ext uri="{FF2B5EF4-FFF2-40B4-BE49-F238E27FC236}">
                  <a16:creationId xmlns:a16="http://schemas.microsoft.com/office/drawing/2014/main" id="{270EAD73-A34D-4AB9-010C-6783974639AB}"/>
                </a:ext>
              </a:extLst>
            </p:cNvPr>
            <p:cNvPicPr>
              <a:picLocks noChangeAspect="1"/>
            </p:cNvPicPr>
            <p:nvPr/>
          </p:nvPicPr>
          <p:blipFill>
            <a:blip r:embed="rId6"/>
            <a:stretch>
              <a:fillRect/>
            </a:stretch>
          </p:blipFill>
          <p:spPr>
            <a:xfrm>
              <a:off x="4057774" y="1541871"/>
              <a:ext cx="1041340" cy="1034578"/>
            </a:xfrm>
            <a:prstGeom prst="rect">
              <a:avLst/>
            </a:prstGeom>
          </p:spPr>
        </p:pic>
        <p:pic>
          <p:nvPicPr>
            <p:cNvPr id="7" name="Picture 6" descr="A yellow square with white text and a symbol&#10;&#10;AI-generated content may be incorrect.">
              <a:extLst>
                <a:ext uri="{FF2B5EF4-FFF2-40B4-BE49-F238E27FC236}">
                  <a16:creationId xmlns:a16="http://schemas.microsoft.com/office/drawing/2014/main" id="{643BC935-D77C-F274-96B1-059416552B76}"/>
                </a:ext>
              </a:extLst>
            </p:cNvPr>
            <p:cNvPicPr>
              <a:picLocks noChangeAspect="1"/>
            </p:cNvPicPr>
            <p:nvPr/>
          </p:nvPicPr>
          <p:blipFill>
            <a:blip r:embed="rId7"/>
            <a:stretch>
              <a:fillRect/>
            </a:stretch>
          </p:blipFill>
          <p:spPr>
            <a:xfrm>
              <a:off x="5244762" y="1547227"/>
              <a:ext cx="1027817" cy="1034579"/>
            </a:xfrm>
            <a:prstGeom prst="rect">
              <a:avLst/>
            </a:prstGeom>
          </p:spPr>
        </p:pic>
        <p:pic>
          <p:nvPicPr>
            <p:cNvPr id="8" name="Picture 7" descr="A red sign with white people and a number&#10;&#10;AI-generated content may be incorrect.">
              <a:extLst>
                <a:ext uri="{FF2B5EF4-FFF2-40B4-BE49-F238E27FC236}">
                  <a16:creationId xmlns:a16="http://schemas.microsoft.com/office/drawing/2014/main" id="{78235F26-FD86-3278-87E8-A76605AD8E66}"/>
                </a:ext>
              </a:extLst>
            </p:cNvPr>
            <p:cNvPicPr>
              <a:picLocks noChangeAspect="1"/>
            </p:cNvPicPr>
            <p:nvPr/>
          </p:nvPicPr>
          <p:blipFill>
            <a:blip r:embed="rId8"/>
            <a:srcRect l="1" r="1503"/>
            <a:stretch>
              <a:fillRect/>
            </a:stretch>
          </p:blipFill>
          <p:spPr>
            <a:xfrm>
              <a:off x="-719622" y="2917034"/>
              <a:ext cx="1015091" cy="1023932"/>
            </a:xfrm>
            <a:prstGeom prst="rect">
              <a:avLst/>
            </a:prstGeom>
          </p:spPr>
        </p:pic>
        <p:pic>
          <p:nvPicPr>
            <p:cNvPr id="9" name="Picture 8" descr="A sign with buildings and text&#10;&#10;AI-generated content may be incorrect.">
              <a:extLst>
                <a:ext uri="{FF2B5EF4-FFF2-40B4-BE49-F238E27FC236}">
                  <a16:creationId xmlns:a16="http://schemas.microsoft.com/office/drawing/2014/main" id="{479040FA-D5D9-3368-160B-02959A8A503C}"/>
                </a:ext>
              </a:extLst>
            </p:cNvPr>
            <p:cNvPicPr>
              <a:picLocks noChangeAspect="1"/>
            </p:cNvPicPr>
            <p:nvPr/>
          </p:nvPicPr>
          <p:blipFill>
            <a:blip r:embed="rId9"/>
            <a:srcRect l="1411" r="1645"/>
            <a:stretch>
              <a:fillRect/>
            </a:stretch>
          </p:blipFill>
          <p:spPr>
            <a:xfrm>
              <a:off x="293427" y="2913797"/>
              <a:ext cx="999044" cy="1037230"/>
            </a:xfrm>
            <a:prstGeom prst="rect">
              <a:avLst/>
            </a:prstGeom>
          </p:spPr>
        </p:pic>
        <p:pic>
          <p:nvPicPr>
            <p:cNvPr id="10" name="Picture 9" descr="A blue sign with a bird and a gavel&#10;&#10;AI-generated content may be incorrect.">
              <a:extLst>
                <a:ext uri="{FF2B5EF4-FFF2-40B4-BE49-F238E27FC236}">
                  <a16:creationId xmlns:a16="http://schemas.microsoft.com/office/drawing/2014/main" id="{EBD80C6D-A825-7017-E08C-6B4466B31CAE}"/>
                </a:ext>
              </a:extLst>
            </p:cNvPr>
            <p:cNvPicPr>
              <a:picLocks noChangeAspect="1"/>
            </p:cNvPicPr>
            <p:nvPr/>
          </p:nvPicPr>
          <p:blipFill>
            <a:blip r:embed="rId10"/>
            <a:srcRect l="1254" r="689"/>
            <a:stretch>
              <a:fillRect/>
            </a:stretch>
          </p:blipFill>
          <p:spPr>
            <a:xfrm>
              <a:off x="1289716" y="2916273"/>
              <a:ext cx="998626" cy="1018418"/>
            </a:xfrm>
            <a:prstGeom prst="rect">
              <a:avLst/>
            </a:prstGeom>
          </p:spPr>
        </p:pic>
        <p:pic>
          <p:nvPicPr>
            <p:cNvPr id="11" name="Picture 10" descr="A yellow sign with a round light with a round light and a round light with a white circle with a round light on it&#10;&#10;AI-generated content may be incorrect.">
              <a:extLst>
                <a:ext uri="{FF2B5EF4-FFF2-40B4-BE49-F238E27FC236}">
                  <a16:creationId xmlns:a16="http://schemas.microsoft.com/office/drawing/2014/main" id="{E089FED9-99C3-66CB-1BFD-522EAF06905C}"/>
                </a:ext>
              </a:extLst>
            </p:cNvPr>
            <p:cNvPicPr>
              <a:picLocks noChangeAspect="1"/>
            </p:cNvPicPr>
            <p:nvPr/>
          </p:nvPicPr>
          <p:blipFill>
            <a:blip r:embed="rId11"/>
            <a:srcRect l="569" r="488"/>
            <a:stretch>
              <a:fillRect/>
            </a:stretch>
          </p:blipFill>
          <p:spPr>
            <a:xfrm>
              <a:off x="2285897" y="2920744"/>
              <a:ext cx="1005896" cy="1016636"/>
            </a:xfrm>
            <a:prstGeom prst="rect">
              <a:avLst/>
            </a:prstGeom>
          </p:spPr>
        </p:pic>
        <p:pic>
          <p:nvPicPr>
            <p:cNvPr id="12" name="Picture 11" descr="A green square with white text and a heart and pulse line&#10;&#10;AI-generated content may be incorrect.">
              <a:extLst>
                <a:ext uri="{FF2B5EF4-FFF2-40B4-BE49-F238E27FC236}">
                  <a16:creationId xmlns:a16="http://schemas.microsoft.com/office/drawing/2014/main" id="{9730C4DD-F016-DC9B-D223-C6DD5C5AA406}"/>
                </a:ext>
              </a:extLst>
            </p:cNvPr>
            <p:cNvPicPr>
              <a:picLocks noChangeAspect="1"/>
            </p:cNvPicPr>
            <p:nvPr/>
          </p:nvPicPr>
          <p:blipFill>
            <a:blip r:embed="rId12"/>
            <a:srcRect l="1191" r="1154"/>
            <a:stretch>
              <a:fillRect/>
            </a:stretch>
          </p:blipFill>
          <p:spPr>
            <a:xfrm>
              <a:off x="3289007" y="2909806"/>
              <a:ext cx="1003111" cy="1027206"/>
            </a:xfrm>
            <a:prstGeom prst="rect">
              <a:avLst/>
            </a:prstGeom>
          </p:spPr>
        </p:pic>
        <p:pic>
          <p:nvPicPr>
            <p:cNvPr id="13" name="Picture 12" descr="A red sign with a book and a pencil&#10;&#10;AI-generated content may be incorrect.">
              <a:extLst>
                <a:ext uri="{FF2B5EF4-FFF2-40B4-BE49-F238E27FC236}">
                  <a16:creationId xmlns:a16="http://schemas.microsoft.com/office/drawing/2014/main" id="{DC290F89-33B7-713A-0E37-4B47082AE8C8}"/>
                </a:ext>
              </a:extLst>
            </p:cNvPr>
            <p:cNvPicPr>
              <a:picLocks noChangeAspect="1"/>
            </p:cNvPicPr>
            <p:nvPr/>
          </p:nvPicPr>
          <p:blipFill>
            <a:blip r:embed="rId13"/>
            <a:srcRect l="874" r="464"/>
            <a:stretch>
              <a:fillRect/>
            </a:stretch>
          </p:blipFill>
          <p:spPr>
            <a:xfrm>
              <a:off x="4292119" y="2907063"/>
              <a:ext cx="1003326" cy="1030316"/>
            </a:xfrm>
            <a:prstGeom prst="rect">
              <a:avLst/>
            </a:prstGeom>
          </p:spPr>
        </p:pic>
        <p:pic>
          <p:nvPicPr>
            <p:cNvPr id="14" name="Picture 13" descr="A red square with white text and a symbol&#10;&#10;AI-generated content may be incorrect.">
              <a:extLst>
                <a:ext uri="{FF2B5EF4-FFF2-40B4-BE49-F238E27FC236}">
                  <a16:creationId xmlns:a16="http://schemas.microsoft.com/office/drawing/2014/main" id="{30F51C5E-54E2-541F-3C83-0E64BEA9BD1D}"/>
                </a:ext>
              </a:extLst>
            </p:cNvPr>
            <p:cNvPicPr>
              <a:picLocks noChangeAspect="1"/>
            </p:cNvPicPr>
            <p:nvPr/>
          </p:nvPicPr>
          <p:blipFill>
            <a:blip r:embed="rId14"/>
            <a:srcRect l="1419" r="439"/>
            <a:stretch>
              <a:fillRect/>
            </a:stretch>
          </p:blipFill>
          <p:spPr>
            <a:xfrm>
              <a:off x="5295228" y="2899376"/>
              <a:ext cx="1005572" cy="1038004"/>
            </a:xfrm>
            <a:prstGeom prst="rect">
              <a:avLst/>
            </a:prstGeom>
          </p:spPr>
        </p:pic>
        <p:pic>
          <p:nvPicPr>
            <p:cNvPr id="15" name="Picture 14" descr="A yellow sign with a bowl of hot soup&#10;&#10;AI-generated content may be incorrect.">
              <a:extLst>
                <a:ext uri="{FF2B5EF4-FFF2-40B4-BE49-F238E27FC236}">
                  <a16:creationId xmlns:a16="http://schemas.microsoft.com/office/drawing/2014/main" id="{82E25B48-87F3-F1E3-F0AB-F1CF1682533C}"/>
                </a:ext>
              </a:extLst>
            </p:cNvPr>
            <p:cNvPicPr>
              <a:picLocks noChangeAspect="1"/>
            </p:cNvPicPr>
            <p:nvPr/>
          </p:nvPicPr>
          <p:blipFill>
            <a:blip r:embed="rId15"/>
            <a:srcRect l="802" r="1258"/>
            <a:stretch>
              <a:fillRect/>
            </a:stretch>
          </p:blipFill>
          <p:spPr>
            <a:xfrm>
              <a:off x="6298338" y="2897388"/>
              <a:ext cx="1007747" cy="1042393"/>
            </a:xfrm>
            <a:prstGeom prst="rect">
              <a:avLst/>
            </a:prstGeom>
          </p:spPr>
        </p:pic>
        <p:pic>
          <p:nvPicPr>
            <p:cNvPr id="16" name="Picture 15" descr="A green square with a white circle and a globe&#10;&#10;AI-generated content may be incorrect.">
              <a:extLst>
                <a:ext uri="{FF2B5EF4-FFF2-40B4-BE49-F238E27FC236}">
                  <a16:creationId xmlns:a16="http://schemas.microsoft.com/office/drawing/2014/main" id="{AA138C26-DE5A-7881-977A-39F63794CA05}"/>
                </a:ext>
              </a:extLst>
            </p:cNvPr>
            <p:cNvPicPr>
              <a:picLocks noChangeAspect="1"/>
            </p:cNvPicPr>
            <p:nvPr/>
          </p:nvPicPr>
          <p:blipFill>
            <a:blip r:embed="rId16"/>
            <a:srcRect l="2294" r="2020"/>
            <a:stretch>
              <a:fillRect/>
            </a:stretch>
          </p:blipFill>
          <p:spPr>
            <a:xfrm>
              <a:off x="752629" y="4294003"/>
              <a:ext cx="994840" cy="1039706"/>
            </a:xfrm>
            <a:prstGeom prst="rect">
              <a:avLst/>
            </a:prstGeom>
          </p:spPr>
        </p:pic>
        <p:pic>
          <p:nvPicPr>
            <p:cNvPr id="17" name="Picture 16" descr="A green sign with white text and a tree and birds&#10;&#10;AI-generated content may be incorrect.">
              <a:extLst>
                <a:ext uri="{FF2B5EF4-FFF2-40B4-BE49-F238E27FC236}">
                  <a16:creationId xmlns:a16="http://schemas.microsoft.com/office/drawing/2014/main" id="{1D7A266C-6160-EE1E-731C-B21943DECBF0}"/>
                </a:ext>
              </a:extLst>
            </p:cNvPr>
            <p:cNvPicPr>
              <a:picLocks noChangeAspect="1"/>
            </p:cNvPicPr>
            <p:nvPr/>
          </p:nvPicPr>
          <p:blipFill>
            <a:blip r:embed="rId17"/>
            <a:srcRect l="892" r="628"/>
            <a:stretch>
              <a:fillRect/>
            </a:stretch>
          </p:blipFill>
          <p:spPr>
            <a:xfrm>
              <a:off x="1995751" y="4301164"/>
              <a:ext cx="996279" cy="1018310"/>
            </a:xfrm>
            <a:prstGeom prst="rect">
              <a:avLst/>
            </a:prstGeom>
          </p:spPr>
        </p:pic>
        <p:pic>
          <p:nvPicPr>
            <p:cNvPr id="18" name="Picture 17" descr="A blue sign with white text and a drop of water&#10;&#10;AI-generated content may be incorrect.">
              <a:extLst>
                <a:ext uri="{FF2B5EF4-FFF2-40B4-BE49-F238E27FC236}">
                  <a16:creationId xmlns:a16="http://schemas.microsoft.com/office/drawing/2014/main" id="{C6C386BA-DCA1-704F-0697-7F8C8983D8E9}"/>
                </a:ext>
              </a:extLst>
            </p:cNvPr>
            <p:cNvPicPr>
              <a:picLocks noChangeAspect="1"/>
            </p:cNvPicPr>
            <p:nvPr/>
          </p:nvPicPr>
          <p:blipFill>
            <a:blip r:embed="rId18"/>
            <a:srcRect l="2311" r="1984"/>
            <a:stretch>
              <a:fillRect/>
            </a:stretch>
          </p:blipFill>
          <p:spPr>
            <a:xfrm>
              <a:off x="3462450" y="4299028"/>
              <a:ext cx="1003110" cy="1034681"/>
            </a:xfrm>
            <a:prstGeom prst="rect">
              <a:avLst/>
            </a:prstGeom>
          </p:spPr>
        </p:pic>
        <p:pic>
          <p:nvPicPr>
            <p:cNvPr id="19" name="Picture 18" descr="A blue square with white fish and waves&#10;&#10;AI-generated content may be incorrect.">
              <a:extLst>
                <a:ext uri="{FF2B5EF4-FFF2-40B4-BE49-F238E27FC236}">
                  <a16:creationId xmlns:a16="http://schemas.microsoft.com/office/drawing/2014/main" id="{8A54AED3-8D74-FED6-37A8-37A7D5FAF867}"/>
                </a:ext>
              </a:extLst>
            </p:cNvPr>
            <p:cNvPicPr>
              <a:picLocks noChangeAspect="1"/>
            </p:cNvPicPr>
            <p:nvPr/>
          </p:nvPicPr>
          <p:blipFill>
            <a:blip r:embed="rId19"/>
            <a:srcRect l="1276" r="1143"/>
            <a:stretch>
              <a:fillRect/>
            </a:stretch>
          </p:blipFill>
          <p:spPr>
            <a:xfrm>
              <a:off x="4713514" y="4301164"/>
              <a:ext cx="1009135" cy="1034145"/>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AF6FB42A-520C-5CC2-4073-7C46C432E49B}"/>
            </a:ext>
          </a:extLst>
        </p:cNvPr>
        <p:cNvGrpSpPr/>
        <p:nvPr/>
      </p:nvGrpSpPr>
      <p:grpSpPr>
        <a:xfrm>
          <a:off x="0" y="0"/>
          <a:ext cx="0" cy="0"/>
          <a:chOff x="0" y="0"/>
          <a:chExt cx="0" cy="0"/>
        </a:xfrm>
      </p:grpSpPr>
      <p:sp>
        <p:nvSpPr>
          <p:cNvPr id="269" name="Google Shape;269;p44">
            <a:extLst>
              <a:ext uri="{FF2B5EF4-FFF2-40B4-BE49-F238E27FC236}">
                <a16:creationId xmlns:a16="http://schemas.microsoft.com/office/drawing/2014/main" id="{362C3A07-D5D3-9E48-9F8F-80078328164F}"/>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Kaj so cilji trajnostnega razvoja?</a:t>
            </a:r>
          </a:p>
        </p:txBody>
      </p:sp>
      <p:sp>
        <p:nvSpPr>
          <p:cNvPr id="2" name="Text Placeholder 1">
            <a:extLst>
              <a:ext uri="{FF2B5EF4-FFF2-40B4-BE49-F238E27FC236}">
                <a16:creationId xmlns:a16="http://schemas.microsoft.com/office/drawing/2014/main" id="{206A74FC-C55A-D17F-B3E1-D433BF703D66}"/>
              </a:ext>
            </a:extLst>
          </p:cNvPr>
          <p:cNvSpPr>
            <a:spLocks noGrp="1"/>
          </p:cNvSpPr>
          <p:nvPr>
            <p:ph type="body" idx="16"/>
          </p:nvPr>
        </p:nvSpPr>
        <p:spPr>
          <a:xfrm>
            <a:off x="594360" y="680584"/>
            <a:ext cx="5207794" cy="5170646"/>
          </a:xfrm>
        </p:spPr>
        <p:txBody>
          <a:bodyPr/>
          <a:lstStyle/>
          <a:p>
            <a:pPr marL="342000" lvl="0" indent="-342900">
              <a:buClr>
                <a:srgbClr val="035854"/>
              </a:buClr>
              <a:buSzPts val="2400"/>
              <a:buFont typeface="Arial"/>
              <a:buChar char="•"/>
            </a:pPr>
            <a:r>
              <a:rPr lang="sl-SI" sz="2400" noProof="0" dirty="0"/>
              <a:t>Cilji trajnostnega razvoja so </a:t>
            </a:r>
            <a:r>
              <a:rPr lang="sl-SI" sz="2400" b="1" noProof="0" dirty="0"/>
              <a:t>cilji Združenih narodov za trajnostni razvoj</a:t>
            </a:r>
            <a:r>
              <a:rPr lang="sl-SI" sz="2400" noProof="0" dirty="0"/>
              <a:t>.</a:t>
            </a:r>
          </a:p>
          <a:p>
            <a:pPr marL="342000" lvl="0" indent="-342900">
              <a:buClr>
                <a:srgbClr val="035854"/>
              </a:buClr>
              <a:buSzPts val="2400"/>
              <a:buFont typeface="Arial" panose="020B0604020202020204" pitchFamily="34" charset="0"/>
              <a:buChar char="•"/>
            </a:pPr>
            <a:endParaRPr lang="sl-SI" sz="2400" b="1" noProof="0" dirty="0"/>
          </a:p>
          <a:p>
            <a:pPr marL="342000" lvl="0" indent="-342900">
              <a:buClr>
                <a:srgbClr val="035854"/>
              </a:buClr>
              <a:buSzPts val="2400"/>
              <a:buFont typeface="Arial"/>
              <a:buChar char="•"/>
            </a:pPr>
            <a:r>
              <a:rPr lang="sl-SI" sz="2400" noProof="0" dirty="0"/>
              <a:t>Vključujejo</a:t>
            </a:r>
            <a:r>
              <a:rPr lang="sl-SI" sz="2400" b="1" noProof="0" dirty="0"/>
              <a:t> 17 tematskih ciljev</a:t>
            </a:r>
            <a:r>
              <a:rPr lang="sl-SI" sz="2400" noProof="0" dirty="0"/>
              <a:t>, ki so razdeljeni na</a:t>
            </a:r>
            <a:r>
              <a:rPr lang="sl-SI" sz="2400" b="1" noProof="0" dirty="0"/>
              <a:t> 169 podciljev</a:t>
            </a:r>
            <a:r>
              <a:rPr lang="sl-SI" sz="2400" noProof="0" dirty="0"/>
              <a:t>, ki izražajo </a:t>
            </a:r>
            <a:r>
              <a:rPr lang="sl-SI" sz="2400" noProof="0" dirty="0">
                <a:solidFill>
                  <a:schemeClr val="dk1"/>
                </a:solidFill>
              </a:rPr>
              <a:t>kvantitativne</a:t>
            </a:r>
            <a:r>
              <a:rPr lang="sl-SI" sz="2400" noProof="0" dirty="0"/>
              <a:t> cilje. </a:t>
            </a:r>
            <a:r>
              <a:rPr lang="sl-SI" sz="2400" b="1" noProof="0" dirty="0"/>
              <a:t>Merljivi so z 230 potencialnimi kazalniki.</a:t>
            </a:r>
            <a:endParaRPr lang="sl-SI" sz="2400" noProof="0" dirty="0"/>
          </a:p>
          <a:p>
            <a:pPr marL="342000" lvl="0" indent="-342900">
              <a:buClr>
                <a:srgbClr val="035854"/>
              </a:buClr>
              <a:buSzPts val="2400"/>
              <a:buFont typeface="Arial" panose="020B0604020202020204" pitchFamily="34" charset="0"/>
              <a:buChar char="•"/>
            </a:pPr>
            <a:endParaRPr lang="sl-SI" sz="2400" b="1" noProof="0" dirty="0"/>
          </a:p>
          <a:p>
            <a:pPr marL="342000" lvl="0" indent="-342900">
              <a:buClr>
                <a:srgbClr val="035854"/>
              </a:buClr>
              <a:buSzPts val="2400"/>
              <a:buFont typeface="Arial"/>
              <a:buChar char="•"/>
            </a:pPr>
            <a:r>
              <a:rPr lang="sl-SI" sz="2400" noProof="0" dirty="0"/>
              <a:t>Cilje je podpisalo</a:t>
            </a:r>
            <a:r>
              <a:rPr lang="sl-SI" sz="2400" b="1" noProof="0" dirty="0"/>
              <a:t> 193 držav</a:t>
            </a:r>
            <a:r>
              <a:rPr lang="sl-SI" sz="2400" noProof="0" dirty="0"/>
              <a:t>.</a:t>
            </a:r>
          </a:p>
          <a:p>
            <a:pPr marL="342000" lvl="0" indent="-342900">
              <a:buClr>
                <a:srgbClr val="035854"/>
              </a:buClr>
              <a:buSzPts val="2400"/>
              <a:buFont typeface="Arial" panose="020B0604020202020204" pitchFamily="34" charset="0"/>
              <a:buChar char="•"/>
            </a:pPr>
            <a:endParaRPr lang="sl-SI" sz="2400" b="1" noProof="0" dirty="0"/>
          </a:p>
          <a:p>
            <a:pPr marL="342000" lvl="0" indent="-342900">
              <a:buClr>
                <a:srgbClr val="035854"/>
              </a:buClr>
              <a:buSzPts val="2400"/>
              <a:buFont typeface="Arial"/>
              <a:buChar char="•"/>
            </a:pPr>
            <a:r>
              <a:rPr lang="sl-SI" sz="2400" b="1" noProof="0" dirty="0"/>
              <a:t>Nadomeščajo </a:t>
            </a:r>
            <a:r>
              <a:rPr lang="sl-SI" sz="2400" noProof="0" dirty="0"/>
              <a:t>razvojne cilje tisočletja, ki so veljali od leta 2000 do 2015.</a:t>
            </a:r>
          </a:p>
        </p:txBody>
      </p:sp>
    </p:spTree>
    <p:extLst>
      <p:ext uri="{BB962C8B-B14F-4D97-AF65-F5344CB8AC3E}">
        <p14:creationId xmlns:p14="http://schemas.microsoft.com/office/powerpoint/2010/main" val="1534314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5"/>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Kakšne so značilnosti</a:t>
            </a:r>
            <a:br>
              <a:rPr lang="sl-SI" noProof="0" dirty="0"/>
            </a:br>
            <a:r>
              <a:rPr lang="sl-SI" noProof="0" dirty="0"/>
              <a:t>ciljev trajnostnega razvoja?</a:t>
            </a:r>
          </a:p>
        </p:txBody>
      </p:sp>
      <p:sp>
        <p:nvSpPr>
          <p:cNvPr id="276" name="Google Shape;276;p45"/>
          <p:cNvSpPr txBox="1">
            <a:spLocks noGrp="1"/>
          </p:cNvSpPr>
          <p:nvPr>
            <p:ph type="body" idx="1"/>
          </p:nvPr>
        </p:nvSpPr>
        <p:spPr>
          <a:xfrm>
            <a:off x="594359" y="2654643"/>
            <a:ext cx="11056619" cy="3914918"/>
          </a:xfrm>
          <a:prstGeom prst="rect">
            <a:avLst/>
          </a:prstGeom>
          <a:noFill/>
          <a:ln>
            <a:noFill/>
          </a:ln>
        </p:spPr>
        <p:txBody>
          <a:bodyPr spcFirstLastPara="1" wrap="square" lIns="0" tIns="0" rIns="0" bIns="0" anchor="t" anchorCtr="0">
            <a:spAutoFit/>
          </a:bodyPr>
          <a:lstStyle/>
          <a:p>
            <a:pPr marL="342000" lvl="0" indent="-342900" algn="l" rtl="0">
              <a:lnSpc>
                <a:spcPct val="120000"/>
              </a:lnSpc>
              <a:spcAft>
                <a:spcPts val="0"/>
              </a:spcAft>
              <a:buClr>
                <a:srgbClr val="035854"/>
              </a:buClr>
              <a:buSzPts val="1882"/>
              <a:buFont typeface="Noto Sans Symbols"/>
              <a:buChar char="✔"/>
            </a:pPr>
            <a:r>
              <a:rPr lang="sl-SI" sz="2400" noProof="0" dirty="0">
                <a:ea typeface="Arial"/>
                <a:sym typeface="Arial"/>
              </a:rPr>
              <a:t>Imajo </a:t>
            </a:r>
            <a:r>
              <a:rPr lang="sl-SI" sz="2400" b="1" noProof="0" dirty="0">
                <a:ea typeface="Arial"/>
                <a:sym typeface="Arial"/>
              </a:rPr>
              <a:t>globalno in lokalno razsežnost.</a:t>
            </a:r>
          </a:p>
          <a:p>
            <a:pPr marL="342000" lvl="0" indent="-342900" algn="l" rtl="0">
              <a:lnSpc>
                <a:spcPct val="120000"/>
              </a:lnSpc>
              <a:spcAft>
                <a:spcPts val="0"/>
              </a:spcAft>
              <a:buClr>
                <a:srgbClr val="035854"/>
              </a:buClr>
              <a:buSzPts val="1882"/>
              <a:buFont typeface="Noto Sans Symbols"/>
              <a:buChar char="✔"/>
            </a:pPr>
            <a:r>
              <a:rPr lang="sl-SI" sz="2400" noProof="0" dirty="0">
                <a:ea typeface="Arial"/>
                <a:sym typeface="Arial"/>
              </a:rPr>
              <a:t>So </a:t>
            </a:r>
            <a:r>
              <a:rPr lang="sl-SI" sz="2400" b="1" noProof="0" dirty="0">
                <a:ea typeface="Arial"/>
                <a:sym typeface="Arial"/>
              </a:rPr>
              <a:t>jasni. </a:t>
            </a:r>
          </a:p>
          <a:p>
            <a:pPr marL="342000" lvl="0" indent="-342900" algn="l" rtl="0">
              <a:lnSpc>
                <a:spcPct val="120000"/>
              </a:lnSpc>
              <a:spcAft>
                <a:spcPts val="0"/>
              </a:spcAft>
              <a:buClr>
                <a:srgbClr val="035854"/>
              </a:buClr>
              <a:buSzPts val="1882"/>
              <a:buFont typeface="Noto Sans Symbols"/>
              <a:buChar char="✔"/>
            </a:pPr>
            <a:r>
              <a:rPr lang="sl-SI" sz="2400" noProof="0" dirty="0">
                <a:ea typeface="Arial"/>
                <a:sym typeface="Arial"/>
              </a:rPr>
              <a:t>So </a:t>
            </a:r>
            <a:r>
              <a:rPr lang="sl-SI" sz="2400" b="1" noProof="0" dirty="0">
                <a:ea typeface="Arial"/>
                <a:sym typeface="Arial"/>
              </a:rPr>
              <a:t>razširljivi in dolgoročni.</a:t>
            </a:r>
          </a:p>
          <a:p>
            <a:pPr marL="342000" lvl="0" indent="-342900" algn="l" rtl="0">
              <a:lnSpc>
                <a:spcPct val="120000"/>
              </a:lnSpc>
              <a:spcAft>
                <a:spcPts val="0"/>
              </a:spcAft>
              <a:buClr>
                <a:srgbClr val="035854"/>
              </a:buClr>
              <a:buSzPts val="1882"/>
              <a:buFont typeface="Noto Sans Symbols"/>
              <a:buChar char="✔"/>
            </a:pPr>
            <a:r>
              <a:rPr lang="sl-SI" sz="2400" noProof="0" dirty="0">
                <a:ea typeface="Arial"/>
                <a:sym typeface="Arial"/>
              </a:rPr>
              <a:t>Lahko se </a:t>
            </a:r>
            <a:r>
              <a:rPr lang="sl-SI" sz="2400" b="1" noProof="0" dirty="0">
                <a:ea typeface="Arial"/>
                <a:sym typeface="Arial"/>
              </a:rPr>
              <a:t>prilagodijo </a:t>
            </a:r>
            <a:r>
              <a:rPr lang="sl-SI" sz="2400" noProof="0" dirty="0">
                <a:ea typeface="Arial"/>
                <a:sym typeface="Arial"/>
              </a:rPr>
              <a:t>vladam, lokalnim institucijam, podjetjem različnih velikosti in iz različnih panog. </a:t>
            </a:r>
          </a:p>
          <a:p>
            <a:pPr marL="342000" lvl="0" indent="-342900" algn="l" rtl="0">
              <a:lnSpc>
                <a:spcPct val="120000"/>
              </a:lnSpc>
              <a:spcAft>
                <a:spcPts val="0"/>
              </a:spcAft>
              <a:buClr>
                <a:srgbClr val="035854"/>
              </a:buClr>
              <a:buSzPts val="1882"/>
              <a:buFont typeface="Noto Sans Symbols"/>
              <a:buChar char="✔"/>
            </a:pPr>
            <a:r>
              <a:rPr lang="sl-SI" sz="2400" noProof="0" dirty="0">
                <a:ea typeface="Arial"/>
                <a:sym typeface="Arial"/>
              </a:rPr>
              <a:t>So </a:t>
            </a:r>
            <a:r>
              <a:rPr lang="sl-SI" sz="2400" b="1" noProof="0" dirty="0">
                <a:ea typeface="Arial"/>
                <a:sym typeface="Arial"/>
              </a:rPr>
              <a:t>medsektorski in niso usmerjeni v posamezne sektorje.</a:t>
            </a:r>
          </a:p>
          <a:p>
            <a:pPr marL="342000" lvl="0" indent="-342900" algn="l" rtl="0">
              <a:lnSpc>
                <a:spcPct val="120000"/>
              </a:lnSpc>
              <a:spcAft>
                <a:spcPts val="0"/>
              </a:spcAft>
              <a:buClr>
                <a:srgbClr val="035854"/>
              </a:buClr>
              <a:buSzPts val="1882"/>
              <a:buFont typeface="Noto Sans Symbols"/>
              <a:buChar char="✔"/>
            </a:pPr>
            <a:r>
              <a:rPr lang="sl-SI" sz="2400" b="1" noProof="0" dirty="0">
                <a:ea typeface="Arial"/>
                <a:sym typeface="Arial"/>
              </a:rPr>
              <a:t>Opredeljujejo sektorske pristojnosti med različnimi deležniki. </a:t>
            </a:r>
            <a:endParaRPr lang="sl-SI" sz="2400" noProof="0" dirty="0">
              <a:ea typeface="Arial"/>
              <a:sym typeface="Arial"/>
            </a:endParaRPr>
          </a:p>
          <a:p>
            <a:pPr marL="342000" lvl="0" indent="-342900" algn="l" rtl="0">
              <a:lnSpc>
                <a:spcPct val="120000"/>
              </a:lnSpc>
              <a:spcAft>
                <a:spcPts val="0"/>
              </a:spcAft>
              <a:buClr>
                <a:srgbClr val="035854"/>
              </a:buClr>
              <a:buSzPts val="1882"/>
              <a:buFont typeface="Noto Sans Symbols"/>
              <a:buChar char="✔"/>
            </a:pPr>
            <a:r>
              <a:rPr lang="sl-SI" sz="2400" noProof="0" dirty="0">
                <a:ea typeface="Arial"/>
                <a:sym typeface="Arial"/>
              </a:rPr>
              <a:t>Spodbujajo merjenje </a:t>
            </a:r>
            <a:r>
              <a:rPr lang="sl-SI" sz="2400" b="1" noProof="0" dirty="0">
                <a:ea typeface="Arial"/>
                <a:sym typeface="Arial"/>
              </a:rPr>
              <a:t>pozitivnih (odgovornost) in primerljivih učinkov.</a:t>
            </a:r>
          </a:p>
          <a:p>
            <a:pPr marL="342000" lvl="0" indent="-342900" algn="l" rtl="0">
              <a:lnSpc>
                <a:spcPct val="120000"/>
              </a:lnSpc>
              <a:spcAft>
                <a:spcPts val="0"/>
              </a:spcAft>
              <a:buClr>
                <a:srgbClr val="035854"/>
              </a:buClr>
              <a:buSzPts val="1882"/>
              <a:buFont typeface="Noto Sans Symbols"/>
              <a:buChar char="✔"/>
            </a:pPr>
            <a:endParaRPr lang="sl-SI" noProof="0" dirty="0">
              <a:solidFill>
                <a:srgbClr val="035854"/>
              </a:solidFill>
              <a:ea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latin typeface="Aptos Serif" panose="02020604070405020304" pitchFamily="18" charset="0"/>
                <a:ea typeface="Arial"/>
                <a:cs typeface="Aptos Serif" panose="02020604070405020304" pitchFamily="18" charset="0"/>
                <a:sym typeface="Arial"/>
              </a:rPr>
              <a:t>Program – 1. </a:t>
            </a:r>
            <a:r>
              <a:rPr lang="sl-SI" noProof="0" dirty="0">
                <a:ea typeface="Arial"/>
                <a:sym typeface="Arial"/>
              </a:rPr>
              <a:t>del</a:t>
            </a:r>
            <a:br>
              <a:rPr lang="sl-SI" noProof="0" dirty="0">
                <a:latin typeface="Aptos Serif" panose="02020604070405020304" pitchFamily="18" charset="0"/>
                <a:ea typeface="Arial"/>
                <a:cs typeface="Aptos Serif" panose="02020604070405020304" pitchFamily="18" charset="0"/>
                <a:sym typeface="Arial"/>
              </a:rPr>
            </a:br>
            <a:r>
              <a:rPr lang="sl-SI" noProof="0" dirty="0">
                <a:latin typeface="Aptos Serif" panose="02020604070405020304" pitchFamily="18" charset="0"/>
                <a:ea typeface="Arial"/>
                <a:cs typeface="Aptos Serif" panose="02020604070405020304" pitchFamily="18" charset="0"/>
                <a:sym typeface="Arial"/>
              </a:rPr>
              <a:t>Osnove trajnosti</a:t>
            </a:r>
          </a:p>
        </p:txBody>
      </p:sp>
      <p:sp>
        <p:nvSpPr>
          <p:cNvPr id="2" name="Text Placeholder 1">
            <a:extLst>
              <a:ext uri="{FF2B5EF4-FFF2-40B4-BE49-F238E27FC236}">
                <a16:creationId xmlns:a16="http://schemas.microsoft.com/office/drawing/2014/main" id="{9A2D3835-7C6D-C4C4-309D-D2A16D973071}"/>
              </a:ext>
            </a:extLst>
          </p:cNvPr>
          <p:cNvSpPr>
            <a:spLocks noGrp="1"/>
          </p:cNvSpPr>
          <p:nvPr>
            <p:ph type="body" idx="13"/>
          </p:nvPr>
        </p:nvSpPr>
        <p:spPr>
          <a:xfrm>
            <a:off x="594359" y="2739118"/>
            <a:ext cx="6787747" cy="2769989"/>
          </a:xfrm>
        </p:spPr>
        <p:txBody>
          <a:bodyPr/>
          <a:lstStyle/>
          <a:p>
            <a:pPr marL="457200" indent="-457200">
              <a:lnSpc>
                <a:spcPct val="150000"/>
              </a:lnSpc>
              <a:buFont typeface="+mj-lt"/>
              <a:buAutoNum type="arabicPeriod"/>
            </a:pPr>
            <a:r>
              <a:rPr lang="sl-SI" noProof="0" dirty="0"/>
              <a:t>Uvod v „trajnost”</a:t>
            </a:r>
          </a:p>
          <a:p>
            <a:pPr marL="457200" indent="-457200">
              <a:lnSpc>
                <a:spcPct val="150000"/>
              </a:lnSpc>
              <a:buFont typeface="+mj-lt"/>
              <a:buAutoNum type="arabicPeriod"/>
            </a:pPr>
            <a:r>
              <a:rPr lang="sl-SI" noProof="0" dirty="0"/>
              <a:t>Uvod v „podnebne spremembe”</a:t>
            </a:r>
          </a:p>
          <a:p>
            <a:pPr marL="457200" indent="-457200">
              <a:lnSpc>
                <a:spcPct val="150000"/>
              </a:lnSpc>
              <a:buFont typeface="+mj-lt"/>
              <a:buAutoNum type="arabicPeriod"/>
            </a:pPr>
            <a:r>
              <a:rPr lang="sl-SI" noProof="0" dirty="0"/>
              <a:t>Agenda 2030 za trajnostni razvoj</a:t>
            </a:r>
          </a:p>
          <a:p>
            <a:pPr marL="457200" indent="-457200">
              <a:lnSpc>
                <a:spcPct val="150000"/>
              </a:lnSpc>
              <a:buFont typeface="+mj-lt"/>
              <a:buAutoNum type="arabicPeriod"/>
            </a:pPr>
            <a:r>
              <a:rPr lang="sl-SI" noProof="0" dirty="0"/>
              <a:t>(Med)narodni cilji za trajnostni razvoj</a:t>
            </a:r>
          </a:p>
          <a:p>
            <a:pPr>
              <a:lnSpc>
                <a:spcPct val="150000"/>
              </a:lnSpc>
            </a:pPr>
            <a:endParaRPr lang="sl-SI" noProof="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3630-83ED-E221-DE1C-61472C4B7A04}"/>
              </a:ext>
            </a:extLst>
          </p:cNvPr>
          <p:cNvSpPr>
            <a:spLocks noGrp="1"/>
          </p:cNvSpPr>
          <p:nvPr>
            <p:ph type="title"/>
          </p:nvPr>
        </p:nvSpPr>
        <p:spPr/>
        <p:txBody>
          <a:bodyPr/>
          <a:lstStyle/>
          <a:p>
            <a:r>
              <a:rPr lang="sl-SI" noProof="0" dirty="0"/>
              <a:t>Lokalne oblasti:</a:t>
            </a:r>
            <a:br>
              <a:rPr lang="sl-SI" noProof="0" dirty="0"/>
            </a:br>
            <a:r>
              <a:rPr lang="sl-SI" noProof="0" dirty="0"/>
              <a:t>ključni akterji</a:t>
            </a:r>
            <a:br>
              <a:rPr lang="sl-SI" noProof="0" dirty="0"/>
            </a:br>
            <a:r>
              <a:rPr lang="sl-SI" noProof="0" dirty="0"/>
              <a:t>za cilje trajnostnega razvoja</a:t>
            </a:r>
          </a:p>
        </p:txBody>
      </p:sp>
      <p:sp>
        <p:nvSpPr>
          <p:cNvPr id="4" name="Text Placeholder 3">
            <a:extLst>
              <a:ext uri="{FF2B5EF4-FFF2-40B4-BE49-F238E27FC236}">
                <a16:creationId xmlns:a16="http://schemas.microsoft.com/office/drawing/2014/main" id="{A8AB9204-DA6D-903D-4049-25E8852ED845}"/>
              </a:ext>
            </a:extLst>
          </p:cNvPr>
          <p:cNvSpPr>
            <a:spLocks noGrp="1"/>
          </p:cNvSpPr>
          <p:nvPr>
            <p:ph type="body" idx="2"/>
          </p:nvPr>
        </p:nvSpPr>
        <p:spPr>
          <a:xfrm>
            <a:off x="3661410" y="1065885"/>
            <a:ext cx="7936230" cy="2571571"/>
          </a:xfrm>
        </p:spPr>
        <p:txBody>
          <a:bodyPr>
            <a:noAutofit/>
          </a:bodyPr>
          <a:lstStyle/>
          <a:p>
            <a:pPr marL="342000" lvl="0" indent="-342000">
              <a:buClr>
                <a:srgbClr val="035854"/>
              </a:buClr>
              <a:buFont typeface="Arial"/>
              <a:buChar char="•"/>
            </a:pPr>
            <a:r>
              <a:rPr lang="sl-SI" sz="2000" b="1" noProof="0" dirty="0"/>
              <a:t>Lokalne oblasti </a:t>
            </a:r>
            <a:r>
              <a:rPr lang="sl-SI" sz="2000" noProof="0" dirty="0"/>
              <a:t>so najbližje državljanom in upravljajo pomembne storitve: </a:t>
            </a:r>
            <a:r>
              <a:rPr lang="sl-SI" sz="2000" b="1" noProof="0" dirty="0"/>
              <a:t>promet, stanovanja, izobraževanje, odpadki, voda, energija itd.</a:t>
            </a:r>
            <a:endParaRPr lang="sl-SI" sz="2000" noProof="0" dirty="0"/>
          </a:p>
          <a:p>
            <a:pPr marL="342000" lvl="0" indent="-342000">
              <a:buClr>
                <a:srgbClr val="035854"/>
              </a:buClr>
              <a:buFont typeface="Arial"/>
              <a:buChar char="•"/>
            </a:pPr>
            <a:r>
              <a:rPr lang="sl-SI" sz="2000" b="1" noProof="0" dirty="0"/>
              <a:t>Več kot 65 % ciljev trajnostnega razvoja je mogoče doseči </a:t>
            </a:r>
            <a:r>
              <a:rPr lang="sl-SI" sz="2000" noProof="0" dirty="0"/>
              <a:t>le z udeležbo lokalnih in regionalnih organov.</a:t>
            </a:r>
          </a:p>
          <a:p>
            <a:pPr marL="342000" lvl="0" indent="-342000">
              <a:buClr>
                <a:srgbClr val="035854"/>
              </a:buClr>
              <a:buFont typeface="Arial"/>
              <a:buChar char="•"/>
            </a:pPr>
            <a:r>
              <a:rPr lang="sl-SI" sz="2000" b="1" noProof="0" dirty="0"/>
              <a:t>Mesta in občine so na čelu boja proti podnebnim spremembam, </a:t>
            </a:r>
            <a:r>
              <a:rPr lang="sl-SI" sz="2000" noProof="0" dirty="0"/>
              <a:t>revščini in neenakosti.</a:t>
            </a:r>
          </a:p>
          <a:p>
            <a:pPr marL="342000" lvl="0" indent="-342000">
              <a:buClr>
                <a:srgbClr val="035854"/>
              </a:buClr>
              <a:buFont typeface="Arial"/>
              <a:buChar char="•"/>
            </a:pPr>
            <a:r>
              <a:rPr lang="sl-SI" sz="2000" b="1" noProof="0" dirty="0"/>
              <a:t>Lokalni ukrepi imajo globalne posledice</a:t>
            </a:r>
            <a:r>
              <a:rPr lang="sl-SI" sz="2000" noProof="0" dirty="0"/>
              <a:t>: trajnostni razvoj mest, socialna vključenost in zelene inovacije prispevajo h globalnim ciljem.</a:t>
            </a:r>
          </a:p>
        </p:txBody>
      </p:sp>
      <p:pic>
        <p:nvPicPr>
          <p:cNvPr id="5" name="Google Shape;282;p46">
            <a:extLst>
              <a:ext uri="{FF2B5EF4-FFF2-40B4-BE49-F238E27FC236}">
                <a16:creationId xmlns:a16="http://schemas.microsoft.com/office/drawing/2014/main" id="{D71A066F-711B-AABF-D6FF-2AAA9D465D58}"/>
              </a:ext>
            </a:extLst>
          </p:cNvPr>
          <p:cNvPicPr preferRelativeResize="0"/>
          <p:nvPr/>
        </p:nvPicPr>
        <p:blipFill rotWithShape="1">
          <a:blip r:embed="rId3">
            <a:alphaModFix/>
          </a:blip>
          <a:srcRect/>
          <a:stretch/>
        </p:blipFill>
        <p:spPr>
          <a:xfrm>
            <a:off x="496682" y="394549"/>
            <a:ext cx="2943636" cy="2905530"/>
          </a:xfrm>
          <a:prstGeom prst="rect">
            <a:avLst/>
          </a:prstGeom>
          <a:noFill/>
          <a:ln>
            <a:noFill/>
          </a:ln>
        </p:spPr>
      </p:pic>
    </p:spTree>
    <p:extLst>
      <p:ext uri="{BB962C8B-B14F-4D97-AF65-F5344CB8AC3E}">
        <p14:creationId xmlns:p14="http://schemas.microsoft.com/office/powerpoint/2010/main" val="419800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89799-EB2B-7022-0BEC-21D8579C4931}"/>
              </a:ext>
            </a:extLst>
          </p:cNvPr>
          <p:cNvSpPr>
            <a:spLocks noGrp="1"/>
          </p:cNvSpPr>
          <p:nvPr>
            <p:ph type="title"/>
          </p:nvPr>
        </p:nvSpPr>
        <p:spPr>
          <a:xfrm>
            <a:off x="594358" y="595856"/>
            <a:ext cx="11056621" cy="1625060"/>
          </a:xfrm>
        </p:spPr>
        <p:txBody>
          <a:bodyPr/>
          <a:lstStyle/>
          <a:p>
            <a:r>
              <a:rPr lang="sl-SI" noProof="0" dirty="0"/>
              <a:t>Trajnostna javna naročila:</a:t>
            </a:r>
            <a:br>
              <a:rPr lang="sl-SI" noProof="0" dirty="0"/>
            </a:br>
            <a:r>
              <a:rPr lang="sl-SI" noProof="0" dirty="0"/>
              <a:t>strateški instrument za</a:t>
            </a:r>
            <a:br>
              <a:rPr lang="sl-SI" noProof="0" dirty="0"/>
            </a:br>
            <a:r>
              <a:rPr lang="sl-SI" noProof="0" dirty="0"/>
              <a:t>uresničevanje ciljev trajnostnega razvoja</a:t>
            </a:r>
          </a:p>
        </p:txBody>
      </p:sp>
      <p:grpSp>
        <p:nvGrpSpPr>
          <p:cNvPr id="7" name="Google Shape;289;p4">
            <a:extLst>
              <a:ext uri="{FF2B5EF4-FFF2-40B4-BE49-F238E27FC236}">
                <a16:creationId xmlns:a16="http://schemas.microsoft.com/office/drawing/2014/main" id="{22D12266-0C26-BBCE-0830-702C2470118C}"/>
              </a:ext>
            </a:extLst>
          </p:cNvPr>
          <p:cNvGrpSpPr/>
          <p:nvPr/>
        </p:nvGrpSpPr>
        <p:grpSpPr>
          <a:xfrm>
            <a:off x="594358" y="2527868"/>
            <a:ext cx="10509940" cy="3734276"/>
            <a:chOff x="246670" y="300798"/>
            <a:chExt cx="10509940" cy="3734276"/>
          </a:xfrm>
        </p:grpSpPr>
        <p:sp>
          <p:nvSpPr>
            <p:cNvPr id="8" name="Google Shape;290;p4">
              <a:extLst>
                <a:ext uri="{FF2B5EF4-FFF2-40B4-BE49-F238E27FC236}">
                  <a16:creationId xmlns:a16="http://schemas.microsoft.com/office/drawing/2014/main" id="{A28E7AFA-BA09-D149-E48C-D010465FE185}"/>
                </a:ext>
              </a:extLst>
            </p:cNvPr>
            <p:cNvSpPr/>
            <p:nvPr/>
          </p:nvSpPr>
          <p:spPr>
            <a:xfrm>
              <a:off x="779952" y="316262"/>
              <a:ext cx="1273437" cy="1273437"/>
            </a:xfrm>
            <a:prstGeom prst="ellipse">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9" name="Google Shape;291;p4">
              <a:extLst>
                <a:ext uri="{FF2B5EF4-FFF2-40B4-BE49-F238E27FC236}">
                  <a16:creationId xmlns:a16="http://schemas.microsoft.com/office/drawing/2014/main" id="{04B44E74-BBC5-51CC-4BD4-DFFDAAC9D584}"/>
                </a:ext>
              </a:extLst>
            </p:cNvPr>
            <p:cNvSpPr/>
            <p:nvPr/>
          </p:nvSpPr>
          <p:spPr>
            <a:xfrm>
              <a:off x="1051341" y="587651"/>
              <a:ext cx="730660" cy="730660"/>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0" name="Google Shape;292;p4">
              <a:extLst>
                <a:ext uri="{FF2B5EF4-FFF2-40B4-BE49-F238E27FC236}">
                  <a16:creationId xmlns:a16="http://schemas.microsoft.com/office/drawing/2014/main" id="{DFC9427A-80EF-17E4-D436-FC9230DBC65E}"/>
                </a:ext>
              </a:extLst>
            </p:cNvPr>
            <p:cNvSpPr/>
            <p:nvPr/>
          </p:nvSpPr>
          <p:spPr>
            <a:xfrm>
              <a:off x="372870" y="1986344"/>
              <a:ext cx="2087602" cy="20487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1" name="Google Shape;293;p4">
              <a:extLst>
                <a:ext uri="{FF2B5EF4-FFF2-40B4-BE49-F238E27FC236}">
                  <a16:creationId xmlns:a16="http://schemas.microsoft.com/office/drawing/2014/main" id="{115078B2-E316-3FC5-A49C-F2346CC9EB7F}"/>
                </a:ext>
              </a:extLst>
            </p:cNvPr>
            <p:cNvSpPr txBox="1"/>
            <p:nvPr/>
          </p:nvSpPr>
          <p:spPr>
            <a:xfrm>
              <a:off x="246670" y="1711605"/>
              <a:ext cx="2340000" cy="2048730"/>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None/>
              </a:pPr>
              <a:r>
                <a:rPr lang="sl-SI" sz="1400" b="1" i="0" u="none" strike="noStrike" cap="none" noProof="0" dirty="0">
                  <a:solidFill>
                    <a:srgbClr val="3F3F3F"/>
                  </a:solidFill>
                  <a:latin typeface="Aptos" panose="020B0004020202020204" pitchFamily="34" charset="0"/>
                  <a:sym typeface="Arial"/>
                </a:rPr>
                <a:t>Javno naročanje predstavlja v mnogih državah 15 do 20 % bruto domačega proizvoda (BDP) – to je močan gospodarski vzvod.</a:t>
              </a:r>
            </a:p>
          </p:txBody>
        </p:sp>
        <p:sp>
          <p:nvSpPr>
            <p:cNvPr id="12" name="Google Shape;294;p4">
              <a:extLst>
                <a:ext uri="{FF2B5EF4-FFF2-40B4-BE49-F238E27FC236}">
                  <a16:creationId xmlns:a16="http://schemas.microsoft.com/office/drawing/2014/main" id="{9FD2BC77-908D-BC02-26F9-FF14D92E0E35}"/>
                </a:ext>
              </a:extLst>
            </p:cNvPr>
            <p:cNvSpPr/>
            <p:nvPr/>
          </p:nvSpPr>
          <p:spPr>
            <a:xfrm>
              <a:off x="3504276" y="316262"/>
              <a:ext cx="1273437" cy="1273437"/>
            </a:xfrm>
            <a:prstGeom prst="ellipse">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3" name="Google Shape;295;p4">
              <a:extLst>
                <a:ext uri="{FF2B5EF4-FFF2-40B4-BE49-F238E27FC236}">
                  <a16:creationId xmlns:a16="http://schemas.microsoft.com/office/drawing/2014/main" id="{AFE8D234-5927-FF91-866F-5D69EDF7478F}"/>
                </a:ext>
              </a:extLst>
            </p:cNvPr>
            <p:cNvSpPr/>
            <p:nvPr/>
          </p:nvSpPr>
          <p:spPr>
            <a:xfrm>
              <a:off x="3775665" y="587651"/>
              <a:ext cx="730660" cy="730660"/>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4" name="Google Shape;296;p4">
              <a:extLst>
                <a:ext uri="{FF2B5EF4-FFF2-40B4-BE49-F238E27FC236}">
                  <a16:creationId xmlns:a16="http://schemas.microsoft.com/office/drawing/2014/main" id="{1C708C62-8F5D-FA9A-EA7D-C300C864DB1F}"/>
                </a:ext>
              </a:extLst>
            </p:cNvPr>
            <p:cNvSpPr/>
            <p:nvPr/>
          </p:nvSpPr>
          <p:spPr>
            <a:xfrm>
              <a:off x="2825803" y="1986344"/>
              <a:ext cx="2898740" cy="20487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5" name="Google Shape;297;p4">
              <a:extLst>
                <a:ext uri="{FF2B5EF4-FFF2-40B4-BE49-F238E27FC236}">
                  <a16:creationId xmlns:a16="http://schemas.microsoft.com/office/drawing/2014/main" id="{3B8B030E-1D1B-690A-AD2A-A6BE20C23081}"/>
                </a:ext>
              </a:extLst>
            </p:cNvPr>
            <p:cNvSpPr txBox="1"/>
            <p:nvPr/>
          </p:nvSpPr>
          <p:spPr>
            <a:xfrm>
              <a:off x="3009307" y="1711605"/>
              <a:ext cx="2443842" cy="2048730"/>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None/>
              </a:pPr>
              <a:r>
                <a:rPr lang="sl-SI" sz="1400" b="1" i="0" u="none" strike="noStrike" cap="none" noProof="0" dirty="0">
                  <a:solidFill>
                    <a:srgbClr val="3F3F3F"/>
                  </a:solidFill>
                  <a:latin typeface="Aptos" panose="020B0004020202020204" pitchFamily="34" charset="0"/>
                  <a:sym typeface="Arial"/>
                </a:rPr>
                <a:t>S trajnostnim javnim naročanjem lahko lokalne oblasti: </a:t>
              </a:r>
            </a:p>
            <a:p>
              <a:pPr marL="0" marR="0" lvl="0" indent="0" rtl="0">
                <a:lnSpc>
                  <a:spcPct val="100000"/>
                </a:lnSpc>
                <a:spcBef>
                  <a:spcPts val="0"/>
                </a:spcBef>
                <a:spcAft>
                  <a:spcPts val="0"/>
                </a:spcAft>
                <a:buNone/>
              </a:pPr>
              <a:r>
                <a:rPr lang="sl-SI" sz="1400" b="1" i="0" u="none" strike="noStrike" cap="none" noProof="0" dirty="0">
                  <a:solidFill>
                    <a:srgbClr val="3F3F3F"/>
                  </a:solidFill>
                  <a:latin typeface="Aptos" panose="020B0004020202020204" pitchFamily="34" charset="0"/>
                  <a:sym typeface="Arial"/>
                </a:rPr>
                <a:t>– zmanjšajo obremenitev okolja (12. in 13. cilj trajnostnega razvoja),</a:t>
              </a:r>
            </a:p>
            <a:p>
              <a:pPr marL="0" marR="0" lvl="0" indent="0" rtl="0">
                <a:lnSpc>
                  <a:spcPct val="100000"/>
                </a:lnSpc>
                <a:spcBef>
                  <a:spcPts val="0"/>
                </a:spcBef>
                <a:spcAft>
                  <a:spcPts val="0"/>
                </a:spcAft>
                <a:buNone/>
              </a:pPr>
              <a:r>
                <a:rPr lang="sl-SI" sz="1400" b="1" i="0" u="none" strike="noStrike" cap="none" noProof="0" dirty="0">
                  <a:solidFill>
                    <a:srgbClr val="3F3F3F"/>
                  </a:solidFill>
                  <a:latin typeface="Aptos" panose="020B0004020202020204" pitchFamily="34" charset="0"/>
                  <a:sym typeface="Arial"/>
                </a:rPr>
                <a:t>– spodbujajo dostojno delo in socialno vključenost (8. in 10. cilj trajnostnega razvoja),</a:t>
              </a:r>
            </a:p>
            <a:p>
              <a:pPr marL="0" marR="0" lvl="0" indent="0" rtl="0">
                <a:lnSpc>
                  <a:spcPct val="100000"/>
                </a:lnSpc>
                <a:spcBef>
                  <a:spcPts val="0"/>
                </a:spcBef>
                <a:spcAft>
                  <a:spcPts val="0"/>
                </a:spcAft>
                <a:buNone/>
              </a:pPr>
              <a:r>
                <a:rPr lang="sl-SI" sz="1400" b="1" i="0" u="none" strike="noStrike" cap="none" noProof="0" dirty="0">
                  <a:solidFill>
                    <a:srgbClr val="3F3F3F"/>
                  </a:solidFill>
                  <a:latin typeface="Aptos" panose="020B0004020202020204" pitchFamily="34" charset="0"/>
                  <a:sym typeface="Arial"/>
                </a:rPr>
                <a:t>– spodbujajo inovativnost in trajnostno infrastrukturo (9. in 11. cilj trajnostnega razvoja).</a:t>
              </a:r>
            </a:p>
          </p:txBody>
        </p:sp>
        <p:sp>
          <p:nvSpPr>
            <p:cNvPr id="16" name="Google Shape;298;p4">
              <a:extLst>
                <a:ext uri="{FF2B5EF4-FFF2-40B4-BE49-F238E27FC236}">
                  <a16:creationId xmlns:a16="http://schemas.microsoft.com/office/drawing/2014/main" id="{DCE1067E-A6B9-2548-53DF-4411A7262AE7}"/>
                </a:ext>
              </a:extLst>
            </p:cNvPr>
            <p:cNvSpPr/>
            <p:nvPr/>
          </p:nvSpPr>
          <p:spPr>
            <a:xfrm>
              <a:off x="6225565" y="316262"/>
              <a:ext cx="1273437" cy="1273437"/>
            </a:xfrm>
            <a:prstGeom prst="ellipse">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7" name="Google Shape;299;p4">
              <a:extLst>
                <a:ext uri="{FF2B5EF4-FFF2-40B4-BE49-F238E27FC236}">
                  <a16:creationId xmlns:a16="http://schemas.microsoft.com/office/drawing/2014/main" id="{582CB58B-ADEF-8894-94DB-C2F755749B79}"/>
                </a:ext>
              </a:extLst>
            </p:cNvPr>
            <p:cNvSpPr/>
            <p:nvPr/>
          </p:nvSpPr>
          <p:spPr>
            <a:xfrm>
              <a:off x="6496954" y="587651"/>
              <a:ext cx="730660" cy="730660"/>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8" name="Google Shape;300;p4">
              <a:extLst>
                <a:ext uri="{FF2B5EF4-FFF2-40B4-BE49-F238E27FC236}">
                  <a16:creationId xmlns:a16="http://schemas.microsoft.com/office/drawing/2014/main" id="{9220E917-FE25-C8E9-0B5C-B996950F9F75}"/>
                </a:ext>
              </a:extLst>
            </p:cNvPr>
            <p:cNvSpPr/>
            <p:nvPr/>
          </p:nvSpPr>
          <p:spPr>
            <a:xfrm>
              <a:off x="6089874" y="1986344"/>
              <a:ext cx="2087602" cy="20487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9" name="Google Shape;301;p4">
              <a:extLst>
                <a:ext uri="{FF2B5EF4-FFF2-40B4-BE49-F238E27FC236}">
                  <a16:creationId xmlns:a16="http://schemas.microsoft.com/office/drawing/2014/main" id="{D971A155-DA72-3E8C-0661-B3BC1F351111}"/>
                </a:ext>
              </a:extLst>
            </p:cNvPr>
            <p:cNvSpPr txBox="1"/>
            <p:nvPr/>
          </p:nvSpPr>
          <p:spPr>
            <a:xfrm>
              <a:off x="5692283" y="1711605"/>
              <a:ext cx="2340000" cy="2048730"/>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None/>
              </a:pPr>
              <a:r>
                <a:rPr lang="sl-SI" sz="1400" b="1" i="0" u="none" strike="noStrike" cap="none" noProof="0" dirty="0">
                  <a:solidFill>
                    <a:srgbClr val="3F3F3F"/>
                  </a:solidFill>
                  <a:latin typeface="Aptos" panose="020B0004020202020204" pitchFamily="34" charset="0"/>
                  <a:sym typeface="Arial"/>
                </a:rPr>
                <a:t>Utrjujejo načela ciljev trajnostnega razvoja v vsakodnevnem odločanju in dolgoročnih strategijah.</a:t>
              </a:r>
            </a:p>
          </p:txBody>
        </p:sp>
        <p:sp>
          <p:nvSpPr>
            <p:cNvPr id="20" name="Google Shape;302;p4">
              <a:extLst>
                <a:ext uri="{FF2B5EF4-FFF2-40B4-BE49-F238E27FC236}">
                  <a16:creationId xmlns:a16="http://schemas.microsoft.com/office/drawing/2014/main" id="{E98F3888-CD02-4550-9187-82E0E22441B4}"/>
                </a:ext>
              </a:extLst>
            </p:cNvPr>
            <p:cNvSpPr/>
            <p:nvPr/>
          </p:nvSpPr>
          <p:spPr>
            <a:xfrm>
              <a:off x="8949889" y="300798"/>
              <a:ext cx="1273437" cy="1273437"/>
            </a:xfrm>
            <a:prstGeom prst="ellipse">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21" name="Google Shape;303;p4">
              <a:extLst>
                <a:ext uri="{FF2B5EF4-FFF2-40B4-BE49-F238E27FC236}">
                  <a16:creationId xmlns:a16="http://schemas.microsoft.com/office/drawing/2014/main" id="{52796C9B-F40C-2EA5-4277-7CF133444AE9}"/>
                </a:ext>
              </a:extLst>
            </p:cNvPr>
            <p:cNvSpPr/>
            <p:nvPr/>
          </p:nvSpPr>
          <p:spPr>
            <a:xfrm>
              <a:off x="9221277" y="572187"/>
              <a:ext cx="730660" cy="730660"/>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22" name="Google Shape;304;p4">
              <a:extLst>
                <a:ext uri="{FF2B5EF4-FFF2-40B4-BE49-F238E27FC236}">
                  <a16:creationId xmlns:a16="http://schemas.microsoft.com/office/drawing/2014/main" id="{45131404-E467-EEC1-CF55-B3020196BFAA}"/>
                </a:ext>
              </a:extLst>
            </p:cNvPr>
            <p:cNvSpPr/>
            <p:nvPr/>
          </p:nvSpPr>
          <p:spPr>
            <a:xfrm>
              <a:off x="8542807" y="1986344"/>
              <a:ext cx="2087602" cy="204873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23" name="Google Shape;305;p4">
              <a:extLst>
                <a:ext uri="{FF2B5EF4-FFF2-40B4-BE49-F238E27FC236}">
                  <a16:creationId xmlns:a16="http://schemas.microsoft.com/office/drawing/2014/main" id="{5FD891A6-694F-F8EC-D6CD-34CEFC40DA26}"/>
                </a:ext>
              </a:extLst>
            </p:cNvPr>
            <p:cNvSpPr txBox="1"/>
            <p:nvPr/>
          </p:nvSpPr>
          <p:spPr>
            <a:xfrm>
              <a:off x="8416610" y="1711605"/>
              <a:ext cx="2340000" cy="2048730"/>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None/>
              </a:pPr>
              <a:r>
                <a:rPr lang="sl-SI" sz="1400" b="1" i="0" u="none" strike="noStrike" cap="none" noProof="0" dirty="0">
                  <a:solidFill>
                    <a:srgbClr val="3F3F3F"/>
                  </a:solidFill>
                  <a:latin typeface="Aptos" panose="020B0004020202020204" pitchFamily="34" charset="0"/>
                  <a:sym typeface="Arial"/>
                </a:rPr>
                <a:t>Pošiljajo jasne signale trgom in podpirajo odgovorna podjetja ter modele krožnega gospodarstva.</a:t>
              </a:r>
            </a:p>
          </p:txBody>
        </p:sp>
      </p:grpSp>
    </p:spTree>
    <p:extLst>
      <p:ext uri="{BB962C8B-B14F-4D97-AF65-F5344CB8AC3E}">
        <p14:creationId xmlns:p14="http://schemas.microsoft.com/office/powerpoint/2010/main" val="2897683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621DE-1507-F048-EDD3-2CA4CCB2CB4E}"/>
              </a:ext>
            </a:extLst>
          </p:cNvPr>
          <p:cNvSpPr>
            <a:spLocks noGrp="1"/>
          </p:cNvSpPr>
          <p:nvPr>
            <p:ph type="title"/>
          </p:nvPr>
        </p:nvSpPr>
        <p:spPr>
          <a:xfrm>
            <a:off x="594359" y="1137542"/>
            <a:ext cx="6139146" cy="1083374"/>
          </a:xfrm>
        </p:spPr>
        <p:txBody>
          <a:bodyPr/>
          <a:lstStyle/>
          <a:p>
            <a:r>
              <a:rPr lang="sl-SI" noProof="0" dirty="0"/>
              <a:t>Nacionalni cilji za trajnost</a:t>
            </a:r>
          </a:p>
        </p:txBody>
      </p:sp>
      <p:sp>
        <p:nvSpPr>
          <p:cNvPr id="12" name="Text Placeholder 11">
            <a:extLst>
              <a:ext uri="{FF2B5EF4-FFF2-40B4-BE49-F238E27FC236}">
                <a16:creationId xmlns:a16="http://schemas.microsoft.com/office/drawing/2014/main" id="{E277872C-3906-498D-F2C0-517805CDA43B}"/>
              </a:ext>
            </a:extLst>
          </p:cNvPr>
          <p:cNvSpPr>
            <a:spLocks noGrp="1"/>
          </p:cNvSpPr>
          <p:nvPr>
            <p:ph type="body" sz="quarter" idx="13"/>
          </p:nvPr>
        </p:nvSpPr>
        <p:spPr>
          <a:xfrm>
            <a:off x="593725" y="2474797"/>
            <a:ext cx="6050476" cy="3693319"/>
          </a:xfrm>
        </p:spPr>
        <p:txBody>
          <a:bodyPr/>
          <a:lstStyle/>
          <a:p>
            <a:pPr marL="342900" lvl="0" indent="-342900">
              <a:buClr>
                <a:srgbClr val="035854"/>
              </a:buClr>
              <a:buSzPct val="90497"/>
              <a:buFont typeface="Arial" panose="020B0604020202020204" pitchFamily="34" charset="0"/>
              <a:buChar char="•"/>
            </a:pPr>
            <a:r>
              <a:rPr lang="sl-SI" sz="2000" b="1" u="sng" noProof="0" dirty="0">
                <a:ea typeface="Roboto"/>
                <a:cs typeface="Roboto"/>
                <a:sym typeface="Roboto"/>
                <a:hlinkClick r:id="rId3">
                  <a:extLst>
                    <a:ext uri="{A12FA001-AC4F-418D-AE19-62706E023703}">
                      <ahyp:hlinkClr xmlns:ahyp="http://schemas.microsoft.com/office/drawing/2018/hyperlinkcolor" val="tx"/>
                    </a:ext>
                  </a:extLst>
                </a:hlinkClick>
              </a:rPr>
              <a:t>PAN GPP</a:t>
            </a:r>
            <a:r>
              <a:rPr lang="sl-SI" sz="2000" b="1" noProof="0" dirty="0">
                <a:ea typeface="Roboto"/>
                <a:cs typeface="Roboto"/>
                <a:sym typeface="Roboto"/>
              </a:rPr>
              <a:t>: </a:t>
            </a:r>
            <a:r>
              <a:rPr lang="sl-SI" sz="2000" noProof="0" dirty="0"/>
              <a:t>Akcijski načrt za ekološko trajnost potrošnje v javnem sektorju, </a:t>
            </a:r>
            <a:r>
              <a:rPr lang="sl-SI" sz="2000" b="1" noProof="0" dirty="0"/>
              <a:t>zavezujoč v Italiji od leta 2008. </a:t>
            </a:r>
            <a:r>
              <a:rPr lang="sl-SI" sz="2000" noProof="0" dirty="0"/>
              <a:t>Trenutna posodobljena različica je bila uvedena z </a:t>
            </a:r>
            <a:r>
              <a:rPr lang="sl-SI" sz="2000" b="1" noProof="0" dirty="0"/>
              <a:t>odlokom z dne 3. avgusta 2023</a:t>
            </a:r>
            <a:r>
              <a:rPr lang="sl-SI" sz="2000" noProof="0" dirty="0"/>
              <a:t>.</a:t>
            </a:r>
            <a:endParaRPr lang="sl-SI" sz="2000" b="1" noProof="0" dirty="0">
              <a:ea typeface="Roboto"/>
              <a:cs typeface="Roboto"/>
              <a:sym typeface="Roboto"/>
            </a:endParaRPr>
          </a:p>
          <a:p>
            <a:pPr marL="342900" lvl="0" indent="-342900">
              <a:buClr>
                <a:srgbClr val="035854"/>
              </a:buClr>
              <a:buSzPct val="90497"/>
              <a:buFont typeface="Arial" panose="020B0604020202020204" pitchFamily="34" charset="0"/>
              <a:buChar char="•"/>
            </a:pPr>
            <a:r>
              <a:rPr lang="sl-SI" sz="2000" b="1" noProof="0" dirty="0">
                <a:ea typeface="Roboto"/>
                <a:cs typeface="Roboto"/>
                <a:sym typeface="Roboto"/>
              </a:rPr>
              <a:t>PNRR – </a:t>
            </a:r>
            <a:r>
              <a:rPr lang="sl-SI" sz="2000" b="1" noProof="0" dirty="0" err="1">
                <a:ea typeface="Roboto"/>
                <a:cs typeface="Roboto"/>
                <a:sym typeface="Roboto"/>
              </a:rPr>
              <a:t>Mission</a:t>
            </a:r>
            <a:r>
              <a:rPr lang="sl-SI" sz="2000" b="1" noProof="0" dirty="0">
                <a:ea typeface="Roboto"/>
                <a:cs typeface="Roboto"/>
                <a:sym typeface="Roboto"/>
              </a:rPr>
              <a:t> 2: </a:t>
            </a:r>
            <a:r>
              <a:rPr lang="sl-SI" sz="2000" noProof="0" dirty="0">
                <a:ea typeface="Roboto"/>
                <a:cs typeface="Roboto"/>
                <a:sym typeface="Roboto"/>
              </a:rPr>
              <a:t>„Zelena revolucija in ekološki preobrat”</a:t>
            </a:r>
          </a:p>
          <a:p>
            <a:pPr marL="342900" lvl="0" indent="-342900">
              <a:buClr>
                <a:srgbClr val="035854"/>
              </a:buClr>
              <a:buSzPct val="90497"/>
              <a:buFont typeface="Arial" panose="020B0604020202020204" pitchFamily="34" charset="0"/>
              <a:buChar char="•"/>
            </a:pPr>
            <a:r>
              <a:rPr lang="sl-SI" sz="2000" b="1" noProof="0" dirty="0"/>
              <a:t>M2C1 – </a:t>
            </a:r>
            <a:r>
              <a:rPr lang="sl-SI" sz="2000" noProof="0" dirty="0"/>
              <a:t>krožno gospodarstvo in trajnostno kmetijstvo;</a:t>
            </a:r>
          </a:p>
          <a:p>
            <a:pPr marL="342900" lvl="0" indent="-342900">
              <a:buClr>
                <a:srgbClr val="035854"/>
              </a:buClr>
              <a:buSzPct val="109890"/>
              <a:buFont typeface="Arial" panose="020B0604020202020204" pitchFamily="34" charset="0"/>
              <a:buChar char="•"/>
            </a:pPr>
            <a:r>
              <a:rPr lang="sl-SI" sz="2000" b="1" noProof="0" dirty="0"/>
              <a:t>M2C2 – </a:t>
            </a:r>
            <a:r>
              <a:rPr lang="sl-SI" sz="2000" noProof="0" dirty="0"/>
              <a:t>obnovljive vire energije, vodik, električno omrežje in trajnostna mobilnost</a:t>
            </a:r>
          </a:p>
          <a:p>
            <a:pPr marL="342900" lvl="0" indent="-342900">
              <a:buClr>
                <a:srgbClr val="035854"/>
              </a:buClr>
              <a:buSzPct val="109890"/>
              <a:buFont typeface="Arial" panose="020B0604020202020204" pitchFamily="34" charset="0"/>
              <a:buChar char="•"/>
            </a:pPr>
            <a:r>
              <a:rPr lang="sl-SI" sz="2000" b="1" noProof="0" dirty="0"/>
              <a:t>M2C3 – </a:t>
            </a:r>
            <a:r>
              <a:rPr lang="sl-SI" sz="2000" noProof="0" dirty="0"/>
              <a:t>energetska učinkovitost in sanacija stavb</a:t>
            </a:r>
          </a:p>
          <a:p>
            <a:pPr marL="342900" lvl="0" indent="-342900">
              <a:buClr>
                <a:srgbClr val="035854"/>
              </a:buClr>
              <a:buSzPct val="109890"/>
              <a:buFont typeface="Arial" panose="020B0604020202020204" pitchFamily="34" charset="0"/>
              <a:buChar char="•"/>
            </a:pPr>
            <a:r>
              <a:rPr lang="sl-SI" sz="2000" b="1" noProof="0" dirty="0"/>
              <a:t>M2C4 – </a:t>
            </a:r>
            <a:r>
              <a:rPr lang="sl-SI" sz="2000" noProof="0" dirty="0"/>
              <a:t>zaščita zemeljskih in vodnih virov</a:t>
            </a:r>
          </a:p>
        </p:txBody>
      </p:sp>
      <p:pic>
        <p:nvPicPr>
          <p:cNvPr id="7" name="Google Shape;316;p47" title="pexels-hellojoshwithers-27063859.jpg">
            <a:extLst>
              <a:ext uri="{FF2B5EF4-FFF2-40B4-BE49-F238E27FC236}">
                <a16:creationId xmlns:a16="http://schemas.microsoft.com/office/drawing/2014/main" id="{D6B09B9B-E06E-874C-C461-54631F93FE79}"/>
              </a:ext>
            </a:extLst>
          </p:cNvPr>
          <p:cNvPicPr preferRelativeResize="0"/>
          <p:nvPr/>
        </p:nvPicPr>
        <p:blipFill rotWithShape="1">
          <a:blip r:embed="rId4">
            <a:alphaModFix/>
          </a:blip>
          <a:srcRect l="23474" r="23474"/>
          <a:stretch/>
        </p:blipFill>
        <p:spPr>
          <a:xfrm>
            <a:off x="6733505" y="10"/>
            <a:ext cx="5458500" cy="6858000"/>
          </a:xfrm>
          <a:prstGeom prst="flowChartDelay">
            <a:avLst/>
          </a:prstGeom>
          <a:noFill/>
          <a:ln>
            <a:noFill/>
          </a:ln>
        </p:spPr>
      </p:pic>
    </p:spTree>
    <p:extLst>
      <p:ext uri="{BB962C8B-B14F-4D97-AF65-F5344CB8AC3E}">
        <p14:creationId xmlns:p14="http://schemas.microsoft.com/office/powerpoint/2010/main" val="2756928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8"/>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6000"/>
              <a:buFont typeface="Play"/>
              <a:buNone/>
            </a:pPr>
            <a:r>
              <a:rPr lang="de-DE" dirty="0"/>
              <a:t>PAN GPP </a:t>
            </a:r>
            <a:endParaRPr dirty="0"/>
          </a:p>
        </p:txBody>
      </p:sp>
      <p:sp>
        <p:nvSpPr>
          <p:cNvPr id="2" name="Text Placeholder 1">
            <a:extLst>
              <a:ext uri="{FF2B5EF4-FFF2-40B4-BE49-F238E27FC236}">
                <a16:creationId xmlns:a16="http://schemas.microsoft.com/office/drawing/2014/main" id="{3ADE8823-B3AC-8AB7-CF59-DE76053C2B43}"/>
              </a:ext>
            </a:extLst>
          </p:cNvPr>
          <p:cNvSpPr>
            <a:spLocks noGrp="1"/>
          </p:cNvSpPr>
          <p:nvPr>
            <p:ph type="body" idx="2"/>
          </p:nvPr>
        </p:nvSpPr>
        <p:spPr/>
        <p:txBody>
          <a:bodyPr>
            <a:noAutofit/>
          </a:bodyPr>
          <a:lstStyle/>
          <a:p>
            <a:r>
              <a:rPr lang="sl-SI" dirty="0"/>
              <a:t>PAN GPP ponuja </a:t>
            </a:r>
            <a:r>
              <a:rPr lang="sl-SI" b="1" dirty="0"/>
              <a:t>splošni okvir za okolju prijazno javno naročanje,</a:t>
            </a:r>
            <a:r>
              <a:rPr lang="sl-SI" dirty="0"/>
              <a:t> opredeljuje nacionalne cilje, določa prednostne kategorije blaga, storitev in gradbenih del glede na njihov vpliv na okolje ter določa obseg izdatkov, za katere je treba opredeliti „minimalne </a:t>
            </a:r>
            <a:r>
              <a:rPr lang="sl-SI" dirty="0" err="1"/>
              <a:t>okoljske</a:t>
            </a:r>
            <a:r>
              <a:rPr lang="sl-SI" dirty="0"/>
              <a:t> kriterije“ (CAM).</a:t>
            </a:r>
          </a:p>
          <a:p>
            <a:r>
              <a:rPr lang="sl-SI" dirty="0"/>
              <a:t>Poleg tega določa </a:t>
            </a:r>
            <a:r>
              <a:rPr lang="sl-SI" b="1" dirty="0"/>
              <a:t>posebne zahteve za javne organe </a:t>
            </a:r>
            <a:r>
              <a:rPr lang="sl-SI" dirty="0"/>
              <a:t>in predvideva letno spremljanje za preverjanje njihove uporabe, vključno z analizo doseženih </a:t>
            </a:r>
            <a:r>
              <a:rPr lang="sl-SI" dirty="0" err="1"/>
              <a:t>okoljskih</a:t>
            </a:r>
            <a:r>
              <a:rPr lang="sl-SI" dirty="0"/>
              <a:t> koristi in izvedbo ukrepov usposabljanja in razširjanja po vsej državi.</a:t>
            </a:r>
          </a:p>
        </p:txBody>
      </p:sp>
    </p:spTree>
    <p:extLst>
      <p:ext uri="{BB962C8B-B14F-4D97-AF65-F5344CB8AC3E}">
        <p14:creationId xmlns:p14="http://schemas.microsoft.com/office/powerpoint/2010/main" val="583419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08541C7-09E9-441A-BD66-A22396037AF5}"/>
              </a:ext>
            </a:extLst>
          </p:cNvPr>
          <p:cNvPicPr>
            <a:picLocks noGrp="1" noChangeAspect="1"/>
          </p:cNvPicPr>
          <p:nvPr>
            <p:ph type="pic" idx="2"/>
          </p:nvPr>
        </p:nvPicPr>
        <p:blipFill>
          <a:blip r:embed="rId3"/>
          <a:srcRect t="10" b="10"/>
          <a:stretch/>
        </p:blipFill>
        <p:spPr>
          <a:prstGeom prst="flowChartDelay">
            <a:avLst/>
          </a:prstGeom>
          <a:solidFill>
            <a:srgbClr val="87C3CD"/>
          </a:solidFill>
          <a:ln>
            <a:noFill/>
          </a:ln>
        </p:spPr>
      </p:pic>
      <p:sp>
        <p:nvSpPr>
          <p:cNvPr id="3" name="Text Placeholder 2">
            <a:extLst>
              <a:ext uri="{FF2B5EF4-FFF2-40B4-BE49-F238E27FC236}">
                <a16:creationId xmlns:a16="http://schemas.microsoft.com/office/drawing/2014/main" id="{A38590D2-57F3-52F9-2A39-9D9553191609}"/>
              </a:ext>
            </a:extLst>
          </p:cNvPr>
          <p:cNvSpPr>
            <a:spLocks noGrp="1"/>
          </p:cNvSpPr>
          <p:nvPr>
            <p:ph type="body" idx="10"/>
          </p:nvPr>
        </p:nvSpPr>
        <p:spPr>
          <a:xfrm>
            <a:off x="6299834" y="4049764"/>
            <a:ext cx="5350543" cy="1846659"/>
          </a:xfrm>
        </p:spPr>
        <p:txBody>
          <a:bodyPr/>
          <a:lstStyle/>
          <a:p>
            <a:r>
              <a:rPr lang="sl-SI" sz="2000" b="0" noProof="0" dirty="0">
                <a:solidFill>
                  <a:srgbClr val="035854"/>
                </a:solidFill>
                <a:ea typeface="Roboto"/>
                <a:cs typeface="Roboto"/>
                <a:sym typeface="Roboto"/>
              </a:rPr>
              <a:t>Minimalni </a:t>
            </a:r>
            <a:r>
              <a:rPr lang="sl-SI" sz="2000" b="0" noProof="0" dirty="0" err="1">
                <a:solidFill>
                  <a:srgbClr val="035854"/>
                </a:solidFill>
                <a:ea typeface="Roboto"/>
                <a:cs typeface="Roboto"/>
                <a:sym typeface="Roboto"/>
              </a:rPr>
              <a:t>okoljski</a:t>
            </a:r>
            <a:r>
              <a:rPr lang="sl-SI" sz="2000" b="0" noProof="0" dirty="0">
                <a:solidFill>
                  <a:srgbClr val="035854"/>
                </a:solidFill>
                <a:ea typeface="Roboto"/>
                <a:cs typeface="Roboto"/>
                <a:sym typeface="Roboto"/>
              </a:rPr>
              <a:t> kriteriji (CAM) so </a:t>
            </a:r>
            <a:r>
              <a:rPr lang="sl-SI" sz="2000" noProof="0" dirty="0" err="1">
                <a:solidFill>
                  <a:srgbClr val="035854"/>
                </a:solidFill>
                <a:ea typeface="Roboto"/>
                <a:cs typeface="Roboto"/>
                <a:sym typeface="Roboto"/>
              </a:rPr>
              <a:t>okoljske</a:t>
            </a:r>
            <a:r>
              <a:rPr lang="sl-SI" sz="2000" noProof="0" dirty="0">
                <a:solidFill>
                  <a:srgbClr val="035854"/>
                </a:solidFill>
                <a:ea typeface="Roboto"/>
                <a:cs typeface="Roboto"/>
                <a:sym typeface="Roboto"/>
              </a:rPr>
              <a:t> zahteve</a:t>
            </a:r>
            <a:r>
              <a:rPr lang="sl-SI" sz="2000" b="0" noProof="0" dirty="0">
                <a:solidFill>
                  <a:srgbClr val="035854"/>
                </a:solidFill>
                <a:ea typeface="Roboto"/>
                <a:cs typeface="Roboto"/>
                <a:sym typeface="Roboto"/>
              </a:rPr>
              <a:t>, določene za različne faze </a:t>
            </a:r>
            <a:r>
              <a:rPr lang="sl-SI" sz="2000" noProof="0" dirty="0">
                <a:solidFill>
                  <a:srgbClr val="035854"/>
                </a:solidFill>
                <a:ea typeface="Roboto"/>
                <a:cs typeface="Roboto"/>
                <a:sym typeface="Roboto"/>
              </a:rPr>
              <a:t>postopka javnega naročanja</a:t>
            </a:r>
            <a:r>
              <a:rPr lang="sl-SI" sz="2000" b="0" noProof="0" dirty="0">
                <a:solidFill>
                  <a:srgbClr val="035854"/>
                </a:solidFill>
                <a:ea typeface="Roboto"/>
                <a:cs typeface="Roboto"/>
                <a:sym typeface="Roboto"/>
              </a:rPr>
              <a:t>, katerih cilj je določiti najboljšo </a:t>
            </a:r>
            <a:r>
              <a:rPr lang="sl-SI" sz="2000" b="0" noProof="0" dirty="0" err="1">
                <a:solidFill>
                  <a:srgbClr val="035854"/>
                </a:solidFill>
                <a:ea typeface="Roboto"/>
                <a:cs typeface="Roboto"/>
                <a:sym typeface="Roboto"/>
              </a:rPr>
              <a:t>okoljsko</a:t>
            </a:r>
            <a:r>
              <a:rPr lang="sl-SI" sz="2000" b="0" noProof="0" dirty="0">
                <a:solidFill>
                  <a:srgbClr val="035854"/>
                </a:solidFill>
                <a:ea typeface="Roboto"/>
                <a:cs typeface="Roboto"/>
                <a:sym typeface="Roboto"/>
              </a:rPr>
              <a:t> rešitev, najboljši proizvod ali najboljšo storitev v celotnem življenjskem ciklu.</a:t>
            </a:r>
            <a:endParaRPr lang="sl-SI" sz="2000" noProof="0" dirty="0">
              <a:solidFill>
                <a:srgbClr val="035854"/>
              </a:solidFill>
            </a:endParaRPr>
          </a:p>
          <a:p>
            <a:endParaRPr lang="sl-SI" sz="2000" noProof="0" dirty="0">
              <a:solidFill>
                <a:srgbClr val="035854"/>
              </a:solidFill>
            </a:endParaRPr>
          </a:p>
        </p:txBody>
      </p:sp>
      <p:sp>
        <p:nvSpPr>
          <p:cNvPr id="4" name="Title 3">
            <a:extLst>
              <a:ext uri="{FF2B5EF4-FFF2-40B4-BE49-F238E27FC236}">
                <a16:creationId xmlns:a16="http://schemas.microsoft.com/office/drawing/2014/main" id="{24424B42-0F99-5E29-E5B2-11B15AAE8AE6}"/>
              </a:ext>
            </a:extLst>
          </p:cNvPr>
          <p:cNvSpPr>
            <a:spLocks noGrp="1"/>
          </p:cNvSpPr>
          <p:nvPr>
            <p:ph type="title"/>
          </p:nvPr>
        </p:nvSpPr>
        <p:spPr>
          <a:xfrm>
            <a:off x="6296787" y="1634662"/>
            <a:ext cx="5350543" cy="2215991"/>
          </a:xfrm>
        </p:spPr>
        <p:txBody>
          <a:bodyPr/>
          <a:lstStyle/>
          <a:p>
            <a:r>
              <a:rPr lang="sl-SI" noProof="0" dirty="0" err="1"/>
              <a:t>Criteri</a:t>
            </a:r>
            <a:r>
              <a:rPr lang="sl-SI" noProof="0" dirty="0"/>
              <a:t> </a:t>
            </a:r>
            <a:r>
              <a:rPr lang="sl-SI" noProof="0" dirty="0" err="1"/>
              <a:t>Ambientali</a:t>
            </a:r>
            <a:r>
              <a:rPr lang="sl-SI" noProof="0" dirty="0"/>
              <a:t> </a:t>
            </a:r>
            <a:r>
              <a:rPr lang="sl-SI" noProof="0" dirty="0" err="1"/>
              <a:t>Minimi</a:t>
            </a:r>
            <a:r>
              <a:rPr lang="sl-SI" noProof="0" dirty="0"/>
              <a:t> (CAM)</a:t>
            </a:r>
          </a:p>
        </p:txBody>
      </p:sp>
    </p:spTree>
    <p:extLst>
      <p:ext uri="{BB962C8B-B14F-4D97-AF65-F5344CB8AC3E}">
        <p14:creationId xmlns:p14="http://schemas.microsoft.com/office/powerpoint/2010/main" val="3913558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457FBF-FD18-6BBF-4155-3E885292F9AE}"/>
              </a:ext>
            </a:extLst>
          </p:cNvPr>
          <p:cNvSpPr>
            <a:spLocks noGrp="1"/>
          </p:cNvSpPr>
          <p:nvPr>
            <p:ph type="body" idx="1"/>
          </p:nvPr>
        </p:nvSpPr>
        <p:spPr>
          <a:xfrm>
            <a:off x="594360" y="3120630"/>
            <a:ext cx="6714864" cy="2769989"/>
          </a:xfrm>
        </p:spPr>
        <p:txBody>
          <a:bodyPr/>
          <a:lstStyle/>
          <a:p>
            <a:pPr marL="342900" indent="-342900">
              <a:buClr>
                <a:srgbClr val="035854"/>
              </a:buClr>
              <a:buFont typeface="Arial" panose="020B0604020202020204" pitchFamily="34" charset="0"/>
              <a:buChar char="•"/>
            </a:pPr>
            <a:r>
              <a:rPr lang="sl-SI" b="0" dirty="0">
                <a:solidFill>
                  <a:srgbClr val="3F3F3F"/>
                </a:solidFill>
              </a:rPr>
              <a:t>18. člen zakona 221/2015</a:t>
            </a:r>
          </a:p>
          <a:p>
            <a:pPr marL="342900" indent="-342900">
              <a:buClr>
                <a:srgbClr val="035854"/>
              </a:buClr>
              <a:buFont typeface="Arial" panose="020B0604020202020204" pitchFamily="34" charset="0"/>
              <a:buChar char="•"/>
            </a:pPr>
            <a:endParaRPr lang="sl-SI" b="0" dirty="0">
              <a:solidFill>
                <a:srgbClr val="3F3F3F"/>
              </a:solidFill>
            </a:endParaRPr>
          </a:p>
          <a:p>
            <a:pPr marL="342900" indent="-342900">
              <a:buClr>
                <a:srgbClr val="035854"/>
              </a:buClr>
              <a:buFont typeface="Arial" panose="020B0604020202020204" pitchFamily="34" charset="0"/>
              <a:buChar char="•"/>
            </a:pPr>
            <a:r>
              <a:rPr lang="sl-SI" b="0" dirty="0">
                <a:solidFill>
                  <a:srgbClr val="3F3F3F"/>
                </a:solidFill>
              </a:rPr>
              <a:t>34. člen „Meril za energetsko in </a:t>
            </a:r>
            <a:r>
              <a:rPr lang="sl-SI" b="0" dirty="0" err="1">
                <a:solidFill>
                  <a:srgbClr val="3F3F3F"/>
                </a:solidFill>
              </a:rPr>
              <a:t>okoljsko</a:t>
            </a:r>
            <a:r>
              <a:rPr lang="sl-SI" b="0" dirty="0">
                <a:solidFill>
                  <a:srgbClr val="3F3F3F"/>
                </a:solidFill>
              </a:rPr>
              <a:t> združljivost” zakonskega odloka 50/2016 „Zakona o javnih naročilih” (spremenjenega z zakonskim odlokom 56/2017), ki predpisuje njihovo obvezno uporabo;</a:t>
            </a:r>
          </a:p>
          <a:p>
            <a:pPr marL="342900" indent="-342900">
              <a:buClr>
                <a:srgbClr val="035854"/>
              </a:buClr>
              <a:buFont typeface="Arial" panose="020B0604020202020204" pitchFamily="34" charset="0"/>
              <a:buChar char="•"/>
            </a:pPr>
            <a:endParaRPr lang="sl-SI" b="0" dirty="0">
              <a:solidFill>
                <a:srgbClr val="3F3F3F"/>
              </a:solidFill>
            </a:endParaRPr>
          </a:p>
          <a:p>
            <a:pPr marL="342900" indent="-342900">
              <a:buClr>
                <a:srgbClr val="035854"/>
              </a:buClr>
              <a:buFont typeface="Arial" panose="020B0604020202020204" pitchFamily="34" charset="0"/>
              <a:buChar char="•"/>
            </a:pPr>
            <a:r>
              <a:rPr lang="sl-SI" b="0" dirty="0">
                <a:solidFill>
                  <a:srgbClr val="3F3F3F"/>
                </a:solidFill>
              </a:rPr>
              <a:t>Trenutno veljavni zakonik, 2. odstavek 57. člena, zakonskega odloka št. 36 z dne 31. marca 2023</a:t>
            </a:r>
          </a:p>
        </p:txBody>
      </p:sp>
      <p:sp>
        <p:nvSpPr>
          <p:cNvPr id="3" name="Title 2">
            <a:extLst>
              <a:ext uri="{FF2B5EF4-FFF2-40B4-BE49-F238E27FC236}">
                <a16:creationId xmlns:a16="http://schemas.microsoft.com/office/drawing/2014/main" id="{545A33C7-FDF3-0A72-BA59-A4C1DE186639}"/>
              </a:ext>
            </a:extLst>
          </p:cNvPr>
          <p:cNvSpPr>
            <a:spLocks noGrp="1"/>
          </p:cNvSpPr>
          <p:nvPr>
            <p:ph type="title"/>
          </p:nvPr>
        </p:nvSpPr>
        <p:spPr/>
        <p:txBody>
          <a:bodyPr/>
          <a:lstStyle/>
          <a:p>
            <a:r>
              <a:rPr lang="sl-SI" dirty="0"/>
              <a:t>Minimalni </a:t>
            </a:r>
            <a:r>
              <a:rPr lang="sl-SI" dirty="0" err="1"/>
              <a:t>okoljski</a:t>
            </a:r>
            <a:r>
              <a:rPr lang="sl-SI" dirty="0"/>
              <a:t> kriteriji </a:t>
            </a:r>
          </a:p>
        </p:txBody>
      </p:sp>
      <p:sp>
        <p:nvSpPr>
          <p:cNvPr id="7" name="Google Shape;112;p3">
            <a:extLst>
              <a:ext uri="{FF2B5EF4-FFF2-40B4-BE49-F238E27FC236}">
                <a16:creationId xmlns:a16="http://schemas.microsoft.com/office/drawing/2014/main" id="{9F1A3823-6A5E-B49F-A9E7-CEDA6F86ABCE}"/>
              </a:ext>
            </a:extLst>
          </p:cNvPr>
          <p:cNvSpPr/>
          <p:nvPr/>
        </p:nvSpPr>
        <p:spPr>
          <a:xfrm>
            <a:off x="7225691" y="2858982"/>
            <a:ext cx="3092282" cy="3031635"/>
          </a:xfrm>
          <a:prstGeom prst="flowChartConnector">
            <a:avLst/>
          </a:prstGeom>
          <a:solidFill>
            <a:srgbClr val="65B1BE"/>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lvl="0" algn="ctr">
              <a:buSzPts val="2800"/>
            </a:pPr>
            <a:r>
              <a:rPr lang="it-IT" sz="2400" b="1" dirty="0" err="1">
                <a:solidFill>
                  <a:srgbClr val="595959"/>
                </a:solidFill>
                <a:latin typeface="Roboto"/>
                <a:ea typeface="Roboto"/>
                <a:cs typeface="Roboto"/>
                <a:sym typeface="Roboto"/>
              </a:rPr>
              <a:t>CAMs</a:t>
            </a:r>
            <a:r>
              <a:rPr lang="it-IT" sz="2400" b="1" dirty="0">
                <a:solidFill>
                  <a:srgbClr val="595959"/>
                </a:solidFill>
                <a:latin typeface="Roboto"/>
                <a:ea typeface="Roboto"/>
                <a:cs typeface="Roboto"/>
                <a:sym typeface="Roboto"/>
              </a:rPr>
              <a:t> </a:t>
            </a:r>
            <a:r>
              <a:rPr lang="it-IT" sz="2400" dirty="0">
                <a:solidFill>
                  <a:srgbClr val="595959"/>
                </a:solidFill>
                <a:latin typeface="Roboto"/>
                <a:ea typeface="Roboto"/>
                <a:cs typeface="Roboto"/>
                <a:sym typeface="Roboto"/>
              </a:rPr>
              <a:t>so </a:t>
            </a:r>
            <a:r>
              <a:rPr lang="it-IT" sz="2400" dirty="0" err="1">
                <a:solidFill>
                  <a:srgbClr val="595959"/>
                </a:solidFill>
                <a:latin typeface="Roboto"/>
                <a:ea typeface="Roboto"/>
                <a:cs typeface="Roboto"/>
                <a:sym typeface="Roboto"/>
              </a:rPr>
              <a:t>predvideni</a:t>
            </a:r>
            <a:r>
              <a:rPr lang="it-IT" sz="2400" dirty="0">
                <a:solidFill>
                  <a:srgbClr val="595959"/>
                </a:solidFill>
                <a:latin typeface="Roboto"/>
                <a:ea typeface="Roboto"/>
                <a:cs typeface="Roboto"/>
                <a:sym typeface="Roboto"/>
              </a:rPr>
              <a:t> za</a:t>
            </a:r>
            <a:r>
              <a:rPr lang="it-IT" sz="2400" b="1" dirty="0">
                <a:solidFill>
                  <a:srgbClr val="595959"/>
                </a:solidFill>
                <a:latin typeface="Roboto"/>
                <a:ea typeface="Roboto"/>
                <a:cs typeface="Roboto"/>
                <a:sym typeface="Roboto"/>
              </a:rPr>
              <a:t> 20 </a:t>
            </a:r>
            <a:r>
              <a:rPr lang="it-IT" sz="2400" b="1" dirty="0" err="1">
                <a:solidFill>
                  <a:srgbClr val="595959"/>
                </a:solidFill>
                <a:latin typeface="Roboto"/>
                <a:ea typeface="Roboto"/>
                <a:cs typeface="Roboto"/>
                <a:sym typeface="Roboto"/>
              </a:rPr>
              <a:t>kategorij</a:t>
            </a:r>
            <a:r>
              <a:rPr lang="it-IT" sz="2400" b="1" dirty="0">
                <a:solidFill>
                  <a:srgbClr val="595959"/>
                </a:solidFill>
                <a:latin typeface="Roboto"/>
                <a:ea typeface="Roboto"/>
                <a:cs typeface="Roboto"/>
                <a:sym typeface="Roboto"/>
              </a:rPr>
              <a:t> </a:t>
            </a:r>
            <a:r>
              <a:rPr lang="it-IT" sz="2400" dirty="0" err="1">
                <a:solidFill>
                  <a:srgbClr val="595959"/>
                </a:solidFill>
                <a:latin typeface="Roboto"/>
                <a:ea typeface="Roboto"/>
                <a:cs typeface="Roboto"/>
                <a:sym typeface="Roboto"/>
              </a:rPr>
              <a:t>izdelkov</a:t>
            </a:r>
            <a:r>
              <a:rPr lang="it-IT" sz="2400" dirty="0">
                <a:solidFill>
                  <a:srgbClr val="595959"/>
                </a:solidFill>
                <a:latin typeface="Roboto"/>
                <a:ea typeface="Roboto"/>
                <a:cs typeface="Roboto"/>
                <a:sym typeface="Roboto"/>
              </a:rPr>
              <a:t> in </a:t>
            </a:r>
            <a:r>
              <a:rPr lang="it-IT" sz="2400" dirty="0" err="1">
                <a:solidFill>
                  <a:srgbClr val="595959"/>
                </a:solidFill>
                <a:latin typeface="Roboto"/>
                <a:ea typeface="Roboto"/>
                <a:cs typeface="Roboto"/>
                <a:sym typeface="Roboto"/>
              </a:rPr>
              <a:t>storitev</a:t>
            </a:r>
            <a:r>
              <a:rPr lang="it-IT" sz="2400" dirty="0">
                <a:solidFill>
                  <a:srgbClr val="595959"/>
                </a:solidFill>
                <a:latin typeface="Roboto"/>
                <a:ea typeface="Roboto"/>
                <a:cs typeface="Roboto"/>
                <a:sym typeface="Roboto"/>
              </a:rPr>
              <a:t>. </a:t>
            </a:r>
            <a:endParaRPr lang="it-IT" sz="2400" dirty="0">
              <a:latin typeface="Aptos" panose="020B0004020202020204" pitchFamily="34" charset="0"/>
            </a:endParaRPr>
          </a:p>
        </p:txBody>
      </p:sp>
    </p:spTree>
    <p:extLst>
      <p:ext uri="{BB962C8B-B14F-4D97-AF65-F5344CB8AC3E}">
        <p14:creationId xmlns:p14="http://schemas.microsoft.com/office/powerpoint/2010/main" val="3110004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a:t>Struktura CAM</a:t>
            </a:r>
            <a:endParaRPr/>
          </a:p>
        </p:txBody>
      </p:sp>
      <p:grpSp>
        <p:nvGrpSpPr>
          <p:cNvPr id="338" name="Google Shape;338;p51"/>
          <p:cNvGrpSpPr/>
          <p:nvPr/>
        </p:nvGrpSpPr>
        <p:grpSpPr>
          <a:xfrm>
            <a:off x="1647772" y="2512955"/>
            <a:ext cx="8415969" cy="3447736"/>
            <a:chOff x="1105" y="657589"/>
            <a:chExt cx="9051323" cy="3708018"/>
          </a:xfrm>
        </p:grpSpPr>
        <p:sp>
          <p:nvSpPr>
            <p:cNvPr id="339" name="Google Shape;339;p51"/>
            <p:cNvSpPr/>
            <p:nvPr/>
          </p:nvSpPr>
          <p:spPr>
            <a:xfrm>
              <a:off x="1105" y="657589"/>
              <a:ext cx="2873436" cy="3708018"/>
            </a:xfrm>
            <a:prstGeom prst="roundRect">
              <a:avLst>
                <a:gd name="adj" fmla="val 10000"/>
              </a:avLst>
            </a:prstGeom>
            <a:solidFill>
              <a:srgbClr val="E1EF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40" name="Google Shape;340;p51"/>
            <p:cNvSpPr txBox="1"/>
            <p:nvPr/>
          </p:nvSpPr>
          <p:spPr>
            <a:xfrm>
              <a:off x="1105" y="657589"/>
              <a:ext cx="2873436" cy="652093"/>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de-DE" sz="2400" b="1" i="0" u="none" strike="noStrike" cap="none" dirty="0" err="1">
                  <a:solidFill>
                    <a:srgbClr val="3F3F3F"/>
                  </a:solidFill>
                  <a:latin typeface="Aptos" panose="020B0004020202020204" pitchFamily="34" charset="0"/>
                  <a:sym typeface="Arial"/>
                </a:rPr>
                <a:t>Ozadje</a:t>
              </a:r>
              <a:endParaRPr sz="2400" b="1" i="0" u="none" strike="noStrike" cap="none" dirty="0">
                <a:solidFill>
                  <a:srgbClr val="3F3F3F"/>
                </a:solidFill>
                <a:latin typeface="Aptos" panose="020B0004020202020204" pitchFamily="34" charset="0"/>
                <a:sym typeface="Arial"/>
              </a:endParaRPr>
            </a:p>
          </p:txBody>
        </p:sp>
        <p:sp>
          <p:nvSpPr>
            <p:cNvPr id="341" name="Google Shape;341;p51"/>
            <p:cNvSpPr/>
            <p:nvPr/>
          </p:nvSpPr>
          <p:spPr>
            <a:xfrm>
              <a:off x="288448" y="1310961"/>
              <a:ext cx="2298748" cy="1316290"/>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42" name="Google Shape;342;p51"/>
            <p:cNvSpPr txBox="1"/>
            <p:nvPr/>
          </p:nvSpPr>
          <p:spPr>
            <a:xfrm>
              <a:off x="327001" y="1349514"/>
              <a:ext cx="2221642" cy="1239184"/>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err="1">
                  <a:solidFill>
                    <a:schemeClr val="lt1"/>
                  </a:solidFill>
                  <a:latin typeface="Aptos" panose="020B0004020202020204" pitchFamily="34" charset="0"/>
                  <a:sym typeface="Arial"/>
                </a:rPr>
                <a:t>Splošne</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informacije</a:t>
              </a:r>
              <a:endParaRPr sz="2400" b="0" i="0" u="none" strike="noStrike" cap="none" dirty="0">
                <a:solidFill>
                  <a:srgbClr val="000000"/>
                </a:solidFill>
                <a:latin typeface="Aptos" panose="020B0004020202020204" pitchFamily="34" charset="0"/>
                <a:sym typeface="Arial"/>
              </a:endParaRPr>
            </a:p>
          </p:txBody>
        </p:sp>
        <p:sp>
          <p:nvSpPr>
            <p:cNvPr id="343" name="Google Shape;343;p51"/>
            <p:cNvSpPr/>
            <p:nvPr/>
          </p:nvSpPr>
          <p:spPr>
            <a:xfrm>
              <a:off x="288448" y="2829758"/>
              <a:ext cx="2298748" cy="1316290"/>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44" name="Google Shape;344;p51"/>
            <p:cNvSpPr txBox="1"/>
            <p:nvPr/>
          </p:nvSpPr>
          <p:spPr>
            <a:xfrm>
              <a:off x="327001" y="2868311"/>
              <a:ext cx="2221642" cy="1239184"/>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err="1">
                  <a:solidFill>
                    <a:schemeClr val="lt1"/>
                  </a:solidFill>
                  <a:latin typeface="Aptos" panose="020B0004020202020204" pitchFamily="34" charset="0"/>
                  <a:sym typeface="Arial"/>
                </a:rPr>
                <a:t>Tematska</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področja</a:t>
              </a:r>
              <a:endParaRPr sz="2400" b="0" i="0" u="none" strike="noStrike" cap="none" dirty="0">
                <a:solidFill>
                  <a:srgbClr val="000000"/>
                </a:solidFill>
                <a:latin typeface="Aptos" panose="020B0004020202020204" pitchFamily="34" charset="0"/>
                <a:sym typeface="Arial"/>
              </a:endParaRPr>
            </a:p>
          </p:txBody>
        </p:sp>
        <p:sp>
          <p:nvSpPr>
            <p:cNvPr id="345" name="Google Shape;345;p51"/>
            <p:cNvSpPr/>
            <p:nvPr/>
          </p:nvSpPr>
          <p:spPr>
            <a:xfrm>
              <a:off x="3090048" y="657589"/>
              <a:ext cx="2873436" cy="3708018"/>
            </a:xfrm>
            <a:prstGeom prst="roundRect">
              <a:avLst>
                <a:gd name="adj" fmla="val 10000"/>
              </a:avLst>
            </a:prstGeom>
            <a:solidFill>
              <a:srgbClr val="E1EF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46" name="Google Shape;346;p51"/>
            <p:cNvSpPr txBox="1"/>
            <p:nvPr/>
          </p:nvSpPr>
          <p:spPr>
            <a:xfrm>
              <a:off x="3090048" y="657589"/>
              <a:ext cx="2873436" cy="652093"/>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de-DE" sz="2400" b="1" i="0" u="none" strike="noStrike" cap="none" dirty="0" err="1">
                  <a:solidFill>
                    <a:srgbClr val="3F3F3F"/>
                  </a:solidFill>
                  <a:latin typeface="Aptos" panose="020B0004020202020204" pitchFamily="34" charset="0"/>
                  <a:sym typeface="Arial"/>
                </a:rPr>
                <a:t>Temeljni</a:t>
              </a:r>
              <a:r>
                <a:rPr lang="de-DE" sz="2400" b="1" i="0" u="none" strike="noStrike" cap="none" dirty="0">
                  <a:solidFill>
                    <a:srgbClr val="3F3F3F"/>
                  </a:solidFill>
                  <a:latin typeface="Aptos" panose="020B0004020202020204" pitchFamily="34" charset="0"/>
                  <a:sym typeface="Arial"/>
                </a:rPr>
                <a:t> </a:t>
              </a:r>
              <a:r>
                <a:rPr lang="de-DE" sz="2400" b="1" i="0" u="none" strike="noStrike" cap="none" dirty="0" err="1">
                  <a:solidFill>
                    <a:srgbClr val="3F3F3F"/>
                  </a:solidFill>
                  <a:latin typeface="Aptos" panose="020B0004020202020204" pitchFamily="34" charset="0"/>
                  <a:sym typeface="Arial"/>
                </a:rPr>
                <a:t>kriteriji</a:t>
              </a:r>
              <a:endParaRPr sz="2400" b="1" i="0" u="none" strike="noStrike" cap="none" dirty="0">
                <a:solidFill>
                  <a:srgbClr val="3F3F3F"/>
                </a:solidFill>
                <a:latin typeface="Aptos" panose="020B0004020202020204" pitchFamily="34" charset="0"/>
                <a:sym typeface="Arial"/>
              </a:endParaRPr>
            </a:p>
          </p:txBody>
        </p:sp>
        <p:sp>
          <p:nvSpPr>
            <p:cNvPr id="347" name="Google Shape;347;p51"/>
            <p:cNvSpPr/>
            <p:nvPr/>
          </p:nvSpPr>
          <p:spPr>
            <a:xfrm>
              <a:off x="3377392" y="1310055"/>
              <a:ext cx="2298748" cy="857667"/>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48" name="Google Shape;348;p51"/>
            <p:cNvSpPr txBox="1"/>
            <p:nvPr/>
          </p:nvSpPr>
          <p:spPr>
            <a:xfrm>
              <a:off x="3402512" y="1335175"/>
              <a:ext cx="2248508" cy="807427"/>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err="1">
                  <a:solidFill>
                    <a:schemeClr val="lt1"/>
                  </a:solidFill>
                  <a:latin typeface="Aptos" panose="020B0004020202020204" pitchFamily="34" charset="0"/>
                  <a:sym typeface="Arial"/>
                </a:rPr>
                <a:t>Izbira</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kandidatov</a:t>
              </a:r>
              <a:endParaRPr sz="2400" b="0" i="0" u="none" strike="noStrike" cap="none" dirty="0">
                <a:solidFill>
                  <a:schemeClr val="lt1"/>
                </a:solidFill>
                <a:latin typeface="Aptos" panose="020B0004020202020204" pitchFamily="34" charset="0"/>
                <a:sym typeface="Arial"/>
              </a:endParaRPr>
            </a:p>
          </p:txBody>
        </p:sp>
        <p:sp>
          <p:nvSpPr>
            <p:cNvPr id="349" name="Google Shape;349;p51"/>
            <p:cNvSpPr/>
            <p:nvPr/>
          </p:nvSpPr>
          <p:spPr>
            <a:xfrm>
              <a:off x="3377392" y="2299671"/>
              <a:ext cx="2298748" cy="857667"/>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50" name="Google Shape;350;p51"/>
            <p:cNvSpPr txBox="1"/>
            <p:nvPr/>
          </p:nvSpPr>
          <p:spPr>
            <a:xfrm>
              <a:off x="3402512" y="2324791"/>
              <a:ext cx="2248508" cy="807427"/>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err="1">
                  <a:solidFill>
                    <a:schemeClr val="lt1"/>
                  </a:solidFill>
                  <a:latin typeface="Aptos" panose="020B0004020202020204" pitchFamily="34" charset="0"/>
                  <a:sym typeface="Arial"/>
                </a:rPr>
                <a:t>Tehnična</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specifikacija</a:t>
              </a:r>
              <a:endParaRPr sz="2400" b="0" i="0" u="none" strike="noStrike" cap="none" dirty="0">
                <a:solidFill>
                  <a:schemeClr val="lt1"/>
                </a:solidFill>
                <a:latin typeface="Aptos" panose="020B0004020202020204" pitchFamily="34" charset="0"/>
                <a:sym typeface="Arial"/>
              </a:endParaRPr>
            </a:p>
          </p:txBody>
        </p:sp>
        <p:sp>
          <p:nvSpPr>
            <p:cNvPr id="351" name="Google Shape;351;p51"/>
            <p:cNvSpPr/>
            <p:nvPr/>
          </p:nvSpPr>
          <p:spPr>
            <a:xfrm>
              <a:off x="3377392" y="3289287"/>
              <a:ext cx="2298748" cy="857667"/>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52" name="Google Shape;352;p51"/>
            <p:cNvSpPr txBox="1"/>
            <p:nvPr/>
          </p:nvSpPr>
          <p:spPr>
            <a:xfrm>
              <a:off x="3461474" y="3300068"/>
              <a:ext cx="2248508" cy="807427"/>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err="1">
                  <a:solidFill>
                    <a:schemeClr val="lt1"/>
                  </a:solidFill>
                  <a:latin typeface="Aptos" panose="020B0004020202020204" pitchFamily="34" charset="0"/>
                  <a:sym typeface="Arial"/>
                </a:rPr>
                <a:t>Pogodbene</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klavzule</a:t>
              </a:r>
              <a:endParaRPr sz="2400" b="0" i="0" u="none" strike="noStrike" cap="none" dirty="0">
                <a:solidFill>
                  <a:schemeClr val="lt1"/>
                </a:solidFill>
                <a:latin typeface="Aptos" panose="020B0004020202020204" pitchFamily="34" charset="0"/>
                <a:sym typeface="Arial"/>
              </a:endParaRPr>
            </a:p>
          </p:txBody>
        </p:sp>
        <p:sp>
          <p:nvSpPr>
            <p:cNvPr id="353" name="Google Shape;353;p51"/>
            <p:cNvSpPr/>
            <p:nvPr/>
          </p:nvSpPr>
          <p:spPr>
            <a:xfrm>
              <a:off x="6178992" y="657589"/>
              <a:ext cx="2873436" cy="3708018"/>
            </a:xfrm>
            <a:prstGeom prst="roundRect">
              <a:avLst>
                <a:gd name="adj" fmla="val 10000"/>
              </a:avLst>
            </a:prstGeom>
            <a:solidFill>
              <a:srgbClr val="E1EF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54" name="Google Shape;354;p51"/>
            <p:cNvSpPr txBox="1"/>
            <p:nvPr/>
          </p:nvSpPr>
          <p:spPr>
            <a:xfrm>
              <a:off x="6178992" y="657589"/>
              <a:ext cx="2873436" cy="652093"/>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de-DE" sz="2400" b="1" i="0" u="none" strike="noStrike" cap="none" dirty="0" err="1">
                  <a:solidFill>
                    <a:srgbClr val="3F3F3F"/>
                  </a:solidFill>
                  <a:latin typeface="Aptos" panose="020B0004020202020204" pitchFamily="34" charset="0"/>
                  <a:sym typeface="Arial"/>
                </a:rPr>
                <a:t>Izbirni</a:t>
              </a:r>
              <a:r>
                <a:rPr lang="de-DE" sz="2400" b="1" i="0" u="none" strike="noStrike" cap="none" dirty="0">
                  <a:solidFill>
                    <a:srgbClr val="3F3F3F"/>
                  </a:solidFill>
                  <a:latin typeface="Aptos" panose="020B0004020202020204" pitchFamily="34" charset="0"/>
                  <a:sym typeface="Arial"/>
                </a:rPr>
                <a:t> </a:t>
              </a:r>
              <a:r>
                <a:rPr lang="de-DE" sz="2400" b="1" i="0" u="none" strike="noStrike" cap="none" dirty="0" err="1">
                  <a:solidFill>
                    <a:srgbClr val="3F3F3F"/>
                  </a:solidFill>
                  <a:latin typeface="Aptos" panose="020B0004020202020204" pitchFamily="34" charset="0"/>
                  <a:sym typeface="Arial"/>
                </a:rPr>
                <a:t>kriteriji</a:t>
              </a:r>
              <a:endParaRPr sz="2400" b="1" i="0" u="none" strike="noStrike" cap="none" dirty="0">
                <a:solidFill>
                  <a:srgbClr val="3F3F3F"/>
                </a:solidFill>
                <a:latin typeface="Aptos" panose="020B0004020202020204" pitchFamily="34" charset="0"/>
                <a:sym typeface="Arial"/>
              </a:endParaRPr>
            </a:p>
          </p:txBody>
        </p:sp>
        <p:sp>
          <p:nvSpPr>
            <p:cNvPr id="355" name="Google Shape;355;p51"/>
            <p:cNvSpPr/>
            <p:nvPr/>
          </p:nvSpPr>
          <p:spPr>
            <a:xfrm>
              <a:off x="6512541" y="1310055"/>
              <a:ext cx="2298748" cy="857667"/>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56" name="Google Shape;356;p51"/>
            <p:cNvSpPr txBox="1"/>
            <p:nvPr/>
          </p:nvSpPr>
          <p:spPr>
            <a:xfrm>
              <a:off x="6537661" y="1335175"/>
              <a:ext cx="2248508" cy="807427"/>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err="1">
                  <a:solidFill>
                    <a:schemeClr val="lt1"/>
                  </a:solidFill>
                  <a:latin typeface="Aptos" panose="020B0004020202020204" pitchFamily="34" charset="0"/>
                  <a:sym typeface="Arial"/>
                </a:rPr>
                <a:t>Tehnične</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specifikacije</a:t>
              </a:r>
              <a:endParaRPr sz="2400" b="0" i="0" u="none" strike="noStrike" cap="none" dirty="0">
                <a:solidFill>
                  <a:schemeClr val="lt1"/>
                </a:solidFill>
                <a:latin typeface="Aptos" panose="020B0004020202020204" pitchFamily="34" charset="0"/>
                <a:sym typeface="Arial"/>
              </a:endParaRPr>
            </a:p>
          </p:txBody>
        </p:sp>
        <p:sp>
          <p:nvSpPr>
            <p:cNvPr id="357" name="Google Shape;357;p51"/>
            <p:cNvSpPr/>
            <p:nvPr/>
          </p:nvSpPr>
          <p:spPr>
            <a:xfrm>
              <a:off x="6466336" y="2299671"/>
              <a:ext cx="2298748" cy="857667"/>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58" name="Google Shape;358;p51"/>
            <p:cNvSpPr txBox="1"/>
            <p:nvPr/>
          </p:nvSpPr>
          <p:spPr>
            <a:xfrm>
              <a:off x="6491456" y="2324791"/>
              <a:ext cx="2248508" cy="807427"/>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None/>
              </a:pPr>
              <a:endParaRPr sz="2400" b="0" i="0" u="none" strike="noStrike" cap="none" dirty="0">
                <a:solidFill>
                  <a:schemeClr val="lt1"/>
                </a:solidFill>
                <a:latin typeface="Aptos" panose="020B0004020202020204" pitchFamily="34" charset="0"/>
                <a:sym typeface="Arial"/>
              </a:endParaRPr>
            </a:p>
            <a:p>
              <a:pPr marL="0" marR="0" lvl="0" indent="0" algn="ctr" rtl="0">
                <a:lnSpc>
                  <a:spcPct val="90000"/>
                </a:lnSpc>
                <a:spcBef>
                  <a:spcPts val="0"/>
                </a:spcBef>
                <a:spcAft>
                  <a:spcPts val="0"/>
                </a:spcAft>
                <a:buNone/>
              </a:pPr>
              <a:r>
                <a:rPr lang="de-DE" sz="2400" b="0" i="0" u="none" strike="noStrike" cap="none" dirty="0" err="1">
                  <a:solidFill>
                    <a:schemeClr val="lt1"/>
                  </a:solidFill>
                  <a:latin typeface="Aptos" panose="020B0004020202020204" pitchFamily="34" charset="0"/>
                  <a:sym typeface="Arial"/>
                </a:rPr>
                <a:t>Pogodbene</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klavzule</a:t>
              </a:r>
              <a:endParaRPr sz="2400" dirty="0">
                <a:latin typeface="Aptos" panose="020B0004020202020204" pitchFamily="34" charset="0"/>
              </a:endParaRPr>
            </a:p>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a:solidFill>
                    <a:schemeClr val="lt1"/>
                  </a:solidFill>
                  <a:latin typeface="Aptos" panose="020B0004020202020204" pitchFamily="34" charset="0"/>
                  <a:sym typeface="Arial"/>
                </a:rPr>
                <a:t> </a:t>
              </a:r>
              <a:endParaRPr sz="2400" b="0" i="0" u="none" strike="noStrike" cap="none" dirty="0">
                <a:solidFill>
                  <a:srgbClr val="000000"/>
                </a:solidFill>
                <a:latin typeface="Aptos" panose="020B0004020202020204" pitchFamily="34" charset="0"/>
                <a:sym typeface="Arial"/>
              </a:endParaRPr>
            </a:p>
          </p:txBody>
        </p:sp>
        <p:sp>
          <p:nvSpPr>
            <p:cNvPr id="359" name="Google Shape;359;p51"/>
            <p:cNvSpPr/>
            <p:nvPr/>
          </p:nvSpPr>
          <p:spPr>
            <a:xfrm>
              <a:off x="6466336" y="3289287"/>
              <a:ext cx="2298748" cy="857667"/>
            </a:xfrm>
            <a:prstGeom prst="roundRect">
              <a:avLst>
                <a:gd name="adj" fmla="val 10000"/>
              </a:avLst>
            </a:pr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ptos" panose="020B0004020202020204" pitchFamily="34" charset="0"/>
                <a:sym typeface="Arial"/>
              </a:endParaRPr>
            </a:p>
          </p:txBody>
        </p:sp>
        <p:sp>
          <p:nvSpPr>
            <p:cNvPr id="360" name="Google Shape;360;p51"/>
            <p:cNvSpPr txBox="1"/>
            <p:nvPr/>
          </p:nvSpPr>
          <p:spPr>
            <a:xfrm>
              <a:off x="6491456" y="3314407"/>
              <a:ext cx="2248508" cy="807427"/>
            </a:xfrm>
            <a:prstGeom prst="rect">
              <a:avLst/>
            </a:prstGeom>
            <a:noFill/>
            <a:ln>
              <a:noFill/>
            </a:ln>
          </p:spPr>
          <p:txBody>
            <a:bodyPr spcFirstLastPara="1" wrap="square" lIns="66025" tIns="49525" rIns="66025" bIns="49525"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de-DE" sz="2400" b="0" i="0" u="none" strike="noStrike" cap="none" dirty="0" err="1">
                  <a:solidFill>
                    <a:schemeClr val="lt1"/>
                  </a:solidFill>
                  <a:latin typeface="Aptos" panose="020B0004020202020204" pitchFamily="34" charset="0"/>
                  <a:sym typeface="Arial"/>
                </a:rPr>
                <a:t>Izbira</a:t>
              </a:r>
              <a:r>
                <a:rPr lang="de-DE" sz="2400" b="0" i="0" u="none" strike="noStrike" cap="none" dirty="0">
                  <a:solidFill>
                    <a:schemeClr val="lt1"/>
                  </a:solidFill>
                  <a:latin typeface="Aptos" panose="020B0004020202020204" pitchFamily="34" charset="0"/>
                  <a:sym typeface="Arial"/>
                </a:rPr>
                <a:t> </a:t>
              </a:r>
              <a:r>
                <a:rPr lang="de-DE" sz="2400" b="0" i="0" u="none" strike="noStrike" cap="none" dirty="0" err="1">
                  <a:solidFill>
                    <a:schemeClr val="lt1"/>
                  </a:solidFill>
                  <a:latin typeface="Aptos" panose="020B0004020202020204" pitchFamily="34" charset="0"/>
                  <a:sym typeface="Arial"/>
                </a:rPr>
                <a:t>prijaviteljev</a:t>
              </a:r>
              <a:endParaRPr sz="2400" b="0" i="0" u="none" strike="noStrike" cap="none" dirty="0">
                <a:solidFill>
                  <a:schemeClr val="lt1"/>
                </a:solidFill>
                <a:latin typeface="Aptos" panose="020B0004020202020204" pitchFamily="34" charset="0"/>
                <a:sym typeface="Arial"/>
              </a:endParaRPr>
            </a:p>
          </p:txBody>
        </p:sp>
      </p:grpSp>
      <p:sp>
        <p:nvSpPr>
          <p:cNvPr id="361" name="Google Shape;361;p51"/>
          <p:cNvSpPr/>
          <p:nvPr/>
        </p:nvSpPr>
        <p:spPr>
          <a:xfrm>
            <a:off x="4586681" y="3940442"/>
            <a:ext cx="2540280" cy="1886903"/>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ptos" panose="020B0004020202020204" pitchFamily="34" charset="0"/>
              <a:sym typeface="Arial"/>
            </a:endParaRPr>
          </a:p>
        </p:txBody>
      </p:sp>
      <p:cxnSp>
        <p:nvCxnSpPr>
          <p:cNvPr id="362" name="Google Shape;362;p51"/>
          <p:cNvCxnSpPr>
            <a:cxnSpLocks/>
          </p:cNvCxnSpPr>
          <p:nvPr/>
        </p:nvCxnSpPr>
        <p:spPr>
          <a:xfrm flipV="1">
            <a:off x="6568189" y="2085358"/>
            <a:ext cx="1444323" cy="2026153"/>
          </a:xfrm>
          <a:prstGeom prst="straightConnector1">
            <a:avLst/>
          </a:prstGeom>
          <a:noFill/>
          <a:ln w="57150" cap="flat" cmpd="sng">
            <a:solidFill>
              <a:srgbClr val="FF0000"/>
            </a:solidFill>
            <a:prstDash val="solid"/>
            <a:round/>
            <a:headEnd type="none" w="sm" len="sm"/>
            <a:tailEnd type="triangle" w="med" len="med"/>
          </a:ln>
        </p:spPr>
      </p:cxnSp>
      <p:sp>
        <p:nvSpPr>
          <p:cNvPr id="363" name="Google Shape;363;p51"/>
          <p:cNvSpPr txBox="1"/>
          <p:nvPr/>
        </p:nvSpPr>
        <p:spPr>
          <a:xfrm>
            <a:off x="8012512" y="1571863"/>
            <a:ext cx="325676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err="1">
                <a:solidFill>
                  <a:srgbClr val="035854"/>
                </a:solidFill>
                <a:latin typeface="Roboto"/>
                <a:ea typeface="Roboto"/>
                <a:cs typeface="Roboto"/>
                <a:sym typeface="Roboto"/>
              </a:rPr>
              <a:t>Obveznost</a:t>
            </a:r>
            <a:r>
              <a:rPr lang="de-DE" sz="2000" b="1" i="0" u="none" strike="noStrike" cap="none" dirty="0">
                <a:solidFill>
                  <a:srgbClr val="035854"/>
                </a:solidFill>
                <a:latin typeface="Roboto"/>
                <a:ea typeface="Roboto"/>
                <a:cs typeface="Roboto"/>
                <a:sym typeface="Roboto"/>
              </a:rPr>
              <a:t> v </a:t>
            </a:r>
            <a:r>
              <a:rPr lang="de-DE" sz="2000" b="1" i="0" u="none" strike="noStrike" cap="none" dirty="0" err="1">
                <a:solidFill>
                  <a:srgbClr val="035854"/>
                </a:solidFill>
                <a:latin typeface="Roboto"/>
                <a:ea typeface="Roboto"/>
                <a:cs typeface="Roboto"/>
                <a:sym typeface="Roboto"/>
              </a:rPr>
              <a:t>skladu</a:t>
            </a:r>
            <a:r>
              <a:rPr lang="de-DE" sz="2000" b="1" i="0" u="none" strike="noStrike" cap="none" dirty="0">
                <a:solidFill>
                  <a:srgbClr val="035854"/>
                </a:solidFill>
                <a:latin typeface="Roboto"/>
                <a:ea typeface="Roboto"/>
                <a:cs typeface="Roboto"/>
                <a:sym typeface="Roboto"/>
              </a:rPr>
              <a:t> s 57. </a:t>
            </a:r>
            <a:r>
              <a:rPr lang="de-DE" sz="2000" b="1" i="0" u="none" strike="noStrike" cap="none" dirty="0" err="1">
                <a:solidFill>
                  <a:srgbClr val="035854"/>
                </a:solidFill>
                <a:latin typeface="Roboto"/>
                <a:ea typeface="Roboto"/>
                <a:cs typeface="Roboto"/>
                <a:sym typeface="Roboto"/>
              </a:rPr>
              <a:t>členom</a:t>
            </a:r>
            <a:r>
              <a:rPr lang="de-DE" sz="2000" b="1" i="0" u="none" strike="noStrike" cap="none" dirty="0">
                <a:solidFill>
                  <a:srgbClr val="035854"/>
                </a:solidFill>
                <a:latin typeface="Roboto"/>
                <a:ea typeface="Roboto"/>
                <a:cs typeface="Roboto"/>
                <a:sym typeface="Roboto"/>
              </a:rPr>
              <a:t> </a:t>
            </a:r>
            <a:r>
              <a:rPr lang="de-DE" sz="2000" b="1" i="0" u="none" strike="noStrike" cap="none" dirty="0" err="1">
                <a:solidFill>
                  <a:srgbClr val="035854"/>
                </a:solidFill>
                <a:latin typeface="Roboto"/>
                <a:ea typeface="Roboto"/>
                <a:cs typeface="Roboto"/>
                <a:sym typeface="Roboto"/>
              </a:rPr>
              <a:t>novega</a:t>
            </a:r>
            <a:r>
              <a:rPr lang="de-DE" sz="2000" b="1" i="0" u="none" strike="noStrike" cap="none" dirty="0">
                <a:solidFill>
                  <a:srgbClr val="035854"/>
                </a:solidFill>
                <a:latin typeface="Roboto"/>
                <a:ea typeface="Roboto"/>
                <a:cs typeface="Roboto"/>
                <a:sym typeface="Roboto"/>
              </a:rPr>
              <a:t> </a:t>
            </a:r>
            <a:r>
              <a:rPr lang="de-DE" sz="2000" b="1" i="0" u="none" strike="noStrike" cap="none" dirty="0" err="1">
                <a:solidFill>
                  <a:srgbClr val="035854"/>
                </a:solidFill>
                <a:latin typeface="Roboto"/>
                <a:ea typeface="Roboto"/>
                <a:cs typeface="Roboto"/>
                <a:sym typeface="Roboto"/>
              </a:rPr>
              <a:t>Zakonika</a:t>
            </a:r>
            <a:endParaRPr sz="1400" b="0" i="0" u="none" strike="noStrike" cap="none" dirty="0">
              <a:solidFill>
                <a:srgbClr val="035854"/>
              </a:solidFill>
              <a:latin typeface="Aptos" panose="020B0004020202020204" pitchFamily="34" charset="0"/>
              <a:sym typeface="Arial"/>
            </a:endParaRPr>
          </a:p>
        </p:txBody>
      </p:sp>
    </p:spTree>
    <p:extLst>
      <p:ext uri="{BB962C8B-B14F-4D97-AF65-F5344CB8AC3E}">
        <p14:creationId xmlns:p14="http://schemas.microsoft.com/office/powerpoint/2010/main" val="288086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52"/>
          <p:cNvSpPr txBox="1">
            <a:spLocks noGrp="1"/>
          </p:cNvSpPr>
          <p:nvPr>
            <p:ph type="body" idx="4294967295"/>
          </p:nvPr>
        </p:nvSpPr>
        <p:spPr>
          <a:xfrm>
            <a:off x="594359" y="2739118"/>
            <a:ext cx="6787747" cy="553998"/>
          </a:xfrm>
          <a:prstGeom prst="rect">
            <a:avLst/>
          </a:prstGeom>
          <a:noFill/>
          <a:ln>
            <a:noFill/>
          </a:ln>
        </p:spPr>
        <p:txBody>
          <a:bodyPr spcFirstLastPara="1" wrap="square" lIns="0" tIns="228600" rIns="0" bIns="0" anchor="t" anchorCtr="0">
            <a:normAutofit fontScale="25000" lnSpcReduction="20000"/>
          </a:bodyPr>
          <a:lstStyle/>
          <a:p>
            <a:pPr marL="685800" lvl="0" indent="-304800" algn="l" rtl="0">
              <a:lnSpc>
                <a:spcPct val="80000"/>
              </a:lnSpc>
              <a:spcBef>
                <a:spcPts val="2200"/>
              </a:spcBef>
              <a:spcAft>
                <a:spcPts val="0"/>
              </a:spcAft>
              <a:buSzPts val="2400"/>
              <a:buFont typeface="Arial"/>
              <a:buNone/>
            </a:pPr>
            <a:endParaRPr lang="sl-SI" noProof="0" dirty="0"/>
          </a:p>
          <a:p>
            <a:pPr marL="228600" lvl="0" indent="0" algn="l" rtl="0">
              <a:lnSpc>
                <a:spcPct val="80000"/>
              </a:lnSpc>
              <a:spcBef>
                <a:spcPts val="2200"/>
              </a:spcBef>
              <a:spcAft>
                <a:spcPts val="0"/>
              </a:spcAft>
              <a:buSzPts val="2400"/>
              <a:buNone/>
            </a:pPr>
            <a:endParaRPr lang="sl-SI" noProof="0" dirty="0"/>
          </a:p>
        </p:txBody>
      </p:sp>
      <p:sp>
        <p:nvSpPr>
          <p:cNvPr id="368" name="Google Shape;368;p52"/>
          <p:cNvSpPr txBox="1">
            <a:spLocks noGrp="1"/>
          </p:cNvSpPr>
          <p:nvPr>
            <p:ph type="title"/>
          </p:nvPr>
        </p:nvSpPr>
        <p:spPr>
          <a:xfrm>
            <a:off x="594359" y="1679229"/>
            <a:ext cx="9859826" cy="54168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Program – 2. del</a:t>
            </a:r>
            <a:br>
              <a:rPr lang="sl-SI" noProof="0" dirty="0"/>
            </a:br>
            <a:r>
              <a:rPr lang="sl-SI" noProof="0" dirty="0"/>
              <a:t>Uvod v trajnostno javno naročanje</a:t>
            </a:r>
          </a:p>
        </p:txBody>
      </p:sp>
      <p:sp>
        <p:nvSpPr>
          <p:cNvPr id="370" name="Google Shape;370;p52"/>
          <p:cNvSpPr txBox="1"/>
          <p:nvPr/>
        </p:nvSpPr>
        <p:spPr>
          <a:xfrm>
            <a:off x="746759" y="2434318"/>
            <a:ext cx="10965077" cy="3708517"/>
          </a:xfrm>
          <a:prstGeom prst="rect">
            <a:avLst/>
          </a:prstGeom>
          <a:noFill/>
          <a:ln>
            <a:noFill/>
          </a:ln>
        </p:spPr>
        <p:txBody>
          <a:bodyPr spcFirstLastPara="1" wrap="square" lIns="0" tIns="228600" rIns="0" bIns="0" anchor="t" anchorCtr="0">
            <a:normAutofit/>
          </a:bodyPr>
          <a:lstStyle/>
          <a:p>
            <a:pPr marL="685800" marR="0" lvl="0" indent="-457200" algn="l" rtl="0">
              <a:lnSpc>
                <a:spcPct val="80000"/>
              </a:lnSpc>
              <a:spcBef>
                <a:spcPts val="2200"/>
              </a:spcBef>
              <a:spcAft>
                <a:spcPts val="0"/>
              </a:spcAft>
              <a:buClr>
                <a:schemeClr val="accent4"/>
              </a:buClr>
              <a:buSzPts val="2400"/>
              <a:buFont typeface="Arial"/>
              <a:buAutoNum type="arabicPeriod"/>
            </a:pPr>
            <a:r>
              <a:rPr lang="sl-SI" sz="2400" b="1" i="0" u="none" strike="noStrike" cap="none" noProof="0" dirty="0">
                <a:solidFill>
                  <a:schemeClr val="accent4"/>
                </a:solidFill>
                <a:latin typeface="Aptos" panose="020B0004020202020204" pitchFamily="34" charset="0"/>
                <a:sym typeface="Arial"/>
              </a:rPr>
              <a:t>Primerjava razvojnih modelov </a:t>
            </a:r>
            <a:endParaRPr lang="sl-SI" noProof="0" dirty="0">
              <a:latin typeface="Aptos" panose="020B0004020202020204" pitchFamily="34" charset="0"/>
            </a:endParaRPr>
          </a:p>
          <a:p>
            <a:pPr marL="685800" marR="0" lvl="0" indent="-457200" algn="l" rtl="0">
              <a:lnSpc>
                <a:spcPct val="80000"/>
              </a:lnSpc>
              <a:spcBef>
                <a:spcPts val="2200"/>
              </a:spcBef>
              <a:spcAft>
                <a:spcPts val="0"/>
              </a:spcAft>
              <a:buClr>
                <a:schemeClr val="accent4"/>
              </a:buClr>
              <a:buSzPts val="2400"/>
              <a:buFont typeface="Arial"/>
              <a:buAutoNum type="arabicPeriod"/>
            </a:pPr>
            <a:r>
              <a:rPr lang="sl-SI" sz="2400" b="1" i="0" u="none" strike="noStrike" cap="none" noProof="0" dirty="0">
                <a:solidFill>
                  <a:schemeClr val="accent4"/>
                </a:solidFill>
                <a:latin typeface="Aptos" panose="020B0004020202020204" pitchFamily="34" charset="0"/>
                <a:sym typeface="Arial"/>
              </a:rPr>
              <a:t>Opredelitev zelenega javnega naročanja</a:t>
            </a:r>
            <a:endParaRPr lang="sl-SI" noProof="0" dirty="0">
              <a:latin typeface="Aptos" panose="020B0004020202020204" pitchFamily="34" charset="0"/>
            </a:endParaRPr>
          </a:p>
          <a:p>
            <a:pPr marL="685800" marR="0" lvl="0" indent="-457200" algn="l" rtl="0">
              <a:lnSpc>
                <a:spcPct val="80000"/>
              </a:lnSpc>
              <a:spcBef>
                <a:spcPts val="2200"/>
              </a:spcBef>
              <a:spcAft>
                <a:spcPts val="0"/>
              </a:spcAft>
              <a:buClr>
                <a:schemeClr val="accent4"/>
              </a:buClr>
              <a:buSzPts val="2400"/>
              <a:buFont typeface="Arial"/>
              <a:buAutoNum type="arabicPeriod"/>
            </a:pPr>
            <a:r>
              <a:rPr lang="sl-SI" sz="2400" b="1" i="0" u="none" strike="noStrike" cap="none" noProof="0" dirty="0">
                <a:solidFill>
                  <a:schemeClr val="accent4"/>
                </a:solidFill>
                <a:latin typeface="Aptos" panose="020B0004020202020204" pitchFamily="34" charset="0"/>
                <a:sym typeface="Arial"/>
              </a:rPr>
              <a:t>Evropski instrumenti za </a:t>
            </a:r>
            <a:r>
              <a:rPr lang="sl-SI" sz="2400" b="1" i="0" u="none" strike="noStrike" cap="none" noProof="0" dirty="0" err="1">
                <a:solidFill>
                  <a:schemeClr val="accent4"/>
                </a:solidFill>
                <a:latin typeface="Aptos" panose="020B0004020202020204" pitchFamily="34" charset="0"/>
                <a:sym typeface="Arial"/>
              </a:rPr>
              <a:t>diseminacijo</a:t>
            </a:r>
            <a:r>
              <a:rPr lang="sl-SI" sz="2400" b="1" i="0" u="none" strike="noStrike" cap="none" noProof="0" dirty="0">
                <a:solidFill>
                  <a:schemeClr val="accent4"/>
                </a:solidFill>
                <a:latin typeface="Aptos" panose="020B0004020202020204" pitchFamily="34" charset="0"/>
                <a:sym typeface="Arial"/>
              </a:rPr>
              <a:t> zelenega javnega naročanja</a:t>
            </a:r>
          </a:p>
          <a:p>
            <a:pPr marL="685800" marR="0" lvl="0" indent="-457200" algn="l" rtl="0">
              <a:lnSpc>
                <a:spcPct val="80000"/>
              </a:lnSpc>
              <a:spcBef>
                <a:spcPts val="2200"/>
              </a:spcBef>
              <a:spcAft>
                <a:spcPts val="0"/>
              </a:spcAft>
              <a:buClr>
                <a:schemeClr val="accent4"/>
              </a:buClr>
              <a:buSzPts val="2400"/>
              <a:buFont typeface="Arial"/>
              <a:buAutoNum type="arabicPeriod"/>
            </a:pPr>
            <a:r>
              <a:rPr lang="sl-SI" sz="2400" b="1" noProof="0" dirty="0">
                <a:solidFill>
                  <a:schemeClr val="accent4"/>
                </a:solidFill>
                <a:latin typeface="Aptos" panose="020B0004020202020204" pitchFamily="34" charset="0"/>
              </a:rPr>
              <a:t>Prednosti trajnostnega javnega naročanja</a:t>
            </a:r>
            <a:endParaRPr lang="sl-SI" sz="2400" b="1" i="0" u="none" strike="noStrike" cap="none" noProof="0" dirty="0">
              <a:solidFill>
                <a:schemeClr val="accent4"/>
              </a:solidFill>
              <a:latin typeface="Aptos" panose="020B0004020202020204" pitchFamily="34" charset="0"/>
              <a:sym typeface="Arial"/>
            </a:endParaRPr>
          </a:p>
          <a:p>
            <a:pPr marL="228600" marR="0" lvl="0" indent="0" algn="l" rtl="0">
              <a:lnSpc>
                <a:spcPct val="80000"/>
              </a:lnSpc>
              <a:spcBef>
                <a:spcPts val="2200"/>
              </a:spcBef>
              <a:spcAft>
                <a:spcPts val="0"/>
              </a:spcAft>
              <a:buClr>
                <a:schemeClr val="accent4"/>
              </a:buClr>
              <a:buSzPts val="2400"/>
              <a:buFont typeface="Arial"/>
              <a:buNone/>
            </a:pPr>
            <a:endParaRPr lang="sl-SI" sz="2400" b="1" i="0" u="none" strike="noStrike" cap="none" noProof="0" dirty="0">
              <a:solidFill>
                <a:schemeClr val="accent4"/>
              </a:solidFill>
              <a:latin typeface="Aptos" panose="020B0004020202020204" pitchFamily="34" charset="0"/>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9D43F-C17A-625F-A8C6-04F1076BC1C9}"/>
              </a:ext>
            </a:extLst>
          </p:cNvPr>
          <p:cNvSpPr>
            <a:spLocks noGrp="1"/>
          </p:cNvSpPr>
          <p:nvPr>
            <p:ph type="title"/>
          </p:nvPr>
        </p:nvSpPr>
        <p:spPr>
          <a:xfrm>
            <a:off x="4353982" y="2373326"/>
            <a:ext cx="6984578" cy="1477328"/>
          </a:xfrm>
        </p:spPr>
        <p:txBody>
          <a:bodyPr/>
          <a:lstStyle/>
          <a:p>
            <a:r>
              <a:rPr lang="sl-SI" noProof="0" dirty="0"/>
              <a:t>1. Primerjava razvojnih modelov</a:t>
            </a:r>
          </a:p>
        </p:txBody>
      </p:sp>
    </p:spTree>
    <p:extLst>
      <p:ext uri="{BB962C8B-B14F-4D97-AF65-F5344CB8AC3E}">
        <p14:creationId xmlns:p14="http://schemas.microsoft.com/office/powerpoint/2010/main" val="1740850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FE6577E-2AA6-A216-EF54-469EC94280A0}"/>
              </a:ext>
            </a:extLst>
          </p:cNvPr>
          <p:cNvSpPr>
            <a:spLocks noGrp="1"/>
          </p:cNvSpPr>
          <p:nvPr>
            <p:ph type="body" idx="1"/>
          </p:nvPr>
        </p:nvSpPr>
        <p:spPr>
          <a:xfrm>
            <a:off x="594360" y="2812853"/>
            <a:ext cx="6714864" cy="3077766"/>
          </a:xfrm>
        </p:spPr>
        <p:txBody>
          <a:bodyPr/>
          <a:lstStyle/>
          <a:p>
            <a:pPr marL="0" indent="0">
              <a:buNone/>
            </a:pPr>
            <a:r>
              <a:rPr lang="sl-SI" b="1" noProof="0" dirty="0"/>
              <a:t>LINEARNO GOSPODARSTVO:</a:t>
            </a:r>
          </a:p>
          <a:p>
            <a:pPr lvl="0"/>
            <a:r>
              <a:rPr lang="sl-SI" b="0" noProof="0" dirty="0"/>
              <a:t>odvzem,</a:t>
            </a:r>
          </a:p>
          <a:p>
            <a:pPr lvl="0"/>
            <a:r>
              <a:rPr lang="sl-SI" b="0" noProof="0" dirty="0"/>
              <a:t>proizvodnja,</a:t>
            </a:r>
          </a:p>
          <a:p>
            <a:pPr lvl="0"/>
            <a:r>
              <a:rPr lang="sl-SI" b="0" noProof="0" dirty="0"/>
              <a:t>odlaganje.</a:t>
            </a:r>
          </a:p>
          <a:p>
            <a:endParaRPr lang="sl-SI" noProof="0" dirty="0"/>
          </a:p>
          <a:p>
            <a:pPr marL="0" indent="0">
              <a:buNone/>
            </a:pPr>
            <a:r>
              <a:rPr lang="sl-SI" b="1" noProof="0" dirty="0"/>
              <a:t>KROŽNO GOSPODARSTVO:</a:t>
            </a:r>
          </a:p>
          <a:p>
            <a:pPr lvl="0"/>
            <a:r>
              <a:rPr lang="sl-SI" b="0" noProof="0" dirty="0"/>
              <a:t>odvzem,</a:t>
            </a:r>
          </a:p>
          <a:p>
            <a:pPr lvl="0"/>
            <a:r>
              <a:rPr lang="sl-SI" b="0" noProof="0" dirty="0"/>
              <a:t>proizvodnja,</a:t>
            </a:r>
          </a:p>
          <a:p>
            <a:pPr lvl="0"/>
            <a:r>
              <a:rPr lang="sl-SI" b="0" noProof="0" dirty="0"/>
              <a:t>odlaganje,</a:t>
            </a:r>
          </a:p>
          <a:p>
            <a:pPr lvl="0"/>
            <a:r>
              <a:rPr lang="sl-SI" b="0" noProof="0" dirty="0"/>
              <a:t>ponovna uporaba.</a:t>
            </a:r>
            <a:endParaRPr lang="sl-SI" b="0" noProof="0" dirty="0">
              <a:latin typeface="Roboto"/>
              <a:ea typeface="Roboto"/>
              <a:cs typeface="Roboto"/>
              <a:sym typeface="Roboto"/>
            </a:endParaRPr>
          </a:p>
        </p:txBody>
      </p:sp>
      <p:sp>
        <p:nvSpPr>
          <p:cNvPr id="5" name="Title 4">
            <a:extLst>
              <a:ext uri="{FF2B5EF4-FFF2-40B4-BE49-F238E27FC236}">
                <a16:creationId xmlns:a16="http://schemas.microsoft.com/office/drawing/2014/main" id="{72C71576-BB4D-9F8A-460C-5661DC2A7E1D}"/>
              </a:ext>
            </a:extLst>
          </p:cNvPr>
          <p:cNvSpPr>
            <a:spLocks noGrp="1"/>
          </p:cNvSpPr>
          <p:nvPr>
            <p:ph type="title"/>
          </p:nvPr>
        </p:nvSpPr>
        <p:spPr>
          <a:xfrm>
            <a:off x="594358" y="1137543"/>
            <a:ext cx="11789799" cy="1083374"/>
          </a:xfrm>
        </p:spPr>
        <p:txBody>
          <a:bodyPr/>
          <a:lstStyle/>
          <a:p>
            <a:r>
              <a:rPr lang="sl-SI" noProof="0" dirty="0"/>
              <a:t>1. Primerjava linearnega</a:t>
            </a:r>
            <a:br>
              <a:rPr lang="sl-SI" noProof="0" dirty="0"/>
            </a:br>
            <a:r>
              <a:rPr lang="sl-SI" noProof="0" dirty="0"/>
              <a:t>in krožnega gospodarstva</a:t>
            </a:r>
          </a:p>
        </p:txBody>
      </p:sp>
      <p:pic>
        <p:nvPicPr>
          <p:cNvPr id="10" name="Online Image Placeholder 9">
            <a:extLst>
              <a:ext uri="{FF2B5EF4-FFF2-40B4-BE49-F238E27FC236}">
                <a16:creationId xmlns:a16="http://schemas.microsoft.com/office/drawing/2014/main" id="{BF5805D8-AA36-7852-8073-6FC3B62C091B}"/>
              </a:ext>
            </a:extLst>
          </p:cNvPr>
          <p:cNvPicPr>
            <a:picLocks noGrp="1" noChangeAspect="1"/>
          </p:cNvPicPr>
          <p:nvPr>
            <p:ph type="clipArt" sz="quarter" idx="13"/>
          </p:nvPr>
        </p:nvPicPr>
        <p:blipFill>
          <a:blip r:embed="rId2"/>
          <a:stretch>
            <a:fillRect/>
          </a:stretch>
        </p:blipFill>
        <p:spPr>
          <a:xfrm>
            <a:off x="5835159" y="2461105"/>
            <a:ext cx="5762481" cy="3429514"/>
          </a:xfrm>
          <a:prstGeom prst="rect">
            <a:avLst/>
          </a:prstGeom>
          <a:noFill/>
          <a:ln>
            <a:noFill/>
          </a:ln>
        </p:spPr>
      </p:pic>
    </p:spTree>
    <p:extLst>
      <p:ext uri="{BB962C8B-B14F-4D97-AF65-F5344CB8AC3E}">
        <p14:creationId xmlns:p14="http://schemas.microsoft.com/office/powerpoint/2010/main" val="357771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134;p8" title="pexels-cup-of-couple-6963622 (1).jpg">
            <a:extLst>
              <a:ext uri="{FF2B5EF4-FFF2-40B4-BE49-F238E27FC236}">
                <a16:creationId xmlns:a16="http://schemas.microsoft.com/office/drawing/2014/main" id="{674A998A-02EA-15C7-B014-1AF6EC1C5D60}"/>
              </a:ext>
            </a:extLst>
          </p:cNvPr>
          <p:cNvPicPr preferRelativeResize="0">
            <a:picLocks noGrp="1"/>
          </p:cNvPicPr>
          <p:nvPr>
            <p:ph type="pic" idx="2"/>
          </p:nvPr>
        </p:nvPicPr>
        <p:blipFill rotWithShape="1">
          <a:blip r:embed="rId3">
            <a:alphaModFix/>
          </a:blip>
          <a:srcRect t="8125" b="8125"/>
          <a:stretch/>
        </p:blipFill>
        <p:spPr>
          <a:prstGeom prst="flowChartDelay">
            <a:avLst/>
          </a:prstGeom>
          <a:solidFill>
            <a:srgbClr val="87C3CD"/>
          </a:solidFill>
          <a:ln>
            <a:noFill/>
          </a:ln>
        </p:spPr>
      </p:pic>
      <p:sp>
        <p:nvSpPr>
          <p:cNvPr id="4" name="Title 3">
            <a:extLst>
              <a:ext uri="{FF2B5EF4-FFF2-40B4-BE49-F238E27FC236}">
                <a16:creationId xmlns:a16="http://schemas.microsoft.com/office/drawing/2014/main" id="{DA18898C-7D6F-3E7C-0644-C89B2D76B021}"/>
              </a:ext>
            </a:extLst>
          </p:cNvPr>
          <p:cNvSpPr>
            <a:spLocks noGrp="1"/>
          </p:cNvSpPr>
          <p:nvPr>
            <p:ph type="title"/>
          </p:nvPr>
        </p:nvSpPr>
        <p:spPr/>
        <p:txBody>
          <a:bodyPr/>
          <a:lstStyle/>
          <a:p>
            <a:r>
              <a:rPr lang="sl-SI" noProof="0" dirty="0"/>
              <a:t>Uvod v „trajnost“</a:t>
            </a:r>
          </a:p>
        </p:txBody>
      </p:sp>
      <p:sp>
        <p:nvSpPr>
          <p:cNvPr id="2" name="Text Placeholder 1">
            <a:extLst>
              <a:ext uri="{FF2B5EF4-FFF2-40B4-BE49-F238E27FC236}">
                <a16:creationId xmlns:a16="http://schemas.microsoft.com/office/drawing/2014/main" id="{C14897B4-29AB-ECFC-5AD6-6390078BBB95}"/>
              </a:ext>
            </a:extLst>
          </p:cNvPr>
          <p:cNvSpPr>
            <a:spLocks noGrp="1"/>
          </p:cNvSpPr>
          <p:nvPr>
            <p:ph type="body" idx="15"/>
          </p:nvPr>
        </p:nvSpPr>
        <p:spPr>
          <a:xfrm>
            <a:off x="594360" y="2654644"/>
            <a:ext cx="5394904" cy="307777"/>
          </a:xfrm>
        </p:spPr>
        <p:txBody>
          <a:bodyPr/>
          <a:lstStyle/>
          <a:p>
            <a:r>
              <a:rPr lang="sl-SI" b="1" dirty="0"/>
              <a:t>Nekaj pomembnih zgodovinskih letnic</a:t>
            </a:r>
          </a:p>
        </p:txBody>
      </p:sp>
      <p:sp>
        <p:nvSpPr>
          <p:cNvPr id="6" name="Google Shape;136;p8">
            <a:extLst>
              <a:ext uri="{FF2B5EF4-FFF2-40B4-BE49-F238E27FC236}">
                <a16:creationId xmlns:a16="http://schemas.microsoft.com/office/drawing/2014/main" id="{608BB2F1-646B-715D-D81B-935BD1C6FA61}"/>
              </a:ext>
            </a:extLst>
          </p:cNvPr>
          <p:cNvSpPr txBox="1"/>
          <p:nvPr/>
        </p:nvSpPr>
        <p:spPr>
          <a:xfrm>
            <a:off x="1283324" y="3429000"/>
            <a:ext cx="7454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sl-SI" sz="2000" b="1" i="0" u="none" strike="noStrike" cap="none" noProof="0" dirty="0">
                <a:solidFill>
                  <a:srgbClr val="3F3F3F"/>
                </a:solidFill>
                <a:latin typeface="Aptos" panose="020B0004020202020204" pitchFamily="34" charset="0"/>
                <a:sym typeface="Arial"/>
              </a:rPr>
              <a:t>1972 –</a:t>
            </a:r>
            <a:endParaRPr lang="sl-SI" sz="2000" b="0" i="0" u="none" strike="noStrike" cap="none" noProof="0" dirty="0">
              <a:solidFill>
                <a:srgbClr val="3F3F3F"/>
              </a:solidFill>
              <a:latin typeface="Aptos" panose="020B0004020202020204" pitchFamily="34" charset="0"/>
              <a:sym typeface="Arial"/>
            </a:endParaRPr>
          </a:p>
        </p:txBody>
      </p:sp>
      <p:sp>
        <p:nvSpPr>
          <p:cNvPr id="9" name="Google Shape;136;p8">
            <a:extLst>
              <a:ext uri="{FF2B5EF4-FFF2-40B4-BE49-F238E27FC236}">
                <a16:creationId xmlns:a16="http://schemas.microsoft.com/office/drawing/2014/main" id="{D5B29DD2-F89D-A6B7-32B0-B64C7387092D}"/>
              </a:ext>
            </a:extLst>
          </p:cNvPr>
          <p:cNvSpPr txBox="1"/>
          <p:nvPr/>
        </p:nvSpPr>
        <p:spPr>
          <a:xfrm>
            <a:off x="2080261" y="3429000"/>
            <a:ext cx="4015740" cy="615553"/>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None/>
            </a:pPr>
            <a:r>
              <a:rPr lang="sl-SI" sz="2000" b="1" i="0" u="none" strike="noStrike" cap="none" noProof="0" dirty="0">
                <a:solidFill>
                  <a:srgbClr val="035854"/>
                </a:solidFill>
                <a:latin typeface="Aptos" panose="020B0004020202020204" pitchFamily="34" charset="0"/>
                <a:sym typeface="Arial"/>
              </a:rPr>
              <a:t>Konferenca Združenih narodov o človekovem okolju </a:t>
            </a:r>
            <a:endParaRPr lang="sl-SI" sz="2000" b="0" i="0" u="none" strike="noStrike" cap="none" noProof="0" dirty="0">
              <a:solidFill>
                <a:srgbClr val="035854"/>
              </a:solidFill>
              <a:latin typeface="Aptos" panose="020B0004020202020204" pitchFamily="34" charset="0"/>
              <a:sym typeface="Arial"/>
            </a:endParaRPr>
          </a:p>
        </p:txBody>
      </p:sp>
      <p:sp>
        <p:nvSpPr>
          <p:cNvPr id="10" name="Google Shape;136;p8">
            <a:extLst>
              <a:ext uri="{FF2B5EF4-FFF2-40B4-BE49-F238E27FC236}">
                <a16:creationId xmlns:a16="http://schemas.microsoft.com/office/drawing/2014/main" id="{22E00226-B901-13B2-350F-39AF8D19AFC0}"/>
              </a:ext>
            </a:extLst>
          </p:cNvPr>
          <p:cNvSpPr txBox="1"/>
          <p:nvPr/>
        </p:nvSpPr>
        <p:spPr>
          <a:xfrm>
            <a:off x="1283323" y="4373115"/>
            <a:ext cx="7454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sl-SI" sz="2000" b="1" noProof="0" dirty="0">
                <a:solidFill>
                  <a:srgbClr val="3F3F3F"/>
                </a:solidFill>
                <a:latin typeface="Aptos" panose="020B0004020202020204" pitchFamily="34" charset="0"/>
              </a:rPr>
              <a:t>1972</a:t>
            </a:r>
            <a:r>
              <a:rPr lang="sl-SI" sz="2000" b="1" i="0" u="none" strike="noStrike" cap="none" noProof="0" dirty="0">
                <a:solidFill>
                  <a:srgbClr val="000000"/>
                </a:solidFill>
                <a:latin typeface="Aptos" panose="020B0004020202020204" pitchFamily="34" charset="0"/>
                <a:sym typeface="Arial"/>
              </a:rPr>
              <a:t> –</a:t>
            </a:r>
            <a:endParaRPr lang="sl-SI" sz="2000" b="0" i="0" u="none" strike="noStrike" cap="none" noProof="0" dirty="0">
              <a:solidFill>
                <a:srgbClr val="035854"/>
              </a:solidFill>
              <a:latin typeface="Aptos" panose="020B0004020202020204" pitchFamily="34" charset="0"/>
              <a:sym typeface="Arial"/>
            </a:endParaRPr>
          </a:p>
        </p:txBody>
      </p:sp>
      <p:sp>
        <p:nvSpPr>
          <p:cNvPr id="12" name="Google Shape;136;p8">
            <a:extLst>
              <a:ext uri="{FF2B5EF4-FFF2-40B4-BE49-F238E27FC236}">
                <a16:creationId xmlns:a16="http://schemas.microsoft.com/office/drawing/2014/main" id="{C4BAD578-1275-B19A-759F-1DA59DE17270}"/>
              </a:ext>
            </a:extLst>
          </p:cNvPr>
          <p:cNvSpPr txBox="1"/>
          <p:nvPr/>
        </p:nvSpPr>
        <p:spPr>
          <a:xfrm>
            <a:off x="2080260" y="4365622"/>
            <a:ext cx="4015740" cy="307777"/>
          </a:xfrm>
          <a:prstGeom prst="rect">
            <a:avLst/>
          </a:prstGeom>
          <a:noFill/>
          <a:ln>
            <a:noFill/>
          </a:ln>
        </p:spPr>
        <p:txBody>
          <a:bodyPr spcFirstLastPara="1" wrap="square" lIns="0" tIns="0" rIns="0" bIns="0" anchor="b" anchorCtr="0">
            <a:spAutoFit/>
          </a:bodyPr>
          <a:lstStyle/>
          <a:p>
            <a:pPr lvl="0"/>
            <a:r>
              <a:rPr lang="sl-SI" sz="2000" b="1" noProof="0" dirty="0">
                <a:solidFill>
                  <a:srgbClr val="035854"/>
                </a:solidFill>
                <a:latin typeface="Aptos" panose="020B0004020202020204" pitchFamily="34" charset="0"/>
              </a:rPr>
              <a:t>Poročilo „Meje rasti“ (Rimski klub)</a:t>
            </a:r>
            <a:endParaRPr lang="sl-SI" noProof="0" dirty="0">
              <a:latin typeface="Aptos" panose="020B0004020202020204" pitchFamily="34" charset="0"/>
            </a:endParaRPr>
          </a:p>
        </p:txBody>
      </p:sp>
      <p:sp>
        <p:nvSpPr>
          <p:cNvPr id="13" name="Google Shape;136;p8">
            <a:extLst>
              <a:ext uri="{FF2B5EF4-FFF2-40B4-BE49-F238E27FC236}">
                <a16:creationId xmlns:a16="http://schemas.microsoft.com/office/drawing/2014/main" id="{16538886-A838-5B05-F446-01773052B740}"/>
              </a:ext>
            </a:extLst>
          </p:cNvPr>
          <p:cNvSpPr txBox="1"/>
          <p:nvPr/>
        </p:nvSpPr>
        <p:spPr>
          <a:xfrm>
            <a:off x="1283322" y="4957426"/>
            <a:ext cx="7454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sl-SI" sz="2000" b="1" noProof="0" dirty="0">
                <a:solidFill>
                  <a:srgbClr val="3F3F3F"/>
                </a:solidFill>
                <a:latin typeface="Aptos" panose="020B0004020202020204" pitchFamily="34" charset="0"/>
              </a:rPr>
              <a:t>1987</a:t>
            </a:r>
            <a:r>
              <a:rPr lang="sl-SI" sz="2000" b="1" i="0" u="none" strike="noStrike" cap="none" noProof="0" dirty="0">
                <a:solidFill>
                  <a:srgbClr val="000000"/>
                </a:solidFill>
                <a:latin typeface="Aptos" panose="020B0004020202020204" pitchFamily="34" charset="0"/>
                <a:sym typeface="Arial"/>
              </a:rPr>
              <a:t> –</a:t>
            </a:r>
            <a:endParaRPr lang="sl-SI" sz="2000" b="0" i="0" u="none" strike="noStrike" cap="none" noProof="0" dirty="0">
              <a:solidFill>
                <a:srgbClr val="035854"/>
              </a:solidFill>
              <a:latin typeface="Aptos" panose="020B0004020202020204" pitchFamily="34" charset="0"/>
              <a:sym typeface="Arial"/>
            </a:endParaRPr>
          </a:p>
        </p:txBody>
      </p:sp>
      <p:sp>
        <p:nvSpPr>
          <p:cNvPr id="14" name="Google Shape;136;p8">
            <a:extLst>
              <a:ext uri="{FF2B5EF4-FFF2-40B4-BE49-F238E27FC236}">
                <a16:creationId xmlns:a16="http://schemas.microsoft.com/office/drawing/2014/main" id="{E917F362-5649-03AD-8149-4C3F8C7EECD8}"/>
              </a:ext>
            </a:extLst>
          </p:cNvPr>
          <p:cNvSpPr txBox="1"/>
          <p:nvPr/>
        </p:nvSpPr>
        <p:spPr>
          <a:xfrm>
            <a:off x="2080259" y="4957426"/>
            <a:ext cx="4015740" cy="615553"/>
          </a:xfrm>
          <a:prstGeom prst="rect">
            <a:avLst/>
          </a:prstGeom>
          <a:noFill/>
          <a:ln>
            <a:noFill/>
          </a:ln>
        </p:spPr>
        <p:txBody>
          <a:bodyPr spcFirstLastPara="1" wrap="square" lIns="0" tIns="0" rIns="0" bIns="0" anchor="b" anchorCtr="0">
            <a:spAutoFit/>
          </a:bodyPr>
          <a:lstStyle/>
          <a:p>
            <a:pPr lvl="0"/>
            <a:r>
              <a:rPr lang="sl-SI" sz="2000" b="1" noProof="0" dirty="0" err="1">
                <a:solidFill>
                  <a:srgbClr val="035854"/>
                </a:solidFill>
                <a:latin typeface="Aptos" panose="020B0004020202020204" pitchFamily="34" charset="0"/>
              </a:rPr>
              <a:t>Brundtlandino</a:t>
            </a:r>
            <a:r>
              <a:rPr lang="sl-SI" sz="2000" b="1" noProof="0" dirty="0">
                <a:solidFill>
                  <a:srgbClr val="035854"/>
                </a:solidFill>
                <a:latin typeface="Aptos" panose="020B0004020202020204" pitchFamily="34" charset="0"/>
              </a:rPr>
              <a:t> poročilo: „Naša skupna prihodnost“</a:t>
            </a:r>
            <a:endParaRPr lang="sl-SI" noProof="0" dirty="0">
              <a:latin typeface="Aptos" panose="020B0004020202020204" pitchFamily="34" charset="0"/>
            </a:endParaRPr>
          </a:p>
        </p:txBody>
      </p:sp>
      <p:pic>
        <p:nvPicPr>
          <p:cNvPr id="15" name="Google Shape;139;p8" descr="Globo terrestre: Asia con riempimento a tinta unita">
            <a:extLst>
              <a:ext uri="{FF2B5EF4-FFF2-40B4-BE49-F238E27FC236}">
                <a16:creationId xmlns:a16="http://schemas.microsoft.com/office/drawing/2014/main" id="{C5797F59-35E0-BB9F-879D-5B76F6758CD4}"/>
              </a:ext>
            </a:extLst>
          </p:cNvPr>
          <p:cNvPicPr preferRelativeResize="0"/>
          <p:nvPr/>
        </p:nvPicPr>
        <p:blipFill rotWithShape="1">
          <a:blip r:embed="rId4">
            <a:alphaModFix/>
          </a:blip>
          <a:srcRect/>
          <a:stretch/>
        </p:blipFill>
        <p:spPr>
          <a:xfrm>
            <a:off x="612943" y="3429000"/>
            <a:ext cx="457200" cy="457200"/>
          </a:xfrm>
          <a:prstGeom prst="rect">
            <a:avLst/>
          </a:prstGeom>
          <a:noFill/>
          <a:ln>
            <a:noFill/>
          </a:ln>
        </p:spPr>
      </p:pic>
      <p:pic>
        <p:nvPicPr>
          <p:cNvPr id="16" name="Google Shape;140;p8" descr="Documento con riempimento a tinta unita">
            <a:extLst>
              <a:ext uri="{FF2B5EF4-FFF2-40B4-BE49-F238E27FC236}">
                <a16:creationId xmlns:a16="http://schemas.microsoft.com/office/drawing/2014/main" id="{2276DD0B-2B7C-0368-CEC5-339E7944E52B}"/>
              </a:ext>
            </a:extLst>
          </p:cNvPr>
          <p:cNvPicPr preferRelativeResize="0"/>
          <p:nvPr/>
        </p:nvPicPr>
        <p:blipFill rotWithShape="1">
          <a:blip r:embed="rId5">
            <a:alphaModFix/>
          </a:blip>
          <a:srcRect/>
          <a:stretch/>
        </p:blipFill>
        <p:spPr>
          <a:xfrm>
            <a:off x="600717" y="4274218"/>
            <a:ext cx="481653" cy="481653"/>
          </a:xfrm>
          <a:prstGeom prst="rect">
            <a:avLst/>
          </a:prstGeom>
          <a:noFill/>
          <a:ln>
            <a:noFill/>
          </a:ln>
        </p:spPr>
      </p:pic>
      <p:pic>
        <p:nvPicPr>
          <p:cNvPr id="17" name="Google Shape;141;p8" descr="Mano aperta con pianta con riempimento a tinta unita">
            <a:extLst>
              <a:ext uri="{FF2B5EF4-FFF2-40B4-BE49-F238E27FC236}">
                <a16:creationId xmlns:a16="http://schemas.microsoft.com/office/drawing/2014/main" id="{1DBF532C-A881-731A-D6FA-DCDA9E344280}"/>
              </a:ext>
            </a:extLst>
          </p:cNvPr>
          <p:cNvPicPr preferRelativeResize="0"/>
          <p:nvPr/>
        </p:nvPicPr>
        <p:blipFill rotWithShape="1">
          <a:blip r:embed="rId6">
            <a:alphaModFix/>
          </a:blip>
          <a:srcRect/>
          <a:stretch/>
        </p:blipFill>
        <p:spPr>
          <a:xfrm>
            <a:off x="612943" y="4915289"/>
            <a:ext cx="457200" cy="457200"/>
          </a:xfrm>
          <a:prstGeom prst="rect">
            <a:avLst/>
          </a:prstGeom>
          <a:noFill/>
          <a:ln>
            <a:noFill/>
          </a:ln>
        </p:spPr>
      </p:pic>
    </p:spTree>
    <p:extLst>
      <p:ext uri="{BB962C8B-B14F-4D97-AF65-F5344CB8AC3E}">
        <p14:creationId xmlns:p14="http://schemas.microsoft.com/office/powerpoint/2010/main" val="2337883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551607-AE7E-9A49-0D8C-158EA35E3EC1}"/>
              </a:ext>
            </a:extLst>
          </p:cNvPr>
          <p:cNvSpPr>
            <a:spLocks noGrp="1"/>
          </p:cNvSpPr>
          <p:nvPr>
            <p:ph type="title"/>
          </p:nvPr>
        </p:nvSpPr>
        <p:spPr>
          <a:xfrm>
            <a:off x="3661408" y="4506329"/>
            <a:ext cx="8074487" cy="1380760"/>
          </a:xfrm>
        </p:spPr>
        <p:txBody>
          <a:bodyPr/>
          <a:lstStyle/>
          <a:p>
            <a:r>
              <a:rPr lang="sl-SI" noProof="0" dirty="0"/>
              <a:t>Primerjava razvojnih modelov </a:t>
            </a:r>
          </a:p>
        </p:txBody>
      </p:sp>
      <p:sp>
        <p:nvSpPr>
          <p:cNvPr id="17" name="Text Placeholder 16">
            <a:extLst>
              <a:ext uri="{FF2B5EF4-FFF2-40B4-BE49-F238E27FC236}">
                <a16:creationId xmlns:a16="http://schemas.microsoft.com/office/drawing/2014/main" id="{5FF32916-0D08-DCEC-80A8-8DF0FE7CCFF9}"/>
              </a:ext>
            </a:extLst>
          </p:cNvPr>
          <p:cNvSpPr>
            <a:spLocks noGrp="1"/>
          </p:cNvSpPr>
          <p:nvPr>
            <p:ph type="body" idx="1"/>
          </p:nvPr>
        </p:nvSpPr>
        <p:spPr>
          <a:xfrm>
            <a:off x="897413" y="1324500"/>
            <a:ext cx="2825115" cy="3450713"/>
          </a:xfrm>
        </p:spPr>
        <p:txBody>
          <a:bodyPr/>
          <a:lstStyle/>
          <a:p>
            <a:r>
              <a:rPr lang="sl-SI" b="1" noProof="0" dirty="0">
                <a:solidFill>
                  <a:srgbClr val="035854"/>
                </a:solidFill>
              </a:rPr>
              <a:t>Model linearnega gospodarstva ni trajnosten.</a:t>
            </a:r>
          </a:p>
          <a:p>
            <a:endParaRPr lang="sl-SI" b="1" noProof="0" dirty="0">
              <a:solidFill>
                <a:srgbClr val="035854"/>
              </a:solidFill>
            </a:endParaRPr>
          </a:p>
        </p:txBody>
      </p:sp>
      <p:sp>
        <p:nvSpPr>
          <p:cNvPr id="15" name="Text Placeholder 14">
            <a:extLst>
              <a:ext uri="{FF2B5EF4-FFF2-40B4-BE49-F238E27FC236}">
                <a16:creationId xmlns:a16="http://schemas.microsoft.com/office/drawing/2014/main" id="{94A35F4D-E639-5F0F-FAB8-F4C74DDD18E1}"/>
              </a:ext>
            </a:extLst>
          </p:cNvPr>
          <p:cNvSpPr>
            <a:spLocks noGrp="1"/>
          </p:cNvSpPr>
          <p:nvPr>
            <p:ph type="body" idx="2"/>
          </p:nvPr>
        </p:nvSpPr>
        <p:spPr>
          <a:xfrm>
            <a:off x="4624760" y="1934758"/>
            <a:ext cx="6972880" cy="2571571"/>
          </a:xfrm>
        </p:spPr>
        <p:txBody>
          <a:bodyPr>
            <a:noAutofit/>
          </a:bodyPr>
          <a:lstStyle/>
          <a:p>
            <a:pPr marL="228600" lvl="0">
              <a:lnSpc>
                <a:spcPct val="120000"/>
              </a:lnSpc>
              <a:spcBef>
                <a:spcPts val="1800"/>
              </a:spcBef>
              <a:buSzPct val="90090"/>
            </a:pPr>
            <a:r>
              <a:rPr lang="sl-SI" sz="2000" noProof="0" dirty="0"/>
              <a:t>Intenzivna raba </a:t>
            </a:r>
            <a:r>
              <a:rPr lang="sl-SI" sz="2000" b="1" noProof="0" dirty="0"/>
              <a:t>omejenih naravnih virov.</a:t>
            </a:r>
            <a:endParaRPr lang="sl-SI" sz="2000" noProof="0" dirty="0"/>
          </a:p>
          <a:p>
            <a:pPr marL="228600" lvl="0">
              <a:lnSpc>
                <a:spcPct val="120000"/>
              </a:lnSpc>
              <a:spcBef>
                <a:spcPts val="1800"/>
              </a:spcBef>
              <a:buSzPct val="90090"/>
            </a:pPr>
            <a:r>
              <a:rPr lang="sl-SI" sz="2000" noProof="0" dirty="0"/>
              <a:t>Masivna </a:t>
            </a:r>
            <a:r>
              <a:rPr lang="sl-SI" sz="2000" b="1" noProof="0" dirty="0"/>
              <a:t>proizvodnja odpadkov.</a:t>
            </a:r>
            <a:endParaRPr lang="sl-SI" sz="2000" noProof="0" dirty="0"/>
          </a:p>
          <a:p>
            <a:pPr marL="228600" lvl="0">
              <a:lnSpc>
                <a:spcPct val="120000"/>
              </a:lnSpc>
              <a:spcBef>
                <a:spcPts val="1800"/>
              </a:spcBef>
              <a:buSzPct val="90090"/>
            </a:pPr>
            <a:r>
              <a:rPr lang="sl-SI" sz="2000" noProof="0" dirty="0"/>
              <a:t>Odvisnost od </a:t>
            </a:r>
            <a:r>
              <a:rPr lang="sl-SI" sz="2000" b="1" noProof="0" dirty="0"/>
              <a:t>fosilnih goriv</a:t>
            </a:r>
            <a:r>
              <a:rPr lang="sl-SI" sz="2000" noProof="0" dirty="0"/>
              <a:t>, ki so odgovorna za </a:t>
            </a:r>
            <a:r>
              <a:rPr lang="sl-SI" sz="2000" b="1" noProof="0" dirty="0"/>
              <a:t>emisije toplogrednih plinov.</a:t>
            </a:r>
            <a:endParaRPr lang="sl-SI" sz="2000" noProof="0" dirty="0"/>
          </a:p>
          <a:p>
            <a:pPr marL="228600" lvl="0">
              <a:lnSpc>
                <a:spcPct val="120000"/>
              </a:lnSpc>
              <a:spcBef>
                <a:spcPts val="1800"/>
              </a:spcBef>
              <a:buSzPct val="90090"/>
            </a:pPr>
            <a:r>
              <a:rPr lang="sl-SI" sz="2000" noProof="0" dirty="0"/>
              <a:t>Povzroča </a:t>
            </a:r>
            <a:r>
              <a:rPr lang="sl-SI" sz="2000" b="1" noProof="0" dirty="0"/>
              <a:t>krize v oskrbi s surovinami.</a:t>
            </a:r>
            <a:endParaRPr lang="sl-SI" sz="2000" noProof="0" dirty="0"/>
          </a:p>
          <a:p>
            <a:pPr marL="228600" lvl="0">
              <a:lnSpc>
                <a:spcPct val="120000"/>
              </a:lnSpc>
              <a:spcBef>
                <a:spcPts val="1800"/>
              </a:spcBef>
              <a:buSzPct val="90090"/>
            </a:pPr>
            <a:r>
              <a:rPr lang="sl-SI" sz="2000" b="1" noProof="0" dirty="0"/>
              <a:t>Izguba ekonomske vrednosti </a:t>
            </a:r>
            <a:r>
              <a:rPr lang="sl-SI" sz="2000" noProof="0" dirty="0"/>
              <a:t>proizvodov, ki se uporabljajo le en življenjski cikel.</a:t>
            </a:r>
          </a:p>
        </p:txBody>
      </p:sp>
      <p:pic>
        <p:nvPicPr>
          <p:cNvPr id="7" name="Google Shape;384;p54" descr="Albero caducifoglio con riempimento a tinta unita">
            <a:extLst>
              <a:ext uri="{FF2B5EF4-FFF2-40B4-BE49-F238E27FC236}">
                <a16:creationId xmlns:a16="http://schemas.microsoft.com/office/drawing/2014/main" id="{BD39DDC7-7549-F827-566D-A3F0AB4EF63C}"/>
              </a:ext>
            </a:extLst>
          </p:cNvPr>
          <p:cNvPicPr preferRelativeResize="0"/>
          <p:nvPr/>
        </p:nvPicPr>
        <p:blipFill rotWithShape="1">
          <a:blip r:embed="rId3">
            <a:alphaModFix/>
          </a:blip>
          <a:srcRect/>
          <a:stretch/>
        </p:blipFill>
        <p:spPr>
          <a:xfrm>
            <a:off x="3711615" y="864299"/>
            <a:ext cx="630530" cy="630530"/>
          </a:xfrm>
          <a:prstGeom prst="rect">
            <a:avLst/>
          </a:prstGeom>
          <a:noFill/>
          <a:ln>
            <a:noFill/>
          </a:ln>
        </p:spPr>
      </p:pic>
      <p:pic>
        <p:nvPicPr>
          <p:cNvPr id="8" name="Google Shape;385;p54" descr="Vietato gettare rifiuti contorno">
            <a:extLst>
              <a:ext uri="{FF2B5EF4-FFF2-40B4-BE49-F238E27FC236}">
                <a16:creationId xmlns:a16="http://schemas.microsoft.com/office/drawing/2014/main" id="{E026AFA3-B542-7E6D-54BE-5B1A27ED190A}"/>
              </a:ext>
            </a:extLst>
          </p:cNvPr>
          <p:cNvPicPr preferRelativeResize="0"/>
          <p:nvPr/>
        </p:nvPicPr>
        <p:blipFill rotWithShape="1">
          <a:blip r:embed="rId4">
            <a:alphaModFix/>
          </a:blip>
          <a:srcRect/>
          <a:stretch/>
        </p:blipFill>
        <p:spPr>
          <a:xfrm>
            <a:off x="3711615" y="1601331"/>
            <a:ext cx="630530" cy="630530"/>
          </a:xfrm>
          <a:prstGeom prst="rect">
            <a:avLst/>
          </a:prstGeom>
          <a:noFill/>
          <a:ln>
            <a:noFill/>
          </a:ln>
        </p:spPr>
      </p:pic>
      <p:pic>
        <p:nvPicPr>
          <p:cNvPr id="9" name="Google Shape;386;p54" descr="Centrale elettrica con riempimento a tinta unita">
            <a:extLst>
              <a:ext uri="{FF2B5EF4-FFF2-40B4-BE49-F238E27FC236}">
                <a16:creationId xmlns:a16="http://schemas.microsoft.com/office/drawing/2014/main" id="{95DEE220-19EC-266B-BB04-F76B13F4BCCF}"/>
              </a:ext>
            </a:extLst>
          </p:cNvPr>
          <p:cNvPicPr preferRelativeResize="0"/>
          <p:nvPr/>
        </p:nvPicPr>
        <p:blipFill rotWithShape="1">
          <a:blip r:embed="rId5">
            <a:alphaModFix/>
          </a:blip>
          <a:srcRect/>
          <a:stretch/>
        </p:blipFill>
        <p:spPr>
          <a:xfrm>
            <a:off x="3711615" y="2338363"/>
            <a:ext cx="630531" cy="630531"/>
          </a:xfrm>
          <a:prstGeom prst="rect">
            <a:avLst/>
          </a:prstGeom>
          <a:noFill/>
          <a:ln>
            <a:noFill/>
          </a:ln>
        </p:spPr>
      </p:pic>
      <p:pic>
        <p:nvPicPr>
          <p:cNvPr id="10" name="Google Shape;387;p54" descr="Cristalli contorno">
            <a:extLst>
              <a:ext uri="{FF2B5EF4-FFF2-40B4-BE49-F238E27FC236}">
                <a16:creationId xmlns:a16="http://schemas.microsoft.com/office/drawing/2014/main" id="{B7F2453F-A6A3-E1EC-4CBE-538FE1DEFC5A}"/>
              </a:ext>
            </a:extLst>
          </p:cNvPr>
          <p:cNvPicPr preferRelativeResize="0"/>
          <p:nvPr/>
        </p:nvPicPr>
        <p:blipFill rotWithShape="1">
          <a:blip r:embed="rId6">
            <a:alphaModFix/>
          </a:blip>
          <a:srcRect/>
          <a:stretch/>
        </p:blipFill>
        <p:spPr>
          <a:xfrm>
            <a:off x="3694040" y="3075396"/>
            <a:ext cx="665680" cy="665680"/>
          </a:xfrm>
          <a:prstGeom prst="rect">
            <a:avLst/>
          </a:prstGeom>
          <a:noFill/>
          <a:ln>
            <a:noFill/>
          </a:ln>
        </p:spPr>
      </p:pic>
      <p:sp>
        <p:nvSpPr>
          <p:cNvPr id="18" name="Arrow: Right 17">
            <a:extLst>
              <a:ext uri="{FF2B5EF4-FFF2-40B4-BE49-F238E27FC236}">
                <a16:creationId xmlns:a16="http://schemas.microsoft.com/office/drawing/2014/main" id="{8F133BFE-D648-1F59-4951-DF2FC4F6372D}"/>
              </a:ext>
            </a:extLst>
          </p:cNvPr>
          <p:cNvSpPr/>
          <p:nvPr/>
        </p:nvSpPr>
        <p:spPr>
          <a:xfrm>
            <a:off x="897412" y="2167909"/>
            <a:ext cx="2253650" cy="90748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pic>
        <p:nvPicPr>
          <p:cNvPr id="2" name="Picture 1">
            <a:extLst>
              <a:ext uri="{FF2B5EF4-FFF2-40B4-BE49-F238E27FC236}">
                <a16:creationId xmlns:a16="http://schemas.microsoft.com/office/drawing/2014/main" id="{AC6FF9F4-4B91-CDD0-1793-A48F66FBBF4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3570401" y="3781718"/>
            <a:ext cx="941447" cy="700855"/>
          </a:xfrm>
          <a:prstGeom prst="rect">
            <a:avLst/>
          </a:prstGeom>
        </p:spPr>
      </p:pic>
    </p:spTree>
    <p:extLst>
      <p:ext uri="{BB962C8B-B14F-4D97-AF65-F5344CB8AC3E}">
        <p14:creationId xmlns:p14="http://schemas.microsoft.com/office/powerpoint/2010/main" val="743926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prstGeom prst="rect">
            <a:avLst/>
          </a:prstGeom>
          <a:noFill/>
          <a:ln>
            <a:noFill/>
          </a:ln>
        </p:spPr>
        <p:txBody>
          <a:bodyPr spcFirstLastPara="1" wrap="square" lIns="0" tIns="0" rIns="0" bIns="0" anchor="b" anchorCtr="0">
            <a:normAutofit fontScale="90000"/>
          </a:bodyPr>
          <a:lstStyle/>
          <a:p>
            <a:pPr marL="0" lvl="0" indent="0" algn="l" rtl="0">
              <a:lnSpc>
                <a:spcPct val="80000"/>
              </a:lnSpc>
              <a:spcBef>
                <a:spcPts val="0"/>
              </a:spcBef>
              <a:spcAft>
                <a:spcPts val="0"/>
              </a:spcAft>
              <a:buSzPts val="4400"/>
              <a:buNone/>
            </a:pPr>
            <a:r>
              <a:rPr lang="sl-SI" noProof="0" dirty="0"/>
              <a:t>„</a:t>
            </a:r>
            <a:r>
              <a:rPr lang="sl-SI" noProof="0" dirty="0" err="1"/>
              <a:t>Doughnut</a:t>
            </a:r>
            <a:r>
              <a:rPr lang="sl-SI" noProof="0" dirty="0"/>
              <a:t>“ ekonomija </a:t>
            </a:r>
          </a:p>
        </p:txBody>
      </p:sp>
      <p:sp>
        <p:nvSpPr>
          <p:cNvPr id="5" name="Text Placeholder 4">
            <a:extLst>
              <a:ext uri="{FF2B5EF4-FFF2-40B4-BE49-F238E27FC236}">
                <a16:creationId xmlns:a16="http://schemas.microsoft.com/office/drawing/2014/main" id="{86E7E6CC-315A-55E5-49A3-C4BD355E5BAA}"/>
              </a:ext>
            </a:extLst>
          </p:cNvPr>
          <p:cNvSpPr>
            <a:spLocks noGrp="1"/>
          </p:cNvSpPr>
          <p:nvPr>
            <p:ph type="body" idx="1"/>
          </p:nvPr>
        </p:nvSpPr>
        <p:spPr>
          <a:xfrm>
            <a:off x="594359" y="3342161"/>
            <a:ext cx="4619086" cy="2954655"/>
          </a:xfrm>
        </p:spPr>
        <p:txBody>
          <a:bodyPr/>
          <a:lstStyle/>
          <a:p>
            <a:r>
              <a:rPr lang="sl-SI" b="1" noProof="0" dirty="0">
                <a:solidFill>
                  <a:srgbClr val="035854"/>
                </a:solidFill>
              </a:rPr>
              <a:t>KATE RAWORTH – </a:t>
            </a:r>
            <a:r>
              <a:rPr lang="sl-SI" noProof="0" dirty="0">
                <a:solidFill>
                  <a:srgbClr val="035854"/>
                </a:solidFill>
              </a:rPr>
              <a:t>„Blaginja ljudi je odvisna </a:t>
            </a:r>
            <a:r>
              <a:rPr lang="sl-SI" b="1" noProof="0" dirty="0">
                <a:solidFill>
                  <a:srgbClr val="035854"/>
                </a:solidFill>
              </a:rPr>
              <a:t>ne le od ohranjanja rabe virov</a:t>
            </a:r>
            <a:r>
              <a:rPr lang="sl-SI" noProof="0" dirty="0">
                <a:solidFill>
                  <a:srgbClr val="035854"/>
                </a:solidFill>
              </a:rPr>
              <a:t> v splošno dobrem naravnem stanju, temveč tudi od </a:t>
            </a:r>
            <a:r>
              <a:rPr lang="sl-SI" b="1" noProof="0" dirty="0">
                <a:solidFill>
                  <a:srgbClr val="035854"/>
                </a:solidFill>
              </a:rPr>
              <a:t>zadovoljevanja pogojev za dostojno življenje </a:t>
            </a:r>
            <a:r>
              <a:rPr lang="sl-SI" noProof="0" dirty="0">
                <a:solidFill>
                  <a:srgbClr val="035854"/>
                </a:solidFill>
              </a:rPr>
              <a:t>in ustrezne priložnosti.“</a:t>
            </a:r>
            <a:endParaRPr lang="sl-SI" sz="1400" noProof="0" dirty="0">
              <a:solidFill>
                <a:srgbClr val="035854"/>
              </a:solidFill>
            </a:endParaRPr>
          </a:p>
          <a:p>
            <a:endParaRPr lang="sl-SI" noProof="0" dirty="0"/>
          </a:p>
        </p:txBody>
      </p:sp>
      <p:pic>
        <p:nvPicPr>
          <p:cNvPr id="396" name="Google Shape;396;p55" descr="doughnut economics boundaries"/>
          <p:cNvPicPr preferRelativeResize="0">
            <a:picLocks noGrp="1"/>
          </p:cNvPicPr>
          <p:nvPr>
            <p:ph type="pic" idx="4294967295"/>
          </p:nvPr>
        </p:nvPicPr>
        <p:blipFill rotWithShape="1">
          <a:blip r:embed="rId4">
            <a:alphaModFix/>
          </a:blip>
          <a:srcRect t="2439" r="1" b="1"/>
          <a:stretch/>
        </p:blipFill>
        <p:spPr>
          <a:xfrm>
            <a:off x="5938529" y="733663"/>
            <a:ext cx="5311775" cy="4352925"/>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5ACF5-FA71-F6AA-7A55-966F52A813F2}"/>
              </a:ext>
            </a:extLst>
          </p:cNvPr>
          <p:cNvSpPr>
            <a:spLocks noGrp="1"/>
          </p:cNvSpPr>
          <p:nvPr>
            <p:ph type="title"/>
          </p:nvPr>
        </p:nvSpPr>
        <p:spPr>
          <a:xfrm>
            <a:off x="4353982" y="1634662"/>
            <a:ext cx="6999818" cy="2215991"/>
          </a:xfrm>
        </p:spPr>
        <p:txBody>
          <a:bodyPr/>
          <a:lstStyle/>
          <a:p>
            <a:r>
              <a:rPr lang="sl-SI" noProof="0" dirty="0"/>
              <a:t>2. Opredelitev zelenega javnega naročanja</a:t>
            </a:r>
          </a:p>
        </p:txBody>
      </p:sp>
    </p:spTree>
    <p:extLst>
      <p:ext uri="{BB962C8B-B14F-4D97-AF65-F5344CB8AC3E}">
        <p14:creationId xmlns:p14="http://schemas.microsoft.com/office/powerpoint/2010/main" val="1825793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a:extLst>
            <a:ext uri="{FF2B5EF4-FFF2-40B4-BE49-F238E27FC236}">
              <a16:creationId xmlns:a16="http://schemas.microsoft.com/office/drawing/2014/main" id="{D1134B9A-E26B-EDD8-2CAD-3CDBC5CD1B63}"/>
            </a:ext>
          </a:extLst>
        </p:cNvPr>
        <p:cNvGrpSpPr/>
        <p:nvPr/>
      </p:nvGrpSpPr>
      <p:grpSpPr>
        <a:xfrm>
          <a:off x="0" y="0"/>
          <a:ext cx="0" cy="0"/>
          <a:chOff x="0" y="0"/>
          <a:chExt cx="0" cy="0"/>
        </a:xfrm>
      </p:grpSpPr>
      <p:sp>
        <p:nvSpPr>
          <p:cNvPr id="402" name="Google Shape;402;p56">
            <a:extLst>
              <a:ext uri="{FF2B5EF4-FFF2-40B4-BE49-F238E27FC236}">
                <a16:creationId xmlns:a16="http://schemas.microsoft.com/office/drawing/2014/main" id="{45DB8541-BFE7-0194-BF21-69D182367C0A}"/>
              </a:ext>
            </a:extLst>
          </p:cNvPr>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2. Zelena javna naročila</a:t>
            </a:r>
          </a:p>
        </p:txBody>
      </p:sp>
      <p:sp>
        <p:nvSpPr>
          <p:cNvPr id="404" name="Google Shape;404;p56">
            <a:extLst>
              <a:ext uri="{FF2B5EF4-FFF2-40B4-BE49-F238E27FC236}">
                <a16:creationId xmlns:a16="http://schemas.microsoft.com/office/drawing/2014/main" id="{6BE6B751-66FF-92C8-58B9-C735668A133F}"/>
              </a:ext>
            </a:extLst>
          </p:cNvPr>
          <p:cNvSpPr txBox="1">
            <a:spLocks noGrp="1"/>
          </p:cNvSpPr>
          <p:nvPr>
            <p:ph type="body" idx="15"/>
          </p:nvPr>
        </p:nvSpPr>
        <p:spPr>
          <a:prstGeom prst="rect">
            <a:avLst/>
          </a:prstGeom>
          <a:noFill/>
          <a:ln>
            <a:noFill/>
          </a:ln>
        </p:spPr>
        <p:txBody>
          <a:bodyPr spcFirstLastPara="1" wrap="square" lIns="0" tIns="45700" rIns="91425" bIns="45700" anchor="t" anchorCtr="0">
            <a:noAutofit/>
          </a:bodyPr>
          <a:lstStyle/>
          <a:p>
            <a:pPr lvl="0"/>
            <a:r>
              <a:rPr lang="sl-SI" b="1" noProof="0" dirty="0"/>
              <a:t>„Zeleno javno naročanje </a:t>
            </a:r>
            <a:r>
              <a:rPr lang="sl-SI" noProof="0" dirty="0"/>
              <a:t>je pristop, pri katerem </a:t>
            </a:r>
            <a:r>
              <a:rPr lang="sl-SI" b="1" noProof="0" dirty="0"/>
              <a:t>javni organi vključujejo </a:t>
            </a:r>
            <a:r>
              <a:rPr lang="sl-SI" b="1" noProof="0" dirty="0" err="1"/>
              <a:t>okoljska</a:t>
            </a:r>
            <a:r>
              <a:rPr lang="sl-SI" b="1" noProof="0" dirty="0"/>
              <a:t> merila v vse faze postopka javnega naročanja </a:t>
            </a:r>
            <a:r>
              <a:rPr lang="sl-SI" noProof="0" dirty="0"/>
              <a:t>in tako spodbujajo širjenje </a:t>
            </a:r>
            <a:r>
              <a:rPr lang="sl-SI" noProof="0" dirty="0" err="1"/>
              <a:t>okoljskih</a:t>
            </a:r>
            <a:r>
              <a:rPr lang="sl-SI" noProof="0" dirty="0"/>
              <a:t> tehnologij in razvoj okolju prijaznih proizvodov, tako da iščejo in izbirajo rezultate in rešitve, ki </a:t>
            </a:r>
            <a:r>
              <a:rPr lang="sl-SI" b="1" noProof="0" dirty="0"/>
              <a:t>imajo čim manjši vpliv na okolje skozi celoten življenjski cikel</a:t>
            </a:r>
            <a:r>
              <a:rPr lang="sl-SI" noProof="0" dirty="0"/>
              <a:t>.“</a:t>
            </a:r>
          </a:p>
        </p:txBody>
      </p:sp>
      <p:sp>
        <p:nvSpPr>
          <p:cNvPr id="405" name="Google Shape;405;p56">
            <a:extLst>
              <a:ext uri="{FF2B5EF4-FFF2-40B4-BE49-F238E27FC236}">
                <a16:creationId xmlns:a16="http://schemas.microsoft.com/office/drawing/2014/main" id="{383CDD6C-29F0-67D9-54C1-06446285F42A}"/>
              </a:ext>
            </a:extLst>
          </p:cNvPr>
          <p:cNvSpPr txBox="1">
            <a:spLocks noGrp="1"/>
          </p:cNvSpPr>
          <p:nvPr>
            <p:ph type="body" idx="16"/>
          </p:nvPr>
        </p:nvSpPr>
        <p:spPr>
          <a:xfrm>
            <a:off x="7004049" y="2654643"/>
            <a:ext cx="3146449" cy="1659085"/>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0000" tIns="90000" rIns="91425" bIns="90000" anchor="t" anchorCtr="0">
            <a:spAutoFit/>
          </a:bodyPr>
          <a:lstStyle/>
          <a:p>
            <a:pPr marL="101600" lvl="0"/>
            <a:r>
              <a:rPr lang="sl-SI" sz="2400" noProof="0" dirty="0">
                <a:solidFill>
                  <a:srgbClr val="035854"/>
                </a:solidFill>
              </a:rPr>
              <a:t>Evropska opredelitev </a:t>
            </a:r>
            <a:r>
              <a:rPr lang="sl-SI" sz="2400" b="1" noProof="0" dirty="0">
                <a:solidFill>
                  <a:srgbClr val="035854"/>
                </a:solidFill>
              </a:rPr>
              <a:t>zelenega javnega naročanja</a:t>
            </a:r>
            <a:r>
              <a:rPr lang="sl-SI" sz="2400" noProof="0" dirty="0">
                <a:solidFill>
                  <a:srgbClr val="035854"/>
                </a:solidFill>
              </a:rPr>
              <a:t> poudarja pet vidikov</a:t>
            </a:r>
            <a:endParaRPr lang="sl-SI" sz="2400" noProof="0" dirty="0">
              <a:solidFill>
                <a:srgbClr val="035854"/>
              </a:solidFill>
              <a:latin typeface="Arial"/>
            </a:endParaRPr>
          </a:p>
        </p:txBody>
      </p:sp>
      <p:sp>
        <p:nvSpPr>
          <p:cNvPr id="403" name="Google Shape;403;p56">
            <a:extLst>
              <a:ext uri="{FF2B5EF4-FFF2-40B4-BE49-F238E27FC236}">
                <a16:creationId xmlns:a16="http://schemas.microsoft.com/office/drawing/2014/main" id="{04591923-8134-CF80-22E5-2D157EF99C5B}"/>
              </a:ext>
            </a:extLst>
          </p:cNvPr>
          <p:cNvSpPr/>
          <p:nvPr/>
        </p:nvSpPr>
        <p:spPr>
          <a:xfrm>
            <a:off x="8088758" y="4746060"/>
            <a:ext cx="977030" cy="975485"/>
          </a:xfrm>
          <a:prstGeom prst="downArrow">
            <a:avLst>
              <a:gd name="adj1" fmla="val 50000"/>
              <a:gd name="adj2" fmla="val 50000"/>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sl-SI" sz="1400" b="0" i="0" u="none" strike="noStrike" cap="none" noProof="0" dirty="0">
              <a:solidFill>
                <a:schemeClr val="lt1"/>
              </a:solidFill>
              <a:latin typeface="Aptos" panose="020B0004020202020204" pitchFamily="34" charset="0"/>
              <a:sym typeface="Arial"/>
            </a:endParaRPr>
          </a:p>
        </p:txBody>
      </p:sp>
    </p:spTree>
    <p:extLst>
      <p:ext uri="{BB962C8B-B14F-4D97-AF65-F5344CB8AC3E}">
        <p14:creationId xmlns:p14="http://schemas.microsoft.com/office/powerpoint/2010/main" val="748871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7"/>
          <p:cNvSpPr txBox="1">
            <a:spLocks noGrp="1"/>
          </p:cNvSpPr>
          <p:nvPr>
            <p:ph type="title"/>
          </p:nvPr>
        </p:nvSpPr>
        <p:spPr>
          <a:xfrm>
            <a:off x="594359" y="1679229"/>
            <a:ext cx="5991267" cy="54168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Pet vidikov zelenega javnega naročanja</a:t>
            </a:r>
          </a:p>
        </p:txBody>
      </p:sp>
      <p:sp>
        <p:nvSpPr>
          <p:cNvPr id="413" name="Google Shape;413;p57"/>
          <p:cNvSpPr/>
          <p:nvPr/>
        </p:nvSpPr>
        <p:spPr>
          <a:xfrm>
            <a:off x="4899763" y="4361146"/>
            <a:ext cx="2655518" cy="1197618"/>
          </a:xfrm>
          <a:prstGeom prst="flowChartAlternateProcess">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buSzPts val="2400"/>
            </a:pPr>
            <a:r>
              <a:rPr lang="sl-SI" sz="2400" b="1" noProof="0" dirty="0">
                <a:solidFill>
                  <a:schemeClr val="lt1"/>
                </a:solidFill>
              </a:rPr>
              <a:t>Integracijska merila</a:t>
            </a:r>
          </a:p>
        </p:txBody>
      </p:sp>
      <p:sp>
        <p:nvSpPr>
          <p:cNvPr id="414" name="Google Shape;414;p57"/>
          <p:cNvSpPr/>
          <p:nvPr/>
        </p:nvSpPr>
        <p:spPr>
          <a:xfrm>
            <a:off x="7761961" y="4361144"/>
            <a:ext cx="2655518" cy="1197619"/>
          </a:xfrm>
          <a:prstGeom prst="flowChartAlternateProcess">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Vplivi</a:t>
            </a:r>
          </a:p>
        </p:txBody>
      </p:sp>
      <p:sp>
        <p:nvSpPr>
          <p:cNvPr id="415" name="Google Shape;415;p57"/>
          <p:cNvSpPr/>
          <p:nvPr/>
        </p:nvSpPr>
        <p:spPr>
          <a:xfrm>
            <a:off x="9089720" y="3011447"/>
            <a:ext cx="2655518" cy="1124555"/>
          </a:xfrm>
          <a:prstGeom prst="flowChartAlternateProcess">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Življenjski cikel</a:t>
            </a:r>
          </a:p>
        </p:txBody>
      </p:sp>
      <p:sp>
        <p:nvSpPr>
          <p:cNvPr id="416" name="Google Shape;416;p57"/>
          <p:cNvSpPr/>
          <p:nvPr/>
        </p:nvSpPr>
        <p:spPr>
          <a:xfrm>
            <a:off x="617948" y="2853566"/>
            <a:ext cx="2747376" cy="1282436"/>
          </a:xfrm>
          <a:prstGeom prst="flowChartAlternateProcess">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buSzPts val="2400"/>
            </a:pPr>
            <a:r>
              <a:rPr lang="sl-SI" sz="2400" b="1" noProof="0" dirty="0">
                <a:solidFill>
                  <a:schemeClr val="lt1"/>
                </a:solidFill>
              </a:rPr>
              <a:t>Obseg javne uprave</a:t>
            </a:r>
          </a:p>
        </p:txBody>
      </p:sp>
      <p:sp>
        <p:nvSpPr>
          <p:cNvPr id="417" name="Google Shape;417;p57"/>
          <p:cNvSpPr/>
          <p:nvPr/>
        </p:nvSpPr>
        <p:spPr>
          <a:xfrm>
            <a:off x="2037565" y="4361144"/>
            <a:ext cx="2655518" cy="1197619"/>
          </a:xfrm>
          <a:prstGeom prst="flowChartAlternateProcess">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Procesni koraki</a:t>
            </a:r>
            <a:endParaRPr lang="sl-SI" noProof="0" dirty="0">
              <a:latin typeface="Aptos" panose="020B00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8"/>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6000"/>
              <a:buNone/>
            </a:pPr>
            <a:r>
              <a:rPr lang="sl-SI" noProof="0" dirty="0">
                <a:latin typeface="Aptos Serif" panose="02020604070405020304" pitchFamily="18" charset="0"/>
                <a:cs typeface="Aptos Serif" panose="02020604070405020304" pitchFamily="18" charset="0"/>
              </a:rPr>
              <a:t>Kaj je trajnostno javno naročanje?</a:t>
            </a:r>
          </a:p>
        </p:txBody>
      </p:sp>
      <p:sp>
        <p:nvSpPr>
          <p:cNvPr id="3" name="Text Placeholder 2">
            <a:extLst>
              <a:ext uri="{FF2B5EF4-FFF2-40B4-BE49-F238E27FC236}">
                <a16:creationId xmlns:a16="http://schemas.microsoft.com/office/drawing/2014/main" id="{D2F893AA-BA5E-42D9-BF06-128F28F55EF6}"/>
              </a:ext>
            </a:extLst>
          </p:cNvPr>
          <p:cNvSpPr>
            <a:spLocks noGrp="1"/>
          </p:cNvSpPr>
          <p:nvPr>
            <p:ph type="body" idx="2"/>
          </p:nvPr>
        </p:nvSpPr>
        <p:spPr>
          <a:xfrm>
            <a:off x="4565422" y="1934758"/>
            <a:ext cx="7032218" cy="2571571"/>
          </a:xfrm>
        </p:spPr>
        <p:txBody>
          <a:bodyPr>
            <a:noAutofit/>
          </a:bodyPr>
          <a:lstStyle/>
          <a:p>
            <a:r>
              <a:rPr lang="sl-SI" b="1" noProof="0" dirty="0"/>
              <a:t>Trajnostno javno naročanje </a:t>
            </a:r>
            <a:r>
              <a:rPr lang="sl-SI" noProof="0" dirty="0"/>
              <a:t>pomeni zagotovitev, da kupljeni proizvodi in storitve </a:t>
            </a:r>
            <a:r>
              <a:rPr lang="sl-SI" b="1" noProof="0" dirty="0"/>
              <a:t>na podlagi stroškov življenjskega cikla </a:t>
            </a:r>
            <a:r>
              <a:rPr lang="sl-SI" noProof="0" dirty="0"/>
              <a:t>ponujajo dobro </a:t>
            </a:r>
            <a:r>
              <a:rPr lang="sl-SI" b="1" noProof="0" dirty="0"/>
              <a:t>razmerje med ceno in kakovostjo </a:t>
            </a:r>
            <a:r>
              <a:rPr lang="sl-SI" noProof="0" dirty="0"/>
              <a:t>ter prinašajo </a:t>
            </a:r>
            <a:r>
              <a:rPr lang="sl-SI" b="1" noProof="0" dirty="0"/>
              <a:t>koristi za okolje, družbo in gospodarstvo. </a:t>
            </a:r>
          </a:p>
          <a:p>
            <a:endParaRPr lang="sl-SI" noProof="0" dirty="0"/>
          </a:p>
          <a:p>
            <a:r>
              <a:rPr lang="sl-SI" noProof="0" dirty="0"/>
              <a:t>Trajnostno javno naročanje odraža širše cilje v zvezi z </a:t>
            </a:r>
            <a:r>
              <a:rPr lang="sl-SI" b="1" noProof="0" dirty="0"/>
              <a:t>učinkovitostjo virov, podnebnimi spremembami, družbeno odgovornostjo in gospodarsko odpornostjo.</a:t>
            </a:r>
          </a:p>
        </p:txBody>
      </p:sp>
      <p:pic>
        <p:nvPicPr>
          <p:cNvPr id="423" name="Google Shape;423;p58"/>
          <p:cNvPicPr preferRelativeResize="0"/>
          <p:nvPr/>
        </p:nvPicPr>
        <p:blipFill rotWithShape="1">
          <a:blip r:embed="rId3">
            <a:alphaModFix/>
          </a:blip>
          <a:srcRect/>
          <a:stretch/>
        </p:blipFill>
        <p:spPr>
          <a:xfrm>
            <a:off x="736618" y="886341"/>
            <a:ext cx="3260593" cy="326059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9"/>
          <p:cNvSpPr txBox="1">
            <a:spLocks noGrp="1"/>
          </p:cNvSpPr>
          <p:nvPr>
            <p:ph type="title"/>
          </p:nvPr>
        </p:nvSpPr>
        <p:spPr>
          <a:prstGeom prst="rect">
            <a:avLst/>
          </a:prstGeom>
          <a:noFill/>
          <a:ln>
            <a:noFill/>
          </a:ln>
        </p:spPr>
        <p:txBody>
          <a:bodyPr spcFirstLastPara="1" wrap="square" lIns="0" tIns="0" rIns="0" bIns="0" anchor="b" anchorCtr="0">
            <a:normAutofit/>
          </a:bodyPr>
          <a:lstStyle/>
          <a:p>
            <a:pPr marL="0" lvl="0" indent="0" algn="l" rtl="0">
              <a:lnSpc>
                <a:spcPct val="80000"/>
              </a:lnSpc>
              <a:spcBef>
                <a:spcPts val="0"/>
              </a:spcBef>
              <a:spcAft>
                <a:spcPts val="0"/>
              </a:spcAft>
              <a:buSzPts val="4400"/>
              <a:buNone/>
            </a:pPr>
            <a:r>
              <a:rPr lang="sl-SI" noProof="0" dirty="0"/>
              <a:t>Načela trajnostnih javnih naročil</a:t>
            </a:r>
          </a:p>
        </p:txBody>
      </p:sp>
      <p:grpSp>
        <p:nvGrpSpPr>
          <p:cNvPr id="431" name="Google Shape;431;p59"/>
          <p:cNvGrpSpPr/>
          <p:nvPr/>
        </p:nvGrpSpPr>
        <p:grpSpPr>
          <a:xfrm>
            <a:off x="-342900" y="183605"/>
            <a:ext cx="9470571" cy="5870928"/>
            <a:chOff x="97373" y="942"/>
            <a:chExt cx="10241480" cy="6351131"/>
          </a:xfrm>
        </p:grpSpPr>
        <p:sp>
          <p:nvSpPr>
            <p:cNvPr id="432" name="Google Shape;432;p59"/>
            <p:cNvSpPr/>
            <p:nvPr/>
          </p:nvSpPr>
          <p:spPr>
            <a:xfrm rot="5400000">
              <a:off x="3682127" y="153976"/>
              <a:ext cx="2354363" cy="2048296"/>
            </a:xfrm>
            <a:prstGeom prst="hexagon">
              <a:avLst>
                <a:gd name="adj" fmla="val 25000"/>
                <a:gd name="vf" fmla="val 115470"/>
              </a:avLst>
            </a:prstGeom>
            <a:solidFill>
              <a:srgbClr val="FAB50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33" name="Google Shape;433;p59"/>
            <p:cNvSpPr txBox="1"/>
            <p:nvPr/>
          </p:nvSpPr>
          <p:spPr>
            <a:xfrm>
              <a:off x="3835160" y="367830"/>
              <a:ext cx="2048296" cy="1620587"/>
            </a:xfrm>
            <a:prstGeom prst="rect">
              <a:avLst/>
            </a:prstGeom>
            <a:noFill/>
            <a:ln>
              <a:noFill/>
            </a:ln>
          </p:spPr>
          <p:txBody>
            <a:bodyPr spcFirstLastPara="1" wrap="square" lIns="60950" tIns="60950" rIns="60950" bIns="60950" anchor="ctr" anchorCtr="0">
              <a:noAutofit/>
            </a:bodyPr>
            <a:lstStyle/>
            <a:p>
              <a:pPr algn="ctr"/>
              <a:r>
                <a:rPr lang="sl-SI" b="1" noProof="0" dirty="0">
                  <a:solidFill>
                    <a:schemeClr val="bg1"/>
                  </a:solidFill>
                  <a:latin typeface="Aptos" panose="020B0004020202020204" pitchFamily="34" charset="0"/>
                </a:rPr>
                <a:t>Dobro javno naročanje je trajnostno javno naročanje.</a:t>
              </a:r>
              <a:endParaRPr lang="sl-SI" noProof="0" dirty="0">
                <a:solidFill>
                  <a:schemeClr val="bg1"/>
                </a:solidFill>
                <a:latin typeface="Aptos" panose="020B0004020202020204" pitchFamily="34" charset="0"/>
              </a:endParaRPr>
            </a:p>
          </p:txBody>
        </p:sp>
        <p:sp>
          <p:nvSpPr>
            <p:cNvPr id="434" name="Google Shape;434;p59"/>
            <p:cNvSpPr/>
            <p:nvPr/>
          </p:nvSpPr>
          <p:spPr>
            <a:xfrm>
              <a:off x="5945612" y="471815"/>
              <a:ext cx="2627469" cy="14126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35" name="Google Shape;435;p59"/>
            <p:cNvSpPr txBox="1"/>
            <p:nvPr/>
          </p:nvSpPr>
          <p:spPr>
            <a:xfrm>
              <a:off x="5945612" y="471816"/>
              <a:ext cx="2048296" cy="1412618"/>
            </a:xfrm>
            <a:prstGeom prst="rect">
              <a:avLst/>
            </a:prstGeom>
            <a:no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None/>
              </a:pPr>
              <a:r>
                <a:rPr lang="sl-SI" b="1" i="0" u="none" strike="noStrike" cap="none" noProof="0" dirty="0">
                  <a:solidFill>
                    <a:srgbClr val="035854"/>
                  </a:solidFill>
                  <a:latin typeface="Aptos" panose="020B0004020202020204" pitchFamily="34" charset="0"/>
                  <a:sym typeface="Arial"/>
                </a:rPr>
                <a:t>Izvajanje trajnostnega javnega naročanja potrebuje vodenje.</a:t>
              </a:r>
            </a:p>
          </p:txBody>
        </p:sp>
        <p:sp>
          <p:nvSpPr>
            <p:cNvPr id="436" name="Google Shape;436;p59"/>
            <p:cNvSpPr/>
            <p:nvPr/>
          </p:nvSpPr>
          <p:spPr>
            <a:xfrm rot="5400000">
              <a:off x="1469967" y="153976"/>
              <a:ext cx="2354363" cy="2048296"/>
            </a:xfrm>
            <a:prstGeom prst="hexagon">
              <a:avLst>
                <a:gd name="adj" fmla="val 25000"/>
                <a:gd name="vf" fmla="val 115470"/>
              </a:avLst>
            </a:prstGeom>
            <a:solidFill>
              <a:srgbClr val="4295A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37" name="Google Shape;437;p59"/>
            <p:cNvSpPr txBox="1"/>
            <p:nvPr/>
          </p:nvSpPr>
          <p:spPr>
            <a:xfrm>
              <a:off x="1942193" y="367831"/>
              <a:ext cx="1409910" cy="16205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lang="sl-SI" sz="3600" b="0" i="0" u="none" strike="noStrike" cap="none" noProof="0" dirty="0">
                <a:solidFill>
                  <a:schemeClr val="lt1"/>
                </a:solidFill>
                <a:latin typeface="Aptos" panose="020B0004020202020204" pitchFamily="34" charset="0"/>
                <a:sym typeface="Arial"/>
              </a:endParaRPr>
            </a:p>
          </p:txBody>
        </p:sp>
        <p:sp>
          <p:nvSpPr>
            <p:cNvPr id="438" name="Google Shape;438;p59"/>
            <p:cNvSpPr/>
            <p:nvPr/>
          </p:nvSpPr>
          <p:spPr>
            <a:xfrm rot="5400000">
              <a:off x="2571809" y="2152360"/>
              <a:ext cx="2354363" cy="2048296"/>
            </a:xfrm>
            <a:prstGeom prst="hexagon">
              <a:avLst>
                <a:gd name="adj" fmla="val 25000"/>
                <a:gd name="vf" fmla="val 115470"/>
              </a:avLst>
            </a:prstGeom>
            <a:solidFill>
              <a:srgbClr val="00585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39" name="Google Shape;439;p59"/>
            <p:cNvSpPr txBox="1"/>
            <p:nvPr/>
          </p:nvSpPr>
          <p:spPr>
            <a:xfrm>
              <a:off x="2724842" y="2366215"/>
              <a:ext cx="2048298" cy="1620587"/>
            </a:xfrm>
            <a:prstGeom prst="rect">
              <a:avLst/>
            </a:prstGeom>
            <a:no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None/>
              </a:pPr>
              <a:r>
                <a:rPr lang="sl-SI" b="1" i="0" u="none" strike="noStrike" cap="none" noProof="0" dirty="0">
                  <a:solidFill>
                    <a:schemeClr val="lt1"/>
                  </a:solidFill>
                  <a:latin typeface="Aptos" panose="020B0004020202020204" pitchFamily="34" charset="0"/>
                  <a:sym typeface="Arial"/>
                </a:rPr>
                <a:t>Trajnostno javno naročanje prispeva k splošnim političnim ciljem.</a:t>
              </a:r>
            </a:p>
          </p:txBody>
        </p:sp>
        <p:sp>
          <p:nvSpPr>
            <p:cNvPr id="440" name="Google Shape;440;p59"/>
            <p:cNvSpPr/>
            <p:nvPr/>
          </p:nvSpPr>
          <p:spPr>
            <a:xfrm>
              <a:off x="97373" y="2470199"/>
              <a:ext cx="2542712" cy="14126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41" name="Google Shape;441;p59"/>
            <p:cNvSpPr txBox="1"/>
            <p:nvPr/>
          </p:nvSpPr>
          <p:spPr>
            <a:xfrm>
              <a:off x="641260" y="2481107"/>
              <a:ext cx="2048297" cy="1412618"/>
            </a:xfrm>
            <a:prstGeom prst="rect">
              <a:avLst/>
            </a:prstGeom>
            <a:noFill/>
            <a:ln>
              <a:noFill/>
            </a:ln>
          </p:spPr>
          <p:txBody>
            <a:bodyPr spcFirstLastPara="1" wrap="square" lIns="60950" tIns="60950" rIns="60950" bIns="60950" anchor="ctr" anchorCtr="0">
              <a:noAutofit/>
            </a:bodyPr>
            <a:lstStyle/>
            <a:p>
              <a:pPr marL="0" marR="0" lvl="0" indent="0" algn="r" rtl="0">
                <a:lnSpc>
                  <a:spcPct val="100000"/>
                </a:lnSpc>
                <a:spcBef>
                  <a:spcPts val="0"/>
                </a:spcBef>
                <a:spcAft>
                  <a:spcPts val="0"/>
                </a:spcAft>
                <a:buNone/>
              </a:pPr>
              <a:r>
                <a:rPr lang="sl-SI" b="1" i="0" u="none" strike="noStrike" cap="none" noProof="0" dirty="0">
                  <a:solidFill>
                    <a:srgbClr val="035854"/>
                  </a:solidFill>
                  <a:latin typeface="Aptos" panose="020B0004020202020204" pitchFamily="34" charset="0"/>
                  <a:sym typeface="Arial"/>
                </a:rPr>
                <a:t>Izvajanje trajnostnega javnega naročanja temelji na trdnih organizacijskih načelih upravljanja.</a:t>
              </a:r>
            </a:p>
          </p:txBody>
        </p:sp>
        <p:sp>
          <p:nvSpPr>
            <p:cNvPr id="442" name="Google Shape;442;p59"/>
            <p:cNvSpPr/>
            <p:nvPr/>
          </p:nvSpPr>
          <p:spPr>
            <a:xfrm rot="5400000">
              <a:off x="4783969" y="2152360"/>
              <a:ext cx="2354363" cy="2048296"/>
            </a:xfrm>
            <a:prstGeom prst="hexagon">
              <a:avLst>
                <a:gd name="adj" fmla="val 25000"/>
                <a:gd name="vf" fmla="val 115470"/>
              </a:avLst>
            </a:prstGeom>
            <a:solidFill>
              <a:srgbClr val="CBDA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43" name="Google Shape;443;p59"/>
            <p:cNvSpPr txBox="1"/>
            <p:nvPr/>
          </p:nvSpPr>
          <p:spPr>
            <a:xfrm>
              <a:off x="5256195" y="2366215"/>
              <a:ext cx="1409910" cy="16205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lang="sl-SI" sz="3600" b="0" i="0" u="none" strike="noStrike" cap="none" noProof="0" dirty="0">
                <a:solidFill>
                  <a:schemeClr val="lt1"/>
                </a:solidFill>
                <a:latin typeface="Aptos" panose="020B0004020202020204" pitchFamily="34" charset="0"/>
                <a:sym typeface="Arial"/>
              </a:endParaRPr>
            </a:p>
          </p:txBody>
        </p:sp>
        <p:sp>
          <p:nvSpPr>
            <p:cNvPr id="444" name="Google Shape;444;p59"/>
            <p:cNvSpPr/>
            <p:nvPr/>
          </p:nvSpPr>
          <p:spPr>
            <a:xfrm rot="5400000">
              <a:off x="3682127" y="4150744"/>
              <a:ext cx="2354363" cy="2048296"/>
            </a:xfrm>
            <a:prstGeom prst="hexagon">
              <a:avLst>
                <a:gd name="adj" fmla="val 25000"/>
                <a:gd name="vf" fmla="val 115470"/>
              </a:avLst>
            </a:prstGeom>
            <a:solidFill>
              <a:srgbClr val="A2C32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45" name="Google Shape;445;p59"/>
            <p:cNvSpPr txBox="1"/>
            <p:nvPr/>
          </p:nvSpPr>
          <p:spPr>
            <a:xfrm>
              <a:off x="4030762" y="4364600"/>
              <a:ext cx="1657092" cy="1620587"/>
            </a:xfrm>
            <a:prstGeom prst="rect">
              <a:avLst/>
            </a:prstGeom>
            <a:noFill/>
            <a:ln>
              <a:noFill/>
            </a:ln>
          </p:spPr>
          <p:txBody>
            <a:bodyPr spcFirstLastPara="1" wrap="square" lIns="60950" tIns="60950" rIns="60950" bIns="60950" anchor="ctr" anchorCtr="0">
              <a:noAutofit/>
            </a:bodyPr>
            <a:lstStyle/>
            <a:p>
              <a:pPr algn="ctr"/>
              <a:r>
                <a:rPr lang="sl-SI" b="1" noProof="0" dirty="0">
                  <a:solidFill>
                    <a:schemeClr val="bg1"/>
                  </a:solidFill>
                </a:rPr>
                <a:t>Trajnostno javno naročanje vključuje vse deležnike.</a:t>
              </a:r>
              <a:endParaRPr lang="sl-SI" noProof="0" dirty="0">
                <a:solidFill>
                  <a:schemeClr val="bg1"/>
                </a:solidFill>
              </a:endParaRPr>
            </a:p>
          </p:txBody>
        </p:sp>
        <p:sp>
          <p:nvSpPr>
            <p:cNvPr id="446" name="Google Shape;446;p59"/>
            <p:cNvSpPr/>
            <p:nvPr/>
          </p:nvSpPr>
          <p:spPr>
            <a:xfrm>
              <a:off x="5945612" y="4468583"/>
              <a:ext cx="2627469" cy="14126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47" name="Google Shape;447;p59"/>
            <p:cNvSpPr txBox="1"/>
            <p:nvPr/>
          </p:nvSpPr>
          <p:spPr>
            <a:xfrm>
              <a:off x="6035313" y="4014269"/>
              <a:ext cx="4303540" cy="1412618"/>
            </a:xfrm>
            <a:prstGeom prst="rect">
              <a:avLst/>
            </a:prstGeom>
            <a:no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None/>
              </a:pPr>
              <a:r>
                <a:rPr lang="sl-SI" b="1" i="0" u="none" strike="noStrike" cap="none" noProof="0" dirty="0">
                  <a:solidFill>
                    <a:srgbClr val="035854"/>
                  </a:solidFill>
                  <a:latin typeface="Aptos" panose="020B0004020202020204" pitchFamily="34" charset="0"/>
                  <a:sym typeface="Arial"/>
                </a:rPr>
                <a:t>Pri trajnostnem javnem naročanju se spremljajo izidi in rezultati opravljenega dela.</a:t>
              </a:r>
            </a:p>
          </p:txBody>
        </p:sp>
        <p:sp>
          <p:nvSpPr>
            <p:cNvPr id="448" name="Google Shape;448;p59"/>
            <p:cNvSpPr/>
            <p:nvPr/>
          </p:nvSpPr>
          <p:spPr>
            <a:xfrm rot="5400000">
              <a:off x="1469967" y="4150744"/>
              <a:ext cx="2354363" cy="2048296"/>
            </a:xfrm>
            <a:prstGeom prst="hexagon">
              <a:avLst>
                <a:gd name="adj" fmla="val 25000"/>
                <a:gd name="vf" fmla="val 115470"/>
              </a:avLst>
            </a:prstGeom>
            <a:solidFill>
              <a:srgbClr val="FAB50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49" name="Google Shape;449;p59"/>
            <p:cNvSpPr txBox="1"/>
            <p:nvPr/>
          </p:nvSpPr>
          <p:spPr>
            <a:xfrm>
              <a:off x="1942193" y="4364600"/>
              <a:ext cx="1409910" cy="16205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lang="sl-SI" sz="3600" b="0" i="0" u="none" strike="noStrike" cap="none" noProof="0" dirty="0">
                <a:solidFill>
                  <a:schemeClr val="lt1"/>
                </a:solidFill>
                <a:latin typeface="Aptos" panose="020B0004020202020204" pitchFamily="34" charset="0"/>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7" name="Group 6">
            <a:extLst>
              <a:ext uri="{FF2B5EF4-FFF2-40B4-BE49-F238E27FC236}">
                <a16:creationId xmlns:a16="http://schemas.microsoft.com/office/drawing/2014/main" id="{8E6BE79E-F827-2B40-E5AC-EEDA9CA940FE}"/>
              </a:ext>
            </a:extLst>
          </p:cNvPr>
          <p:cNvGrpSpPr/>
          <p:nvPr/>
        </p:nvGrpSpPr>
        <p:grpSpPr>
          <a:xfrm>
            <a:off x="1447004" y="2644836"/>
            <a:ext cx="8951282" cy="3583766"/>
            <a:chOff x="1447004" y="2450287"/>
            <a:chExt cx="8951282" cy="3583766"/>
          </a:xfrm>
        </p:grpSpPr>
        <p:sp>
          <p:nvSpPr>
            <p:cNvPr id="456" name="Google Shape;456;p60"/>
            <p:cNvSpPr/>
            <p:nvPr/>
          </p:nvSpPr>
          <p:spPr>
            <a:xfrm>
              <a:off x="1447004" y="2450287"/>
              <a:ext cx="2887510" cy="1717806"/>
            </a:xfrm>
            <a:prstGeom prst="rect">
              <a:avLst/>
            </a:prstGeom>
            <a:solidFill>
              <a:srgbClr val="FAB506"/>
            </a:solidFill>
            <a:ln w="38100" cap="flat" cmpd="sng">
              <a:no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highlight>
                  <a:srgbClr val="FFFF00"/>
                </a:highlight>
                <a:latin typeface="Aptos" panose="020B0004020202020204" pitchFamily="34" charset="0"/>
                <a:sym typeface="Arial"/>
              </a:endParaRPr>
            </a:p>
          </p:txBody>
        </p:sp>
        <p:sp>
          <p:nvSpPr>
            <p:cNvPr id="457" name="Google Shape;457;p60"/>
            <p:cNvSpPr txBox="1"/>
            <p:nvPr/>
          </p:nvSpPr>
          <p:spPr>
            <a:xfrm>
              <a:off x="1565979" y="2450287"/>
              <a:ext cx="2665553" cy="1717805"/>
            </a:xfrm>
            <a:prstGeom prst="rect">
              <a:avLst/>
            </a:prstGeom>
            <a:noFill/>
            <a:ln>
              <a:noFill/>
            </a:ln>
            <a:effectLst/>
          </p:spPr>
          <p:txBody>
            <a:bodyPr spcFirstLastPara="1" wrap="square" lIns="72375" tIns="72375" rIns="72375" bIns="72375" anchor="ctr" anchorCtr="0">
              <a:noAutofit/>
            </a:bodyPr>
            <a:lstStyle/>
            <a:p>
              <a:pPr lvl="0" algn="ctr">
                <a:lnSpc>
                  <a:spcPct val="90000"/>
                </a:lnSpc>
                <a:buSzPts val="1900"/>
              </a:pPr>
              <a:r>
                <a:rPr lang="sl-SI" noProof="0" dirty="0">
                  <a:solidFill>
                    <a:schemeClr val="lt1"/>
                  </a:solidFill>
                </a:rPr>
                <a:t>🌿 Zeleno javno naročanje: osredotoča se na zmanjševanje vplivov na okolje prek odločitev v sklopu javnega naročanja (npr. energetska učinkovitost, nizke emisije, možnost recikliranja).</a:t>
              </a:r>
              <a:endParaRPr lang="sl-SI" noProof="0" dirty="0"/>
            </a:p>
          </p:txBody>
        </p:sp>
        <p:sp>
          <p:nvSpPr>
            <p:cNvPr id="458" name="Google Shape;458;p60"/>
            <p:cNvSpPr/>
            <p:nvPr/>
          </p:nvSpPr>
          <p:spPr>
            <a:xfrm>
              <a:off x="4478890" y="2450287"/>
              <a:ext cx="2887510" cy="1717806"/>
            </a:xfrm>
            <a:prstGeom prst="rect">
              <a:avLst/>
            </a:prstGeom>
            <a:solidFill>
              <a:srgbClr val="CBDA83"/>
            </a:solidFill>
            <a:ln w="38100" cap="flat" cmpd="sng">
              <a:no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59" name="Google Shape;459;p60"/>
            <p:cNvSpPr txBox="1"/>
            <p:nvPr/>
          </p:nvSpPr>
          <p:spPr>
            <a:xfrm>
              <a:off x="4500254" y="2450287"/>
              <a:ext cx="2840621" cy="1717806"/>
            </a:xfrm>
            <a:prstGeom prst="rect">
              <a:avLst/>
            </a:prstGeom>
            <a:noFill/>
            <a:ln>
              <a:noFill/>
            </a:ln>
          </p:spPr>
          <p:txBody>
            <a:bodyPr spcFirstLastPara="1" wrap="square" lIns="72375" tIns="72375" rIns="72375" bIns="72375" anchor="ctr" anchorCtr="0">
              <a:noAutofit/>
            </a:bodyPr>
            <a:lstStyle/>
            <a:p>
              <a:pPr lvl="0" algn="ctr">
                <a:lnSpc>
                  <a:spcPct val="90000"/>
                </a:lnSpc>
                <a:buSzPts val="1900"/>
              </a:pPr>
              <a:r>
                <a:rPr lang="sl-SI" noProof="0" dirty="0">
                  <a:solidFill>
                    <a:schemeClr val="lt1"/>
                  </a:solidFill>
                </a:rPr>
                <a:t>🔄 Trajnostno javno naročanje: širši koncept, ki upošteva </a:t>
              </a:r>
              <a:r>
                <a:rPr lang="sl-SI" noProof="0" dirty="0" err="1">
                  <a:solidFill>
                    <a:schemeClr val="lt1"/>
                  </a:solidFill>
                </a:rPr>
                <a:t>okoljske</a:t>
              </a:r>
              <a:r>
                <a:rPr lang="sl-SI" noProof="0" dirty="0">
                  <a:solidFill>
                    <a:schemeClr val="lt1"/>
                  </a:solidFill>
                </a:rPr>
                <a:t>, socialne in gospodarske vidike.</a:t>
              </a:r>
              <a:endParaRPr lang="sl-SI" noProof="0" dirty="0"/>
            </a:p>
          </p:txBody>
        </p:sp>
        <p:sp>
          <p:nvSpPr>
            <p:cNvPr id="460" name="Google Shape;460;p60"/>
            <p:cNvSpPr/>
            <p:nvPr/>
          </p:nvSpPr>
          <p:spPr>
            <a:xfrm>
              <a:off x="7510776" y="2450287"/>
              <a:ext cx="2887510" cy="1717806"/>
            </a:xfrm>
            <a:prstGeom prst="rect">
              <a:avLst/>
            </a:prstGeom>
            <a:solidFill>
              <a:srgbClr val="A3C42A"/>
            </a:solidFill>
            <a:ln w="38100" cap="flat" cmpd="sng">
              <a:no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61" name="Google Shape;461;p60"/>
            <p:cNvSpPr txBox="1"/>
            <p:nvPr/>
          </p:nvSpPr>
          <p:spPr>
            <a:xfrm>
              <a:off x="7637777" y="2450287"/>
              <a:ext cx="2657690" cy="1717806"/>
            </a:xfrm>
            <a:prstGeom prst="rect">
              <a:avLst/>
            </a:prstGeom>
            <a:noFill/>
            <a:ln>
              <a:noFill/>
            </a:ln>
            <a:effectLst/>
          </p:spPr>
          <p:txBody>
            <a:bodyPr spcFirstLastPara="1" wrap="square" lIns="72375" tIns="72375" rIns="72375" bIns="72375" anchor="ctr" anchorCtr="0">
              <a:noAutofit/>
            </a:bodyPr>
            <a:lstStyle/>
            <a:p>
              <a:pPr lvl="0" algn="ctr">
                <a:lnSpc>
                  <a:spcPct val="90000"/>
                </a:lnSpc>
                <a:buSzPts val="1900"/>
              </a:pPr>
              <a:r>
                <a:rPr lang="sl-SI" noProof="0" dirty="0">
                  <a:solidFill>
                    <a:schemeClr val="lt1"/>
                  </a:solidFill>
                </a:rPr>
                <a:t>➡️ Zeleno javno naročanje je podskupina trajnostnega javnega naročanja. Vse zeleno javno naročanje je obenem trajnostno javno naročanje, trajnostno javno naročanje pa ni nujno zeleno javno naročanje.</a:t>
              </a:r>
              <a:endParaRPr lang="sl-SI" noProof="0" dirty="0"/>
            </a:p>
          </p:txBody>
        </p:sp>
        <p:sp>
          <p:nvSpPr>
            <p:cNvPr id="462" name="Google Shape;462;p60"/>
            <p:cNvSpPr/>
            <p:nvPr/>
          </p:nvSpPr>
          <p:spPr>
            <a:xfrm>
              <a:off x="4478890" y="4316247"/>
              <a:ext cx="2887510" cy="1717806"/>
            </a:xfrm>
            <a:prstGeom prst="rect">
              <a:avLst/>
            </a:prstGeom>
            <a:solidFill>
              <a:srgbClr val="4393A0"/>
            </a:solidFill>
            <a:ln w="38100" cap="flat" cmpd="sng">
              <a:no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63" name="Google Shape;463;p60"/>
            <p:cNvSpPr txBox="1"/>
            <p:nvPr/>
          </p:nvSpPr>
          <p:spPr>
            <a:xfrm>
              <a:off x="4582522" y="4316247"/>
              <a:ext cx="2665622" cy="1717806"/>
            </a:xfrm>
            <a:prstGeom prst="rect">
              <a:avLst/>
            </a:prstGeom>
            <a:noFill/>
            <a:ln>
              <a:noFill/>
            </a:ln>
            <a:effectLst/>
          </p:spPr>
          <p:txBody>
            <a:bodyPr spcFirstLastPara="1" wrap="square" lIns="72375" tIns="72375" rIns="72375" bIns="72375" anchor="ctr" anchorCtr="0">
              <a:noAutofit/>
            </a:bodyPr>
            <a:lstStyle/>
            <a:p>
              <a:pPr lvl="0" algn="ctr">
                <a:lnSpc>
                  <a:spcPct val="90000"/>
                </a:lnSpc>
                <a:buSzPts val="1900"/>
              </a:pPr>
              <a:r>
                <a:rPr lang="sl-SI" noProof="0" dirty="0">
                  <a:solidFill>
                    <a:schemeClr val="lt1"/>
                  </a:solidFill>
                </a:rPr>
                <a:t>⚖️ Trajnostno javno naročanje poleg </a:t>
              </a:r>
              <a:r>
                <a:rPr lang="sl-SI" noProof="0" dirty="0" err="1">
                  <a:solidFill>
                    <a:schemeClr val="lt1"/>
                  </a:solidFill>
                </a:rPr>
                <a:t>okoljskih</a:t>
              </a:r>
              <a:r>
                <a:rPr lang="sl-SI" noProof="0" dirty="0">
                  <a:solidFill>
                    <a:schemeClr val="lt1"/>
                  </a:solidFill>
                </a:rPr>
                <a:t> meril vključuje tudi merila, kot so pravični delovni pogoji, raznolikost, etično (pridobivanje) virov in stroški v življenjski dobi.</a:t>
              </a:r>
              <a:endParaRPr lang="sl-SI" noProof="0" dirty="0"/>
            </a:p>
          </p:txBody>
        </p:sp>
      </p:grpSp>
      <p:sp>
        <p:nvSpPr>
          <p:cNvPr id="5" name="Title 4">
            <a:extLst>
              <a:ext uri="{FF2B5EF4-FFF2-40B4-BE49-F238E27FC236}">
                <a16:creationId xmlns:a16="http://schemas.microsoft.com/office/drawing/2014/main" id="{1E983558-E1C3-E382-B74A-E9D7872631D0}"/>
              </a:ext>
            </a:extLst>
          </p:cNvPr>
          <p:cNvSpPr>
            <a:spLocks noGrp="1"/>
          </p:cNvSpPr>
          <p:nvPr>
            <p:ph type="title"/>
          </p:nvPr>
        </p:nvSpPr>
        <p:spPr>
          <a:xfrm>
            <a:off x="594359" y="595856"/>
            <a:ext cx="7781156" cy="1625060"/>
          </a:xfrm>
        </p:spPr>
        <p:txBody>
          <a:bodyPr/>
          <a:lstStyle/>
          <a:p>
            <a:r>
              <a:rPr lang="sl-SI" noProof="0" dirty="0"/>
              <a:t>Trajnostno in okolju prijazno javno naročanje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469" name="Google Shape;469;p5"/>
          <p:cNvGrpSpPr/>
          <p:nvPr/>
        </p:nvGrpSpPr>
        <p:grpSpPr>
          <a:xfrm>
            <a:off x="593332" y="1498060"/>
            <a:ext cx="11038159" cy="4381708"/>
            <a:chOff x="0" y="1805"/>
            <a:chExt cx="11003280" cy="4367864"/>
          </a:xfrm>
        </p:grpSpPr>
        <p:sp>
          <p:nvSpPr>
            <p:cNvPr id="470" name="Google Shape;470;p5"/>
            <p:cNvSpPr/>
            <p:nvPr/>
          </p:nvSpPr>
          <p:spPr>
            <a:xfrm>
              <a:off x="0" y="1805"/>
              <a:ext cx="11003280" cy="915310"/>
            </a:xfrm>
            <a:prstGeom prst="roundRect">
              <a:avLst>
                <a:gd name="adj" fmla="val 10000"/>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71" name="Google Shape;471;p5"/>
            <p:cNvSpPr/>
            <p:nvPr/>
          </p:nvSpPr>
          <p:spPr>
            <a:xfrm>
              <a:off x="196704" y="127571"/>
              <a:ext cx="663775" cy="66377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72" name="Google Shape;472;p5"/>
            <p:cNvSpPr/>
            <p:nvPr/>
          </p:nvSpPr>
          <p:spPr>
            <a:xfrm>
              <a:off x="1057183" y="1805"/>
              <a:ext cx="9946096" cy="9153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73" name="Google Shape;473;p5"/>
            <p:cNvSpPr txBox="1"/>
            <p:nvPr/>
          </p:nvSpPr>
          <p:spPr>
            <a:xfrm>
              <a:off x="1057183" y="1805"/>
              <a:ext cx="994609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None/>
              </a:pPr>
              <a:r>
                <a:rPr lang="sl-SI" sz="2400" b="0" i="0" u="none" strike="noStrike" cap="none" noProof="0" dirty="0">
                  <a:solidFill>
                    <a:srgbClr val="3F3F3F"/>
                  </a:solidFill>
                  <a:latin typeface="Aptos" panose="020B0004020202020204" pitchFamily="34" charset="0"/>
                  <a:sym typeface="Arial"/>
                </a:rPr>
                <a:t>Usklajuje javne izdatke z nacionalnimi in lokalnimi trajnostnimi cilji.</a:t>
              </a:r>
            </a:p>
          </p:txBody>
        </p:sp>
        <p:sp>
          <p:nvSpPr>
            <p:cNvPr id="474" name="Google Shape;474;p5"/>
            <p:cNvSpPr/>
            <p:nvPr/>
          </p:nvSpPr>
          <p:spPr>
            <a:xfrm>
              <a:off x="0" y="1145944"/>
              <a:ext cx="11003280" cy="915310"/>
            </a:xfrm>
            <a:prstGeom prst="roundRect">
              <a:avLst>
                <a:gd name="adj" fmla="val 10000"/>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75" name="Google Shape;475;p5"/>
            <p:cNvSpPr/>
            <p:nvPr/>
          </p:nvSpPr>
          <p:spPr>
            <a:xfrm>
              <a:off x="196703" y="1262869"/>
              <a:ext cx="663775" cy="66377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76" name="Google Shape;476;p5"/>
            <p:cNvSpPr/>
            <p:nvPr/>
          </p:nvSpPr>
          <p:spPr>
            <a:xfrm>
              <a:off x="1057183" y="1145944"/>
              <a:ext cx="9946096" cy="9153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77" name="Google Shape;477;p5"/>
            <p:cNvSpPr txBox="1"/>
            <p:nvPr/>
          </p:nvSpPr>
          <p:spPr>
            <a:xfrm>
              <a:off x="1057183" y="1145944"/>
              <a:ext cx="994609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None/>
              </a:pPr>
              <a:r>
                <a:rPr lang="sl-SI" sz="2400" b="0" i="0" u="none" strike="noStrike" cap="none" noProof="0" dirty="0">
                  <a:solidFill>
                    <a:srgbClr val="3F3F3F"/>
                  </a:solidFill>
                  <a:latin typeface="Aptos" panose="020B0004020202020204" pitchFamily="34" charset="0"/>
                  <a:sym typeface="Arial"/>
                </a:rPr>
                <a:t>Podpira izvajanje ciljev trajnostnega razvoja (zlasti ciljev 8, 9, 10, 12 in 13).</a:t>
              </a:r>
            </a:p>
          </p:txBody>
        </p:sp>
        <p:sp>
          <p:nvSpPr>
            <p:cNvPr id="478" name="Google Shape;478;p5"/>
            <p:cNvSpPr/>
            <p:nvPr/>
          </p:nvSpPr>
          <p:spPr>
            <a:xfrm>
              <a:off x="0" y="2290082"/>
              <a:ext cx="11003280" cy="915310"/>
            </a:xfrm>
            <a:prstGeom prst="roundRect">
              <a:avLst>
                <a:gd name="adj" fmla="val 10000"/>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79" name="Google Shape;479;p5"/>
            <p:cNvSpPr/>
            <p:nvPr/>
          </p:nvSpPr>
          <p:spPr>
            <a:xfrm>
              <a:off x="196703" y="2415848"/>
              <a:ext cx="663775" cy="66377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80" name="Google Shape;480;p5"/>
            <p:cNvSpPr/>
            <p:nvPr/>
          </p:nvSpPr>
          <p:spPr>
            <a:xfrm>
              <a:off x="1057183" y="2290082"/>
              <a:ext cx="9946096" cy="9153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81" name="Google Shape;481;p5"/>
            <p:cNvSpPr txBox="1"/>
            <p:nvPr/>
          </p:nvSpPr>
          <p:spPr>
            <a:xfrm>
              <a:off x="1057183" y="2290082"/>
              <a:ext cx="994609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None/>
              </a:pPr>
              <a:r>
                <a:rPr lang="sl-SI" sz="2400" b="0" i="0" u="none" strike="noStrike" cap="none" noProof="0" dirty="0">
                  <a:solidFill>
                    <a:srgbClr val="3F3F3F"/>
                  </a:solidFill>
                  <a:latin typeface="Aptos" panose="020B0004020202020204" pitchFamily="34" charset="0"/>
                  <a:sym typeface="Arial"/>
                </a:rPr>
                <a:t>Spodbuja povpraševanje po trajnostnih izdelkih in storitvah na trgu.</a:t>
              </a:r>
            </a:p>
          </p:txBody>
        </p:sp>
        <p:sp>
          <p:nvSpPr>
            <p:cNvPr id="482" name="Google Shape;482;p5"/>
            <p:cNvSpPr/>
            <p:nvPr/>
          </p:nvSpPr>
          <p:spPr>
            <a:xfrm>
              <a:off x="0" y="3434221"/>
              <a:ext cx="11003280" cy="915310"/>
            </a:xfrm>
            <a:prstGeom prst="roundRect">
              <a:avLst>
                <a:gd name="adj" fmla="val 10000"/>
              </a:avLst>
            </a:prstGeom>
            <a:solidFill>
              <a:srgbClr val="FDE5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83" name="Google Shape;483;p5"/>
            <p:cNvSpPr/>
            <p:nvPr/>
          </p:nvSpPr>
          <p:spPr>
            <a:xfrm>
              <a:off x="51168" y="3414824"/>
              <a:ext cx="954845" cy="954845"/>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84" name="Google Shape;484;p5"/>
            <p:cNvSpPr/>
            <p:nvPr/>
          </p:nvSpPr>
          <p:spPr>
            <a:xfrm>
              <a:off x="1057183" y="3434221"/>
              <a:ext cx="9946096" cy="9153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485" name="Google Shape;485;p5"/>
            <p:cNvSpPr txBox="1"/>
            <p:nvPr/>
          </p:nvSpPr>
          <p:spPr>
            <a:xfrm>
              <a:off x="1057183" y="3434221"/>
              <a:ext cx="994609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None/>
              </a:pPr>
              <a:r>
                <a:rPr lang="sl-SI" sz="2400" b="0" i="0" u="none" strike="noStrike" cap="none" noProof="0" dirty="0">
                  <a:solidFill>
                    <a:srgbClr val="3F3F3F"/>
                  </a:solidFill>
                  <a:latin typeface="Aptos" panose="020B0004020202020204" pitchFamily="34" charset="0"/>
                  <a:sym typeface="Arial"/>
                </a:rPr>
                <a:t>Prispeva k pravičnemu prehodu, socialni koheziji in podnebnim ciljem.</a:t>
              </a:r>
            </a:p>
          </p:txBody>
        </p:sp>
      </p:grpSp>
      <p:sp>
        <p:nvSpPr>
          <p:cNvPr id="4" name="Title 3">
            <a:extLst>
              <a:ext uri="{FF2B5EF4-FFF2-40B4-BE49-F238E27FC236}">
                <a16:creationId xmlns:a16="http://schemas.microsoft.com/office/drawing/2014/main" id="{F717EAAA-AB02-A42A-2AFC-B77DE44F1485}"/>
              </a:ext>
            </a:extLst>
          </p:cNvPr>
          <p:cNvSpPr>
            <a:spLocks noGrp="1"/>
          </p:cNvSpPr>
          <p:nvPr>
            <p:ph type="title"/>
          </p:nvPr>
        </p:nvSpPr>
        <p:spPr>
          <a:xfrm>
            <a:off x="594360" y="365124"/>
            <a:ext cx="9716959" cy="577885"/>
          </a:xfrm>
        </p:spPr>
        <p:txBody>
          <a:bodyPr/>
          <a:lstStyle/>
          <a:p>
            <a:r>
              <a:rPr lang="sl-SI" noProof="0" dirty="0"/>
              <a:t>Strateška vloga SPP v javni politiki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62"/>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sz="4000" noProof="0" dirty="0"/>
              <a:t>Instrument za</a:t>
            </a:r>
            <a:br>
              <a:rPr lang="sl-SI" sz="4000" noProof="0" dirty="0"/>
            </a:br>
            <a:r>
              <a:rPr lang="sl-SI" sz="4000" noProof="0" dirty="0"/>
              <a:t>trajnostno javno naročanje</a:t>
            </a:r>
            <a:br>
              <a:rPr lang="sl-SI" sz="4000" noProof="0" dirty="0"/>
            </a:br>
            <a:r>
              <a:rPr lang="sl-SI" sz="4000" noProof="0" dirty="0"/>
              <a:t>in zeleno javno naročanje</a:t>
            </a:r>
          </a:p>
        </p:txBody>
      </p:sp>
      <p:sp>
        <p:nvSpPr>
          <p:cNvPr id="2" name="Text Placeholder 1">
            <a:extLst>
              <a:ext uri="{FF2B5EF4-FFF2-40B4-BE49-F238E27FC236}">
                <a16:creationId xmlns:a16="http://schemas.microsoft.com/office/drawing/2014/main" id="{FBD258F4-6C9B-B42D-BE31-4131CF6D299D}"/>
              </a:ext>
            </a:extLst>
          </p:cNvPr>
          <p:cNvSpPr>
            <a:spLocks noGrp="1"/>
          </p:cNvSpPr>
          <p:nvPr>
            <p:ph type="body" idx="15"/>
          </p:nvPr>
        </p:nvSpPr>
        <p:spPr>
          <a:xfrm>
            <a:off x="594360" y="2654644"/>
            <a:ext cx="5394904" cy="2585323"/>
          </a:xfrm>
        </p:spPr>
        <p:txBody>
          <a:bodyPr/>
          <a:lstStyle/>
          <a:p>
            <a:r>
              <a:rPr lang="sl-SI" sz="2400" noProof="0" dirty="0"/>
              <a:t>Vključevanje </a:t>
            </a:r>
            <a:r>
              <a:rPr lang="sl-SI" sz="2400" noProof="0" dirty="0" err="1"/>
              <a:t>okoljskih</a:t>
            </a:r>
            <a:r>
              <a:rPr lang="sl-SI" sz="2400" noProof="0" dirty="0"/>
              <a:t> in socialnih meril v javna naročila držav članic EU </a:t>
            </a:r>
            <a:r>
              <a:rPr lang="sl-SI" sz="2400" b="1" noProof="0" dirty="0"/>
              <a:t>koristi evropski industriji in evropskemu gospodarstvu</a:t>
            </a:r>
            <a:r>
              <a:rPr lang="sl-SI" sz="2400" noProof="0" dirty="0"/>
              <a:t>, ki še vedno dosegata boljše </a:t>
            </a:r>
            <a:r>
              <a:rPr lang="sl-SI" sz="2400" noProof="0" dirty="0" err="1"/>
              <a:t>okoljske</a:t>
            </a:r>
            <a:r>
              <a:rPr lang="sl-SI" sz="2400" noProof="0" dirty="0"/>
              <a:t> in socialne rezultate kot industrije v konkurenčnih državah.</a:t>
            </a:r>
          </a:p>
          <a:p>
            <a:endParaRPr lang="sl-SI" sz="2400" noProof="0" dirty="0"/>
          </a:p>
        </p:txBody>
      </p:sp>
      <p:sp>
        <p:nvSpPr>
          <p:cNvPr id="3" name="Text Placeholder 2">
            <a:extLst>
              <a:ext uri="{FF2B5EF4-FFF2-40B4-BE49-F238E27FC236}">
                <a16:creationId xmlns:a16="http://schemas.microsoft.com/office/drawing/2014/main" id="{345F7BCD-53DC-59B4-96B6-BCE1DCF21FCF}"/>
              </a:ext>
            </a:extLst>
          </p:cNvPr>
          <p:cNvSpPr>
            <a:spLocks noGrp="1"/>
          </p:cNvSpPr>
          <p:nvPr>
            <p:ph type="body" idx="16"/>
          </p:nvPr>
        </p:nvSpPr>
        <p:spPr>
          <a:xfrm>
            <a:off x="6256075" y="2654643"/>
            <a:ext cx="5394904" cy="1846659"/>
          </a:xfrm>
        </p:spPr>
        <p:txBody>
          <a:bodyPr/>
          <a:lstStyle/>
          <a:p>
            <a:r>
              <a:rPr lang="sl-SI" sz="2400" noProof="0" dirty="0"/>
              <a:t>Vključevanje </a:t>
            </a:r>
            <a:r>
              <a:rPr lang="sl-SI" sz="2400" noProof="0" dirty="0" err="1"/>
              <a:t>okoljskih</a:t>
            </a:r>
            <a:r>
              <a:rPr lang="sl-SI" sz="2400" noProof="0" dirty="0"/>
              <a:t> in socialnih meril v javna </a:t>
            </a:r>
            <a:r>
              <a:rPr lang="sl-SI" sz="2400" b="1" noProof="0" dirty="0"/>
              <a:t>naročila izpodriva neevropske konkurente </a:t>
            </a:r>
            <a:r>
              <a:rPr lang="sl-SI" sz="2400" noProof="0" dirty="0"/>
              <a:t>in usmerja proizvodnjo v smer, ki ima več prihodnosti.</a:t>
            </a:r>
          </a:p>
          <a:p>
            <a:endParaRPr lang="sl-SI" sz="2400" noProof="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50BF51-4364-692B-E2F5-CB52833E4D05}"/>
              </a:ext>
            </a:extLst>
          </p:cNvPr>
          <p:cNvSpPr>
            <a:spLocks noGrp="1"/>
          </p:cNvSpPr>
          <p:nvPr>
            <p:ph type="title"/>
          </p:nvPr>
        </p:nvSpPr>
        <p:spPr/>
        <p:txBody>
          <a:bodyPr/>
          <a:lstStyle/>
          <a:p>
            <a:r>
              <a:rPr lang="sl-SI" sz="4200" noProof="0" dirty="0">
                <a:ea typeface="Arial"/>
                <a:sym typeface="Arial"/>
              </a:rPr>
              <a:t>1972 – Konferenca </a:t>
            </a:r>
            <a:br>
              <a:rPr lang="sl-SI" sz="4200" noProof="0" dirty="0">
                <a:ea typeface="Arial"/>
                <a:sym typeface="Arial"/>
              </a:rPr>
            </a:br>
            <a:r>
              <a:rPr lang="sl-SI" sz="4200" noProof="0" dirty="0">
                <a:ea typeface="Arial"/>
                <a:sym typeface="Arial"/>
              </a:rPr>
              <a:t>Združenih narodov o človekovem okolju</a:t>
            </a:r>
            <a:endParaRPr lang="sl-SI" sz="4200" noProof="0" dirty="0"/>
          </a:p>
        </p:txBody>
      </p:sp>
      <p:sp>
        <p:nvSpPr>
          <p:cNvPr id="5" name="Text Placeholder 4">
            <a:extLst>
              <a:ext uri="{FF2B5EF4-FFF2-40B4-BE49-F238E27FC236}">
                <a16:creationId xmlns:a16="http://schemas.microsoft.com/office/drawing/2014/main" id="{E591E89C-5540-0D6D-47CC-2E78C5C5289E}"/>
              </a:ext>
            </a:extLst>
          </p:cNvPr>
          <p:cNvSpPr>
            <a:spLocks noGrp="1"/>
          </p:cNvSpPr>
          <p:nvPr>
            <p:ph type="body" idx="16"/>
          </p:nvPr>
        </p:nvSpPr>
        <p:spPr/>
        <p:txBody>
          <a:bodyPr/>
          <a:lstStyle/>
          <a:p>
            <a:pPr marL="571500" lvl="0" indent="-342900">
              <a:lnSpc>
                <a:spcPct val="130000"/>
              </a:lnSpc>
              <a:buClr>
                <a:srgbClr val="035854"/>
              </a:buClr>
              <a:buSzPts val="2800"/>
              <a:buFont typeface="Arial"/>
              <a:buChar char="•"/>
            </a:pPr>
            <a:r>
              <a:rPr lang="sl-SI" noProof="0" dirty="0"/>
              <a:t>To je bila prva svetovna konferenca, na kateri je</a:t>
            </a:r>
            <a:r>
              <a:rPr lang="sl-SI" b="1" noProof="0" dirty="0"/>
              <a:t> </a:t>
            </a:r>
            <a:r>
              <a:rPr lang="sl-SI" noProof="0" dirty="0"/>
              <a:t>bilo</a:t>
            </a:r>
            <a:r>
              <a:rPr lang="sl-SI" b="1" noProof="0" dirty="0"/>
              <a:t> okolje pomembna tema</a:t>
            </a:r>
            <a:r>
              <a:rPr lang="sl-SI" noProof="0" dirty="0"/>
              <a:t>.</a:t>
            </a:r>
          </a:p>
          <a:p>
            <a:pPr marL="571500" lvl="0" indent="-342900">
              <a:lnSpc>
                <a:spcPct val="130000"/>
              </a:lnSpc>
              <a:buClr>
                <a:srgbClr val="035854"/>
              </a:buClr>
              <a:buSzPts val="2800"/>
              <a:buFont typeface="Arial"/>
              <a:buChar char="•"/>
            </a:pPr>
            <a:r>
              <a:rPr lang="sl-SI" noProof="0" dirty="0"/>
              <a:t>Sprejeta je bila</a:t>
            </a:r>
            <a:r>
              <a:rPr lang="sl-SI" b="1" noProof="0" dirty="0"/>
              <a:t> Stockholmska deklaracija.</a:t>
            </a:r>
            <a:endParaRPr lang="sl-SI" noProof="0" dirty="0"/>
          </a:p>
          <a:p>
            <a:pPr marL="571500" lvl="0" indent="-342900">
              <a:lnSpc>
                <a:spcPct val="130000"/>
              </a:lnSpc>
              <a:buClr>
                <a:srgbClr val="035854"/>
              </a:buClr>
              <a:buSzPts val="2800"/>
              <a:buFont typeface="Arial"/>
              <a:buChar char="•"/>
            </a:pPr>
            <a:r>
              <a:rPr lang="sl-SI" noProof="0" dirty="0"/>
              <a:t>Eden od najpomembnejših rezultatov konference v Stockholmu je bila ustanovitev </a:t>
            </a:r>
            <a:r>
              <a:rPr lang="sl-SI" b="1" u="sng" noProof="0" dirty="0">
                <a:solidFill>
                  <a:schemeClr val="accent4"/>
                </a:solidFill>
              </a:rPr>
              <a:t>Programa Združenih narodov za okolje (UNEP).</a:t>
            </a:r>
          </a:p>
          <a:p>
            <a:pPr>
              <a:lnSpc>
                <a:spcPct val="130000"/>
              </a:lnSpc>
              <a:buClr>
                <a:srgbClr val="035854"/>
              </a:buClr>
            </a:pPr>
            <a:endParaRPr lang="sl-SI" noProof="0" dirty="0"/>
          </a:p>
          <a:p>
            <a:pPr>
              <a:lnSpc>
                <a:spcPct val="130000"/>
              </a:lnSpc>
            </a:pPr>
            <a:endParaRPr lang="sl-SI" noProof="0" dirty="0"/>
          </a:p>
        </p:txBody>
      </p:sp>
      <p:pic>
        <p:nvPicPr>
          <p:cNvPr id="11" name="Google Shape;148;p30">
            <a:extLst>
              <a:ext uri="{FF2B5EF4-FFF2-40B4-BE49-F238E27FC236}">
                <a16:creationId xmlns:a16="http://schemas.microsoft.com/office/drawing/2014/main" id="{F4A38C68-C013-4F1B-5157-499AD44C0FF7}"/>
              </a:ext>
            </a:extLst>
          </p:cNvPr>
          <p:cNvPicPr preferRelativeResize="0"/>
          <p:nvPr/>
        </p:nvPicPr>
        <p:blipFill rotWithShape="1">
          <a:blip r:embed="rId2">
            <a:alphaModFix/>
          </a:blip>
          <a:srcRect t="11487" r="1" b="11487"/>
          <a:stretch/>
        </p:blipFill>
        <p:spPr>
          <a:xfrm>
            <a:off x="594359" y="2454007"/>
            <a:ext cx="4490827" cy="3680288"/>
          </a:xfrm>
          <a:prstGeom prst="rect">
            <a:avLst/>
          </a:prstGeom>
          <a:noFill/>
          <a:ln>
            <a:noFill/>
          </a:ln>
        </p:spPr>
      </p:pic>
    </p:spTree>
    <p:extLst>
      <p:ext uri="{BB962C8B-B14F-4D97-AF65-F5344CB8AC3E}">
        <p14:creationId xmlns:p14="http://schemas.microsoft.com/office/powerpoint/2010/main" val="3179410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7">
          <a:extLst>
            <a:ext uri="{FF2B5EF4-FFF2-40B4-BE49-F238E27FC236}">
              <a16:creationId xmlns:a16="http://schemas.microsoft.com/office/drawing/2014/main" id="{96A4BF1A-1E18-D927-BA50-D9E97E6CE129}"/>
            </a:ext>
          </a:extLst>
        </p:cNvPr>
        <p:cNvGrpSpPr/>
        <p:nvPr/>
      </p:nvGrpSpPr>
      <p:grpSpPr>
        <a:xfrm>
          <a:off x="0" y="0"/>
          <a:ext cx="0" cy="0"/>
          <a:chOff x="0" y="0"/>
          <a:chExt cx="0" cy="0"/>
        </a:xfrm>
      </p:grpSpPr>
      <p:pic>
        <p:nvPicPr>
          <p:cNvPr id="498" name="Google Shape;498;p62">
            <a:extLst>
              <a:ext uri="{FF2B5EF4-FFF2-40B4-BE49-F238E27FC236}">
                <a16:creationId xmlns:a16="http://schemas.microsoft.com/office/drawing/2014/main" id="{A3D4CA1C-BBA7-900B-00D3-701DEDAD06B2}"/>
              </a:ext>
            </a:extLst>
          </p:cNvPr>
          <p:cNvPicPr preferRelativeResize="0"/>
          <p:nvPr/>
        </p:nvPicPr>
        <p:blipFill rotWithShape="1">
          <a:blip r:embed="rId3">
            <a:alphaModFix/>
          </a:blip>
          <a:srcRect b="43514"/>
          <a:stretch/>
        </p:blipFill>
        <p:spPr>
          <a:xfrm>
            <a:off x="850762" y="2463126"/>
            <a:ext cx="9422203" cy="2661087"/>
          </a:xfrm>
          <a:prstGeom prst="rect">
            <a:avLst/>
          </a:prstGeom>
          <a:noFill/>
          <a:ln>
            <a:noFill/>
          </a:ln>
        </p:spPr>
      </p:pic>
      <p:sp>
        <p:nvSpPr>
          <p:cNvPr id="499" name="Google Shape;499;p62">
            <a:extLst>
              <a:ext uri="{FF2B5EF4-FFF2-40B4-BE49-F238E27FC236}">
                <a16:creationId xmlns:a16="http://schemas.microsoft.com/office/drawing/2014/main" id="{BABEB147-73AB-F628-50E6-FAE3209A52E3}"/>
              </a:ext>
            </a:extLst>
          </p:cNvPr>
          <p:cNvSpPr txBox="1">
            <a:spLocks noGrp="1"/>
          </p:cNvSpPr>
          <p:nvPr>
            <p:ph type="title"/>
          </p:nvPr>
        </p:nvSpPr>
        <p:spPr>
          <a:xfrm>
            <a:off x="594359" y="1679229"/>
            <a:ext cx="9143028" cy="54168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sz="4000" noProof="0" dirty="0"/>
              <a:t>Instrument za</a:t>
            </a:r>
            <a:br>
              <a:rPr lang="sl-SI" sz="4000" noProof="0" dirty="0"/>
            </a:br>
            <a:r>
              <a:rPr lang="sl-SI" sz="4000" noProof="0" dirty="0"/>
              <a:t>trajnostno javno naročanje</a:t>
            </a:r>
            <a:br>
              <a:rPr lang="sl-SI" sz="4000" noProof="0" dirty="0"/>
            </a:br>
            <a:r>
              <a:rPr lang="sl-SI" sz="4000" noProof="0" dirty="0"/>
              <a:t>in zeleno javno naročanje</a:t>
            </a:r>
          </a:p>
        </p:txBody>
      </p:sp>
      <p:sp>
        <p:nvSpPr>
          <p:cNvPr id="500" name="Google Shape;500;p62">
            <a:extLst>
              <a:ext uri="{FF2B5EF4-FFF2-40B4-BE49-F238E27FC236}">
                <a16:creationId xmlns:a16="http://schemas.microsoft.com/office/drawing/2014/main" id="{5C6CF568-FDDB-0807-6A4D-866D5AFCD9AF}"/>
              </a:ext>
            </a:extLst>
          </p:cNvPr>
          <p:cNvSpPr/>
          <p:nvPr/>
        </p:nvSpPr>
        <p:spPr>
          <a:xfrm>
            <a:off x="4153920" y="5124213"/>
            <a:ext cx="2616531" cy="864296"/>
          </a:xfrm>
          <a:prstGeom prst="rect">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sl-SI" sz="2000" b="1" i="0" u="none" strike="noStrike" cap="none" noProof="0" dirty="0">
                <a:solidFill>
                  <a:srgbClr val="035854"/>
                </a:solidFill>
                <a:latin typeface="Aptos" panose="020B0004020202020204" pitchFamily="34" charset="0"/>
                <a:sym typeface="Arial"/>
              </a:rPr>
              <a:t>KROŽNO GOSPODARSTVO</a:t>
            </a:r>
            <a:endParaRPr lang="sl-SI" sz="1400" b="0" i="0" u="none" strike="noStrike" cap="none" noProof="0" dirty="0">
              <a:solidFill>
                <a:srgbClr val="000000"/>
              </a:solidFill>
              <a:latin typeface="Aptos" panose="020B0004020202020204" pitchFamily="34" charset="0"/>
              <a:sym typeface="Arial"/>
            </a:endParaRPr>
          </a:p>
        </p:txBody>
      </p:sp>
      <p:sp>
        <p:nvSpPr>
          <p:cNvPr id="501" name="Google Shape;501;p62">
            <a:extLst>
              <a:ext uri="{FF2B5EF4-FFF2-40B4-BE49-F238E27FC236}">
                <a16:creationId xmlns:a16="http://schemas.microsoft.com/office/drawing/2014/main" id="{0DC7799F-A57A-D808-C3CC-F7BA9151FAFF}"/>
              </a:ext>
            </a:extLst>
          </p:cNvPr>
          <p:cNvSpPr/>
          <p:nvPr/>
        </p:nvSpPr>
        <p:spPr>
          <a:xfrm>
            <a:off x="7135875" y="5124213"/>
            <a:ext cx="2616531" cy="864296"/>
          </a:xfrm>
          <a:prstGeom prst="rect">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lvl="0" algn="ctr">
              <a:buSzPts val="2000"/>
            </a:pPr>
            <a:r>
              <a:rPr lang="sl-SI" sz="2000" b="1" noProof="0" dirty="0">
                <a:solidFill>
                  <a:srgbClr val="035854"/>
                </a:solidFill>
              </a:rPr>
              <a:t>BIODIVERZITETA</a:t>
            </a:r>
            <a:endParaRPr lang="sl-SI" noProof="0" dirty="0"/>
          </a:p>
        </p:txBody>
      </p:sp>
      <p:sp>
        <p:nvSpPr>
          <p:cNvPr id="502" name="Google Shape;502;p62">
            <a:extLst>
              <a:ext uri="{FF2B5EF4-FFF2-40B4-BE49-F238E27FC236}">
                <a16:creationId xmlns:a16="http://schemas.microsoft.com/office/drawing/2014/main" id="{0E0A4F21-872B-0005-63A3-F3C471DAD272}"/>
              </a:ext>
            </a:extLst>
          </p:cNvPr>
          <p:cNvSpPr/>
          <p:nvPr/>
        </p:nvSpPr>
        <p:spPr>
          <a:xfrm>
            <a:off x="1284382" y="5124213"/>
            <a:ext cx="2504114" cy="864296"/>
          </a:xfrm>
          <a:prstGeom prst="rect">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sl-SI" sz="2000" b="1" i="0" u="none" strike="noStrike" cap="none" noProof="0" dirty="0">
                <a:solidFill>
                  <a:schemeClr val="accent4"/>
                </a:solidFill>
                <a:latin typeface="Aptos" panose="020B0004020202020204" pitchFamily="34" charset="0"/>
                <a:sym typeface="Arial"/>
              </a:rPr>
              <a:t>RAZOGLIČENJE</a:t>
            </a:r>
            <a:endParaRPr lang="sl-SI" sz="2000" b="0" i="0" u="none" strike="noStrike" cap="none" noProof="0" dirty="0">
              <a:solidFill>
                <a:schemeClr val="accent4"/>
              </a:solidFill>
              <a:latin typeface="Aptos" panose="020B0004020202020204" pitchFamily="34" charset="0"/>
              <a:sym typeface="Arial"/>
            </a:endParaRPr>
          </a:p>
        </p:txBody>
      </p:sp>
    </p:spTree>
    <p:extLst>
      <p:ext uri="{BB962C8B-B14F-4D97-AF65-F5344CB8AC3E}">
        <p14:creationId xmlns:p14="http://schemas.microsoft.com/office/powerpoint/2010/main" val="2265771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3"/>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sym typeface="Arial"/>
              </a:rPr>
              <a:t>Zeleno javno naročanje</a:t>
            </a:r>
            <a:br>
              <a:rPr lang="sl-SI" noProof="0" dirty="0">
                <a:sym typeface="Arial"/>
              </a:rPr>
            </a:br>
            <a:r>
              <a:rPr lang="sl-SI" noProof="0" dirty="0">
                <a:sym typeface="Arial"/>
              </a:rPr>
              <a:t>v evropski politiki</a:t>
            </a:r>
            <a:endParaRPr lang="sl-SI" noProof="0" dirty="0"/>
          </a:p>
        </p:txBody>
      </p:sp>
      <p:sp>
        <p:nvSpPr>
          <p:cNvPr id="5" name="Text Placeholder 4">
            <a:extLst>
              <a:ext uri="{FF2B5EF4-FFF2-40B4-BE49-F238E27FC236}">
                <a16:creationId xmlns:a16="http://schemas.microsoft.com/office/drawing/2014/main" id="{D7A98F0E-3713-EC60-6BC9-B5F34C507B78}"/>
              </a:ext>
            </a:extLst>
          </p:cNvPr>
          <p:cNvSpPr>
            <a:spLocks noGrp="1"/>
          </p:cNvSpPr>
          <p:nvPr>
            <p:ph type="body" idx="1"/>
          </p:nvPr>
        </p:nvSpPr>
        <p:spPr>
          <a:xfrm>
            <a:off x="594359" y="2654643"/>
            <a:ext cx="11056619" cy="3139321"/>
          </a:xfrm>
        </p:spPr>
        <p:txBody>
          <a:bodyPr/>
          <a:lstStyle/>
          <a:p>
            <a:pPr lvl="0">
              <a:buClr>
                <a:srgbClr val="035854"/>
              </a:buClr>
              <a:buSzPct val="83160"/>
            </a:pPr>
            <a:r>
              <a:rPr lang="sl-SI" noProof="0" dirty="0"/>
              <a:t>Zaradi teh razlogov se je zanimanje Evropske unije za zeleno javno naročanje sčasoma razvilo v šestih fazah:</a:t>
            </a:r>
          </a:p>
          <a:p>
            <a:pPr lvl="0">
              <a:buClr>
                <a:srgbClr val="035854"/>
              </a:buClr>
              <a:buSzPct val="83160"/>
            </a:pPr>
            <a:endParaRPr lang="sl-SI" noProof="0" dirty="0"/>
          </a:p>
          <a:p>
            <a:pPr marL="285750" lvl="0" indent="-285750">
              <a:buClr>
                <a:srgbClr val="035854"/>
              </a:buClr>
              <a:buSzPct val="90090"/>
              <a:buFont typeface="Arial" panose="020B0604020202020204" pitchFamily="34" charset="0"/>
              <a:buChar char="•"/>
            </a:pPr>
            <a:r>
              <a:rPr lang="sl-SI" sz="1800" b="1" noProof="0" dirty="0"/>
              <a:t>uvajanje zelenega javnega naročanja</a:t>
            </a:r>
            <a:r>
              <a:rPr lang="sl-SI" sz="1800" noProof="0" dirty="0"/>
              <a:t>: 2001–2004;</a:t>
            </a:r>
          </a:p>
          <a:p>
            <a:pPr marL="285750" lvl="0" indent="-285750">
              <a:buClr>
                <a:srgbClr val="035854"/>
              </a:buClr>
              <a:buSzPct val="90090"/>
              <a:buFont typeface="Arial" panose="020B0604020202020204" pitchFamily="34" charset="0"/>
              <a:buChar char="•"/>
            </a:pPr>
            <a:r>
              <a:rPr lang="sl-SI" sz="1800" noProof="0" dirty="0"/>
              <a:t>oblikovanje </a:t>
            </a:r>
            <a:r>
              <a:rPr lang="sl-SI" sz="1800" b="1" noProof="0" dirty="0"/>
              <a:t>političnega okvira za zeleno javno naročanje</a:t>
            </a:r>
            <a:r>
              <a:rPr lang="sl-SI" sz="1800" noProof="0" dirty="0"/>
              <a:t>: 2004–2008;</a:t>
            </a:r>
          </a:p>
          <a:p>
            <a:pPr marL="285750" lvl="0" indent="-285750">
              <a:buClr>
                <a:srgbClr val="035854"/>
              </a:buClr>
              <a:buSzPct val="90090"/>
              <a:buFont typeface="Arial" panose="020B0604020202020204" pitchFamily="34" charset="0"/>
              <a:buChar char="•"/>
            </a:pPr>
            <a:r>
              <a:rPr lang="sl-SI" sz="1800" b="1" noProof="0" dirty="0"/>
              <a:t>spodbujanje uvedbe zelenega javnega naročanja</a:t>
            </a:r>
            <a:r>
              <a:rPr lang="sl-SI" sz="1800" noProof="0" dirty="0"/>
              <a:t>: od 2009</a:t>
            </a:r>
          </a:p>
          <a:p>
            <a:pPr marL="285750" lvl="0" indent="-285750">
              <a:buClr>
                <a:srgbClr val="035854"/>
              </a:buClr>
              <a:buSzPct val="90090"/>
              <a:buFont typeface="Arial" panose="020B0604020202020204" pitchFamily="34" charset="0"/>
              <a:buChar char="•"/>
            </a:pPr>
            <a:r>
              <a:rPr lang="sl-SI" sz="1800" b="1" noProof="0" dirty="0"/>
              <a:t>okrepitev političnega konteksta</a:t>
            </a:r>
            <a:r>
              <a:rPr lang="sl-SI" sz="1800" noProof="0" dirty="0"/>
              <a:t>: 2010–2014;</a:t>
            </a:r>
          </a:p>
          <a:p>
            <a:pPr marL="285750" lvl="0" indent="-285750">
              <a:buClr>
                <a:srgbClr val="035854"/>
              </a:buClr>
              <a:buSzPct val="90090"/>
              <a:buFont typeface="Arial" panose="020B0604020202020204" pitchFamily="34" charset="0"/>
              <a:buChar char="•"/>
            </a:pPr>
            <a:r>
              <a:rPr lang="sl-SI" sz="1800" noProof="0" dirty="0"/>
              <a:t>vključitev </a:t>
            </a:r>
            <a:r>
              <a:rPr lang="sl-SI" sz="1800" b="1" noProof="0" dirty="0"/>
              <a:t>zelenega javnega naročanja v kontekst krožnega gospodarstva </a:t>
            </a:r>
            <a:r>
              <a:rPr lang="sl-SI" sz="1800" noProof="0" dirty="0"/>
              <a:t>(2014–danes), evropskega zelenega dogovora in načrta za okrevanje (ang. </a:t>
            </a:r>
            <a:r>
              <a:rPr lang="sl-SI" sz="1800" noProof="0" dirty="0" err="1"/>
              <a:t>Recovery</a:t>
            </a:r>
            <a:r>
              <a:rPr lang="sl-SI" sz="1800" noProof="0" dirty="0"/>
              <a:t> Plan);</a:t>
            </a:r>
          </a:p>
          <a:p>
            <a:pPr marL="285750" lvl="0" indent="-285750">
              <a:buClr>
                <a:srgbClr val="035854"/>
              </a:buClr>
              <a:buSzPct val="90090"/>
              <a:buFont typeface="Arial" panose="020B0604020202020204" pitchFamily="34" charset="0"/>
              <a:buChar char="•"/>
            </a:pPr>
            <a:r>
              <a:rPr lang="sl-SI" sz="1800" noProof="0" dirty="0"/>
              <a:t>Zeleno javno naročanje je v središču </a:t>
            </a:r>
            <a:r>
              <a:rPr lang="sl-SI" sz="1800" b="1" noProof="0" dirty="0"/>
              <a:t>načela DNSH </a:t>
            </a:r>
            <a:r>
              <a:rPr lang="sl-SI" sz="1800" noProof="0" dirty="0"/>
              <a:t>(ang. Do No </a:t>
            </a:r>
            <a:r>
              <a:rPr lang="sl-SI" sz="1800" noProof="0" dirty="0" err="1"/>
              <a:t>Significant</a:t>
            </a:r>
            <a:r>
              <a:rPr lang="sl-SI" sz="1800" noProof="0" dirty="0"/>
              <a:t> </a:t>
            </a:r>
            <a:r>
              <a:rPr lang="sl-SI" sz="1800" noProof="0" dirty="0" err="1"/>
              <a:t>Harm</a:t>
            </a:r>
            <a:r>
              <a:rPr lang="sl-SI" sz="1800" noProof="0" dirty="0"/>
              <a:t>), ki je vključeno v </a:t>
            </a:r>
            <a:r>
              <a:rPr lang="sl-SI" sz="1800" b="1" noProof="0" dirty="0" err="1"/>
              <a:t>okoljsko</a:t>
            </a:r>
            <a:r>
              <a:rPr lang="sl-SI" sz="1800" b="1" noProof="0" dirty="0"/>
              <a:t> taksonomijo in državni načrt za okrevanje in odpornost (PNRR).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4"/>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10 ključnih dokumentov</a:t>
            </a:r>
          </a:p>
        </p:txBody>
      </p:sp>
      <p:sp>
        <p:nvSpPr>
          <p:cNvPr id="519" name="Google Shape;519;p64"/>
          <p:cNvSpPr txBox="1"/>
          <p:nvPr/>
        </p:nvSpPr>
        <p:spPr>
          <a:xfrm>
            <a:off x="680937" y="1252202"/>
            <a:ext cx="9661032" cy="31700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35854"/>
              </a:buClr>
              <a:buSzPts val="2400"/>
              <a:buFont typeface="Arial"/>
              <a:buChar char="•"/>
            </a:pPr>
            <a:r>
              <a:rPr lang="sl-SI" sz="2000" b="1" i="0" u="none" strike="noStrike" cap="none" noProof="0" dirty="0">
                <a:solidFill>
                  <a:srgbClr val="3F3F3F"/>
                </a:solidFill>
                <a:latin typeface="Aptos" panose="020B0004020202020204" pitchFamily="34" charset="0"/>
                <a:sym typeface="Arial"/>
              </a:rPr>
              <a:t>Pravni določbi Evropske komisije COM(2001) 274 in COM(2001) 566;</a:t>
            </a:r>
          </a:p>
          <a:p>
            <a:pPr marL="342900" marR="0" lvl="0" indent="-342900" algn="l" rtl="0">
              <a:lnSpc>
                <a:spcPct val="100000"/>
              </a:lnSpc>
              <a:spcBef>
                <a:spcPts val="0"/>
              </a:spcBef>
              <a:spcAft>
                <a:spcPts val="0"/>
              </a:spcAft>
              <a:buClr>
                <a:srgbClr val="035854"/>
              </a:buClr>
              <a:buSzPts val="2400"/>
              <a:buFont typeface="Arial"/>
              <a:buChar char="•"/>
            </a:pPr>
            <a:r>
              <a:rPr lang="sl-SI" sz="2000" i="0" u="none" strike="noStrike" cap="none" noProof="0" dirty="0">
                <a:solidFill>
                  <a:srgbClr val="3F3F3F"/>
                </a:solidFill>
                <a:latin typeface="Aptos" panose="020B0004020202020204" pitchFamily="34" charset="0"/>
                <a:sym typeface="Arial"/>
              </a:rPr>
              <a:t>Integrirana politika proizvodov in nacionalni akcijski načrti;</a:t>
            </a:r>
          </a:p>
          <a:p>
            <a:pPr marL="342900" marR="0" lvl="0" indent="-342900" algn="l" rtl="0">
              <a:lnSpc>
                <a:spcPct val="100000"/>
              </a:lnSpc>
              <a:spcBef>
                <a:spcPts val="0"/>
              </a:spcBef>
              <a:spcAft>
                <a:spcPts val="0"/>
              </a:spcAft>
              <a:buClr>
                <a:srgbClr val="035854"/>
              </a:buClr>
              <a:buSzPts val="2400"/>
              <a:buFont typeface="Arial"/>
              <a:buChar char="•"/>
            </a:pPr>
            <a:r>
              <a:rPr lang="sl-SI" sz="2000" b="1" i="0" u="none" strike="noStrike" cap="none" noProof="0" dirty="0">
                <a:solidFill>
                  <a:srgbClr val="3F3F3F"/>
                </a:solidFill>
                <a:latin typeface="Aptos" panose="020B0004020202020204" pitchFamily="34" charset="0"/>
                <a:sym typeface="Arial"/>
              </a:rPr>
              <a:t>Priročnik „Kupujte zeleno!“ </a:t>
            </a:r>
            <a:r>
              <a:rPr lang="sl-SI" sz="2000" i="0" u="none" strike="noStrike" cap="none" noProof="0" dirty="0">
                <a:solidFill>
                  <a:srgbClr val="3F3F3F"/>
                </a:solidFill>
                <a:latin typeface="Aptos" panose="020B0004020202020204" pitchFamily="34" charset="0"/>
                <a:sym typeface="Arial"/>
              </a:rPr>
              <a:t>(ang. </a:t>
            </a:r>
            <a:r>
              <a:rPr lang="sl-SI" sz="2000" i="0" u="none" strike="noStrike" cap="none" noProof="0" dirty="0" err="1">
                <a:solidFill>
                  <a:srgbClr val="3F3F3F"/>
                </a:solidFill>
                <a:latin typeface="Aptos" panose="020B0004020202020204" pitchFamily="34" charset="0"/>
                <a:sym typeface="Arial"/>
              </a:rPr>
              <a:t>Buying</a:t>
            </a:r>
            <a:r>
              <a:rPr lang="sl-SI" sz="2000" i="0" u="none" strike="noStrike" cap="none" noProof="0" dirty="0">
                <a:solidFill>
                  <a:srgbClr val="3F3F3F"/>
                </a:solidFill>
                <a:latin typeface="Aptos" panose="020B0004020202020204" pitchFamily="34" charset="0"/>
                <a:sym typeface="Arial"/>
              </a:rPr>
              <a:t> </a:t>
            </a:r>
            <a:r>
              <a:rPr lang="sl-SI" sz="2000" i="0" u="none" strike="noStrike" cap="none" noProof="0" dirty="0" err="1">
                <a:solidFill>
                  <a:srgbClr val="3F3F3F"/>
                </a:solidFill>
                <a:latin typeface="Aptos" panose="020B0004020202020204" pitchFamily="34" charset="0"/>
                <a:sym typeface="Arial"/>
              </a:rPr>
              <a:t>Green</a:t>
            </a:r>
            <a:r>
              <a:rPr lang="sl-SI" sz="2000" i="0" u="none" strike="noStrike" cap="none" noProof="0" dirty="0">
                <a:solidFill>
                  <a:srgbClr val="3F3F3F"/>
                </a:solidFill>
                <a:latin typeface="Aptos" panose="020B0004020202020204" pitchFamily="34" charset="0"/>
                <a:sym typeface="Arial"/>
              </a:rPr>
              <a:t>!)</a:t>
            </a:r>
          </a:p>
          <a:p>
            <a:pPr marL="342900" marR="0" lvl="0" indent="-342900" algn="l" rtl="0">
              <a:lnSpc>
                <a:spcPct val="100000"/>
              </a:lnSpc>
              <a:spcBef>
                <a:spcPts val="0"/>
              </a:spcBef>
              <a:spcAft>
                <a:spcPts val="0"/>
              </a:spcAft>
              <a:buClr>
                <a:srgbClr val="035854"/>
              </a:buClr>
              <a:buSzPts val="2400"/>
              <a:buFont typeface="Arial"/>
              <a:buChar char="•"/>
            </a:pPr>
            <a:r>
              <a:rPr lang="sl-SI" sz="2000" b="1" i="0" u="none" strike="noStrike" cap="none" noProof="0" dirty="0">
                <a:solidFill>
                  <a:srgbClr val="3F3F3F"/>
                </a:solidFill>
                <a:latin typeface="Aptos" panose="020B0004020202020204" pitchFamily="34" charset="0"/>
                <a:sym typeface="Arial"/>
              </a:rPr>
              <a:t>Pravna določba Evropske komisije COM(2008) 400: </a:t>
            </a:r>
            <a:r>
              <a:rPr lang="sl-SI" sz="2000" i="0" u="none" strike="noStrike" cap="none" noProof="0" dirty="0">
                <a:solidFill>
                  <a:srgbClr val="3F3F3F"/>
                </a:solidFill>
                <a:latin typeface="Aptos" panose="020B0004020202020204" pitchFamily="34" charset="0"/>
                <a:sym typeface="Arial"/>
              </a:rPr>
              <a:t>Javna naročila za boljše okolje (in COM(2017) 572), </a:t>
            </a:r>
            <a:r>
              <a:rPr lang="sl-SI" sz="2000" b="1" i="0" u="none" strike="noStrike" cap="none" noProof="0" dirty="0">
                <a:solidFill>
                  <a:srgbClr val="3F3F3F"/>
                </a:solidFill>
                <a:latin typeface="Aptos" panose="020B0004020202020204" pitchFamily="34" charset="0"/>
                <a:sym typeface="Arial"/>
              </a:rPr>
              <a:t>Strategija Evropa 2020;</a:t>
            </a:r>
          </a:p>
          <a:p>
            <a:pPr marL="342900" marR="0" lvl="0" indent="-342900" algn="l" rtl="0">
              <a:lnSpc>
                <a:spcPct val="100000"/>
              </a:lnSpc>
              <a:spcBef>
                <a:spcPts val="0"/>
              </a:spcBef>
              <a:spcAft>
                <a:spcPts val="0"/>
              </a:spcAft>
              <a:buClr>
                <a:srgbClr val="035854"/>
              </a:buClr>
              <a:buSzPts val="2400"/>
              <a:buFont typeface="Arial"/>
              <a:buChar char="•"/>
            </a:pPr>
            <a:r>
              <a:rPr lang="sl-SI" sz="2000" b="1" i="0" u="none" strike="noStrike" cap="none" noProof="0" dirty="0">
                <a:solidFill>
                  <a:srgbClr val="3F3F3F"/>
                </a:solidFill>
                <a:latin typeface="Aptos" panose="020B0004020202020204" pitchFamily="34" charset="0"/>
                <a:sym typeface="Arial"/>
              </a:rPr>
              <a:t>Krožno gospodarstvo;</a:t>
            </a:r>
          </a:p>
          <a:p>
            <a:pPr marL="342900" marR="0" lvl="0" indent="-342900" algn="l" rtl="0">
              <a:lnSpc>
                <a:spcPct val="100000"/>
              </a:lnSpc>
              <a:spcBef>
                <a:spcPts val="0"/>
              </a:spcBef>
              <a:spcAft>
                <a:spcPts val="0"/>
              </a:spcAft>
              <a:buClr>
                <a:srgbClr val="035854"/>
              </a:buClr>
              <a:buSzPts val="2400"/>
              <a:buFont typeface="Arial"/>
              <a:buChar char="•"/>
            </a:pPr>
            <a:r>
              <a:rPr lang="sl-SI" sz="2000" b="1" i="0" u="none" strike="noStrike" cap="none" noProof="0" dirty="0">
                <a:solidFill>
                  <a:srgbClr val="3F3F3F"/>
                </a:solidFill>
                <a:latin typeface="Aptos" panose="020B0004020202020204" pitchFamily="34" charset="0"/>
                <a:sym typeface="Arial"/>
              </a:rPr>
              <a:t>Socialno javno naročanje;</a:t>
            </a:r>
          </a:p>
          <a:p>
            <a:pPr marL="342900" marR="0" lvl="0" indent="-342900" algn="l" rtl="0">
              <a:lnSpc>
                <a:spcPct val="100000"/>
              </a:lnSpc>
              <a:spcBef>
                <a:spcPts val="0"/>
              </a:spcBef>
              <a:spcAft>
                <a:spcPts val="0"/>
              </a:spcAft>
              <a:buClr>
                <a:srgbClr val="035854"/>
              </a:buClr>
              <a:buSzPts val="2400"/>
              <a:buFont typeface="Arial"/>
              <a:buChar char="•"/>
            </a:pPr>
            <a:r>
              <a:rPr lang="sl-SI" sz="2000" b="1" i="0" u="none" strike="noStrike" cap="none" noProof="0" dirty="0">
                <a:solidFill>
                  <a:srgbClr val="3F3F3F"/>
                </a:solidFill>
                <a:latin typeface="Aptos" panose="020B0004020202020204" pitchFamily="34" charset="0"/>
                <a:sym typeface="Arial"/>
              </a:rPr>
              <a:t>Evropski zeleni dogovor;</a:t>
            </a:r>
          </a:p>
          <a:p>
            <a:pPr marL="342900" marR="0" lvl="0" indent="-342900" algn="l" rtl="0">
              <a:lnSpc>
                <a:spcPct val="100000"/>
              </a:lnSpc>
              <a:spcBef>
                <a:spcPts val="0"/>
              </a:spcBef>
              <a:spcAft>
                <a:spcPts val="0"/>
              </a:spcAft>
              <a:buClr>
                <a:srgbClr val="035854"/>
              </a:buClr>
              <a:buSzPts val="2400"/>
              <a:buFont typeface="Arial"/>
              <a:buChar char="•"/>
            </a:pPr>
            <a:r>
              <a:rPr lang="sl-SI" sz="2000" i="0" u="none" strike="noStrike" cap="none" noProof="0" dirty="0">
                <a:solidFill>
                  <a:srgbClr val="3F3F3F"/>
                </a:solidFill>
                <a:latin typeface="Aptos" panose="020B0004020202020204" pitchFamily="34" charset="0"/>
                <a:sym typeface="Arial"/>
              </a:rPr>
              <a:t>Zeleni dogovor in </a:t>
            </a:r>
            <a:r>
              <a:rPr lang="sl-SI" sz="2000" b="1" i="0" u="none" strike="noStrike" cap="none" noProof="0" dirty="0">
                <a:solidFill>
                  <a:srgbClr val="3F3F3F"/>
                </a:solidFill>
                <a:latin typeface="Aptos" panose="020B0004020202020204" pitchFamily="34" charset="0"/>
                <a:sym typeface="Arial"/>
              </a:rPr>
              <a:t>trajnostno financiranje;</a:t>
            </a:r>
          </a:p>
          <a:p>
            <a:pPr marL="342900" marR="0" lvl="0" indent="-342900" algn="l" rtl="0">
              <a:lnSpc>
                <a:spcPct val="100000"/>
              </a:lnSpc>
              <a:spcBef>
                <a:spcPts val="0"/>
              </a:spcBef>
              <a:spcAft>
                <a:spcPts val="0"/>
              </a:spcAft>
              <a:buClr>
                <a:srgbClr val="035854"/>
              </a:buClr>
              <a:buSzPts val="2400"/>
              <a:buFont typeface="Arial"/>
              <a:buChar char="•"/>
            </a:pPr>
            <a:r>
              <a:rPr lang="sl-SI" sz="2000" b="1" i="0" u="none" strike="noStrike" cap="none" noProof="0" dirty="0">
                <a:solidFill>
                  <a:srgbClr val="3F3F3F"/>
                </a:solidFill>
                <a:latin typeface="Aptos" panose="020B0004020202020204" pitchFamily="34" charset="0"/>
                <a:sym typeface="Arial"/>
              </a:rPr>
              <a:t>DNSH</a:t>
            </a:r>
            <a:r>
              <a:rPr lang="sl-SI" sz="2000" i="0" u="none" strike="noStrike" cap="none" noProof="0" dirty="0">
                <a:solidFill>
                  <a:srgbClr val="3F3F3F"/>
                </a:solidFill>
                <a:latin typeface="Aptos" panose="020B0004020202020204" pitchFamily="34" charset="0"/>
                <a:sym typeface="Arial"/>
              </a:rPr>
              <a:t> (ang. Do No </a:t>
            </a:r>
            <a:r>
              <a:rPr lang="sl-SI" sz="2000" i="0" u="none" strike="noStrike" cap="none" noProof="0" dirty="0" err="1">
                <a:solidFill>
                  <a:srgbClr val="3F3F3F"/>
                </a:solidFill>
                <a:latin typeface="Aptos" panose="020B0004020202020204" pitchFamily="34" charset="0"/>
                <a:sym typeface="Arial"/>
              </a:rPr>
              <a:t>Significant</a:t>
            </a:r>
            <a:r>
              <a:rPr lang="sl-SI" sz="2000" i="0" u="none" strike="noStrike" cap="none" noProof="0" dirty="0">
                <a:solidFill>
                  <a:srgbClr val="3F3F3F"/>
                </a:solidFill>
                <a:latin typeface="Aptos" panose="020B0004020202020204" pitchFamily="34" charset="0"/>
                <a:sym typeface="Arial"/>
              </a:rPr>
              <a:t> </a:t>
            </a:r>
            <a:r>
              <a:rPr lang="sl-SI" sz="2000" i="0" u="none" strike="noStrike" cap="none" noProof="0" dirty="0" err="1">
                <a:solidFill>
                  <a:srgbClr val="3F3F3F"/>
                </a:solidFill>
                <a:latin typeface="Aptos" panose="020B0004020202020204" pitchFamily="34" charset="0"/>
                <a:sym typeface="Arial"/>
              </a:rPr>
              <a:t>Harm</a:t>
            </a:r>
            <a:r>
              <a:rPr lang="sl-SI" sz="2000" i="0" u="none" strike="noStrike" cap="none" noProof="0" dirty="0">
                <a:solidFill>
                  <a:srgbClr val="3F3F3F"/>
                </a:solidFill>
                <a:latin typeface="Aptos" panose="020B0004020202020204" pitchFamily="34" charset="0"/>
                <a:sym typeface="Arial"/>
              </a:rPr>
              <a:t>) in PNRR</a:t>
            </a:r>
          </a:p>
        </p:txBody>
      </p:sp>
      <p:pic>
        <p:nvPicPr>
          <p:cNvPr id="3" name="Google Shape;490;p64">
            <a:extLst>
              <a:ext uri="{FF2B5EF4-FFF2-40B4-BE49-F238E27FC236}">
                <a16:creationId xmlns:a16="http://schemas.microsoft.com/office/drawing/2014/main" id="{A926775C-F92D-605F-C37E-F53DF9443E70}"/>
              </a:ext>
            </a:extLst>
          </p:cNvPr>
          <p:cNvPicPr preferRelativeResize="0"/>
          <p:nvPr/>
        </p:nvPicPr>
        <p:blipFill rotWithShape="1">
          <a:blip r:embed="rId3">
            <a:alphaModFix/>
          </a:blip>
          <a:srcRect/>
          <a:stretch/>
        </p:blipFill>
        <p:spPr>
          <a:xfrm>
            <a:off x="3385756" y="4613710"/>
            <a:ext cx="2221877" cy="1688626"/>
          </a:xfrm>
          <a:prstGeom prst="rect">
            <a:avLst/>
          </a:prstGeom>
          <a:noFill/>
          <a:ln>
            <a:noFill/>
          </a:ln>
        </p:spPr>
      </p:pic>
      <p:pic>
        <p:nvPicPr>
          <p:cNvPr id="4" name="Google Shape;491;p64">
            <a:extLst>
              <a:ext uri="{FF2B5EF4-FFF2-40B4-BE49-F238E27FC236}">
                <a16:creationId xmlns:a16="http://schemas.microsoft.com/office/drawing/2014/main" id="{1F04DDA0-9445-B4FC-B7D7-DA22F24F9800}"/>
              </a:ext>
            </a:extLst>
          </p:cNvPr>
          <p:cNvPicPr preferRelativeResize="0"/>
          <p:nvPr/>
        </p:nvPicPr>
        <p:blipFill rotWithShape="1">
          <a:blip r:embed="rId4">
            <a:alphaModFix/>
          </a:blip>
          <a:srcRect/>
          <a:stretch/>
        </p:blipFill>
        <p:spPr>
          <a:xfrm>
            <a:off x="8768614" y="4624949"/>
            <a:ext cx="2932689" cy="1255970"/>
          </a:xfrm>
          <a:prstGeom prst="rect">
            <a:avLst/>
          </a:prstGeom>
          <a:noFill/>
          <a:ln>
            <a:noFill/>
          </a:ln>
        </p:spPr>
      </p:pic>
      <p:pic>
        <p:nvPicPr>
          <p:cNvPr id="5" name="Google Shape;492;p64">
            <a:extLst>
              <a:ext uri="{FF2B5EF4-FFF2-40B4-BE49-F238E27FC236}">
                <a16:creationId xmlns:a16="http://schemas.microsoft.com/office/drawing/2014/main" id="{8C1674DC-45F0-9045-BB65-5855096CC0DB}"/>
              </a:ext>
            </a:extLst>
          </p:cNvPr>
          <p:cNvPicPr preferRelativeResize="0"/>
          <p:nvPr/>
        </p:nvPicPr>
        <p:blipFill rotWithShape="1">
          <a:blip r:embed="rId5">
            <a:alphaModFix/>
          </a:blip>
          <a:srcRect/>
          <a:stretch/>
        </p:blipFill>
        <p:spPr>
          <a:xfrm>
            <a:off x="5713773" y="4624949"/>
            <a:ext cx="2932689" cy="1283896"/>
          </a:xfrm>
          <a:prstGeom prst="rect">
            <a:avLst/>
          </a:prstGeom>
          <a:noFill/>
          <a:ln>
            <a:noFill/>
          </a:ln>
        </p:spPr>
      </p:pic>
      <p:pic>
        <p:nvPicPr>
          <p:cNvPr id="6" name="Google Shape;494;p64">
            <a:extLst>
              <a:ext uri="{FF2B5EF4-FFF2-40B4-BE49-F238E27FC236}">
                <a16:creationId xmlns:a16="http://schemas.microsoft.com/office/drawing/2014/main" id="{38631965-748E-D75D-08C3-058820435678}"/>
              </a:ext>
            </a:extLst>
          </p:cNvPr>
          <p:cNvPicPr preferRelativeResize="0"/>
          <p:nvPr/>
        </p:nvPicPr>
        <p:blipFill rotWithShape="1">
          <a:blip r:embed="rId6">
            <a:alphaModFix/>
          </a:blip>
          <a:srcRect/>
          <a:stretch/>
        </p:blipFill>
        <p:spPr>
          <a:xfrm>
            <a:off x="1888950" y="4494975"/>
            <a:ext cx="1490741" cy="1997901"/>
          </a:xfrm>
          <a:prstGeom prst="rect">
            <a:avLst/>
          </a:prstGeom>
          <a:noFill/>
          <a:ln>
            <a:noFill/>
          </a:ln>
          <a:effectLst/>
        </p:spPr>
      </p:pic>
      <p:pic>
        <p:nvPicPr>
          <p:cNvPr id="7" name="Google Shape;495;p64">
            <a:extLst>
              <a:ext uri="{FF2B5EF4-FFF2-40B4-BE49-F238E27FC236}">
                <a16:creationId xmlns:a16="http://schemas.microsoft.com/office/drawing/2014/main" id="{4D85B697-B551-4418-214D-5D72AEC57116}"/>
              </a:ext>
            </a:extLst>
          </p:cNvPr>
          <p:cNvPicPr preferRelativeResize="0"/>
          <p:nvPr/>
        </p:nvPicPr>
        <p:blipFill rotWithShape="1">
          <a:blip r:embed="rId7">
            <a:alphaModFix/>
          </a:blip>
          <a:srcRect/>
          <a:stretch/>
        </p:blipFill>
        <p:spPr>
          <a:xfrm>
            <a:off x="594360" y="4634677"/>
            <a:ext cx="1249611" cy="16661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5"/>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Kupujte zeleno!</a:t>
            </a:r>
          </a:p>
        </p:txBody>
      </p:sp>
      <p:sp>
        <p:nvSpPr>
          <p:cNvPr id="3" name="Text Placeholder 2">
            <a:extLst>
              <a:ext uri="{FF2B5EF4-FFF2-40B4-BE49-F238E27FC236}">
                <a16:creationId xmlns:a16="http://schemas.microsoft.com/office/drawing/2014/main" id="{F4B4A883-3B39-D278-0787-4B4185502D9F}"/>
              </a:ext>
            </a:extLst>
          </p:cNvPr>
          <p:cNvSpPr>
            <a:spLocks noGrp="1"/>
          </p:cNvSpPr>
          <p:nvPr>
            <p:ph type="body" idx="16"/>
          </p:nvPr>
        </p:nvSpPr>
        <p:spPr>
          <a:xfrm>
            <a:off x="594360" y="1542358"/>
            <a:ext cx="5207794" cy="4308872"/>
          </a:xfrm>
        </p:spPr>
        <p:txBody>
          <a:bodyPr anchor="b" anchorCtr="0"/>
          <a:lstStyle/>
          <a:p>
            <a:r>
              <a:rPr lang="sl-SI" b="1" noProof="0" dirty="0"/>
              <a:t>Priročnik „Kupujte zeleno!“ </a:t>
            </a:r>
            <a:r>
              <a:rPr lang="sl-SI" noProof="0" dirty="0"/>
              <a:t>(ang. </a:t>
            </a:r>
            <a:r>
              <a:rPr lang="sl-SI" noProof="0" dirty="0" err="1"/>
              <a:t>Buying</a:t>
            </a:r>
            <a:r>
              <a:rPr lang="sl-SI" noProof="0" dirty="0"/>
              <a:t> </a:t>
            </a:r>
            <a:r>
              <a:rPr lang="sl-SI" noProof="0" dirty="0" err="1"/>
              <a:t>Green</a:t>
            </a:r>
            <a:r>
              <a:rPr lang="sl-SI" noProof="0" dirty="0"/>
              <a:t>!)</a:t>
            </a:r>
            <a:r>
              <a:rPr lang="sl-SI" b="1" noProof="0" dirty="0"/>
              <a:t> </a:t>
            </a:r>
            <a:r>
              <a:rPr lang="sl-SI" noProof="0" dirty="0"/>
              <a:t>je bil doslej izdan v treh izdajah: leta 2004, 2011 in 2016.</a:t>
            </a:r>
          </a:p>
          <a:p>
            <a:r>
              <a:rPr lang="sl-SI" noProof="0" dirty="0"/>
              <a:t>Priročnik ponazarja </a:t>
            </a:r>
            <a:r>
              <a:rPr lang="sl-SI" b="1" noProof="0" dirty="0"/>
              <a:t>možnosti uvajanja zelenega javnega naročanja</a:t>
            </a:r>
            <a:r>
              <a:rPr lang="sl-SI" noProof="0" dirty="0"/>
              <a:t>, ki so na voljo v okviru smernic za javno naročanje.</a:t>
            </a:r>
          </a:p>
          <a:p>
            <a:endParaRPr lang="sl-SI" noProof="0" dirty="0"/>
          </a:p>
          <a:p>
            <a:r>
              <a:rPr lang="sl-SI" noProof="0" dirty="0"/>
              <a:t>Priročnik </a:t>
            </a:r>
            <a:r>
              <a:rPr lang="sl-SI" b="1" noProof="0" dirty="0"/>
              <a:t>pomaga javnim organom </a:t>
            </a:r>
            <a:r>
              <a:rPr lang="sl-SI" noProof="0" dirty="0"/>
              <a:t>pri načrtovanju in uvajanju zelenega javnega naročanja.</a:t>
            </a:r>
          </a:p>
          <a:p>
            <a:r>
              <a:rPr lang="sl-SI" noProof="0" dirty="0"/>
              <a:t>Vsebuje </a:t>
            </a:r>
            <a:r>
              <a:rPr lang="sl-SI" b="1" noProof="0" dirty="0"/>
              <a:t>praktično</a:t>
            </a:r>
            <a:r>
              <a:rPr lang="sl-SI" noProof="0" dirty="0"/>
              <a:t> </a:t>
            </a:r>
            <a:r>
              <a:rPr lang="sl-SI" b="1" noProof="0" dirty="0"/>
              <a:t>razlago </a:t>
            </a:r>
            <a:r>
              <a:rPr lang="sl-SI" noProof="0" dirty="0"/>
              <a:t>možnosti, ki jih ponuja zakonodaja EU, in prikazuje preprost in učinkovit pristop, pri čemer ponazarja tudi dobre prakse.</a:t>
            </a:r>
          </a:p>
        </p:txBody>
      </p:sp>
      <p:pic>
        <p:nvPicPr>
          <p:cNvPr id="526" name="Google Shape;526;p65"/>
          <p:cNvPicPr preferRelativeResize="0"/>
          <p:nvPr/>
        </p:nvPicPr>
        <p:blipFill rotWithShape="1">
          <a:blip r:embed="rId3">
            <a:alphaModFix/>
          </a:blip>
          <a:srcRect/>
          <a:stretch/>
        </p:blipFill>
        <p:spPr>
          <a:xfrm>
            <a:off x="8313906" y="2048720"/>
            <a:ext cx="2328153" cy="332726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6"/>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Družbeno odgovorno javno naročanje</a:t>
            </a:r>
          </a:p>
        </p:txBody>
      </p:sp>
      <p:sp>
        <p:nvSpPr>
          <p:cNvPr id="4" name="Text Placeholder 3">
            <a:extLst>
              <a:ext uri="{FF2B5EF4-FFF2-40B4-BE49-F238E27FC236}">
                <a16:creationId xmlns:a16="http://schemas.microsoft.com/office/drawing/2014/main" id="{3EE0E324-7ACB-848C-F218-84D2C4DEFD45}"/>
              </a:ext>
            </a:extLst>
          </p:cNvPr>
          <p:cNvSpPr>
            <a:spLocks noGrp="1"/>
          </p:cNvSpPr>
          <p:nvPr>
            <p:ph type="body" idx="16"/>
          </p:nvPr>
        </p:nvSpPr>
        <p:spPr>
          <a:xfrm>
            <a:off x="594360" y="311253"/>
            <a:ext cx="5724526" cy="5539978"/>
          </a:xfrm>
        </p:spPr>
        <p:txBody>
          <a:bodyPr/>
          <a:lstStyle/>
          <a:p>
            <a:pPr lvl="0"/>
            <a:r>
              <a:rPr lang="sl-SI" sz="1800" noProof="0" dirty="0"/>
              <a:t>Druga izdaja (2021</a:t>
            </a:r>
            <a:r>
              <a:rPr lang="sl-SI" sz="1800" b="1" noProof="0" dirty="0"/>
              <a:t>) priročnika Evropske unije „Kupujte socialno“</a:t>
            </a:r>
            <a:r>
              <a:rPr lang="sl-SI" sz="1800" noProof="0" dirty="0"/>
              <a:t> </a:t>
            </a:r>
            <a:r>
              <a:rPr lang="sl-SI" sz="1800" b="1" noProof="0" dirty="0"/>
              <a:t>spodbuja „družbeno odgovorno javno naročanje, katerega cilj je doseči pozitivne družbene učinke“. </a:t>
            </a:r>
            <a:r>
              <a:rPr lang="sl-SI" sz="1800" noProof="0" dirty="0"/>
              <a:t>Ti cilji so:</a:t>
            </a:r>
          </a:p>
          <a:p>
            <a:pPr marL="285750" lvl="0" indent="-285750">
              <a:buClr>
                <a:srgbClr val="035854"/>
              </a:buClr>
              <a:buFont typeface="Arial" panose="020B0604020202020204" pitchFamily="34" charset="0"/>
              <a:buChar char="•"/>
            </a:pPr>
            <a:endParaRPr lang="sl-SI" sz="1800" noProof="0" dirty="0"/>
          </a:p>
          <a:p>
            <a:pPr marL="342900" indent="-342900">
              <a:buFont typeface="Arial" panose="020B0604020202020204" pitchFamily="34" charset="0"/>
              <a:buChar char="•"/>
            </a:pPr>
            <a:r>
              <a:rPr lang="sl-SI" sz="1800" noProof="0" dirty="0"/>
              <a:t>spodbujanje </a:t>
            </a:r>
            <a:r>
              <a:rPr lang="sl-SI" sz="1800" b="1" noProof="0" dirty="0"/>
              <a:t>pravičnih zaposlitvenih možnosti in socialne vključenosti </a:t>
            </a:r>
            <a:r>
              <a:rPr lang="sl-SI" sz="1800" noProof="0" dirty="0"/>
              <a:t>(zaposlitvene možnosti za mlade in starejše delavce, enakost spolov, socialna vključenost in zaposlitvene možnosti za invalide),</a:t>
            </a:r>
          </a:p>
          <a:p>
            <a:pPr marL="342900" indent="-342900">
              <a:buFont typeface="Arial" panose="020B0604020202020204" pitchFamily="34" charset="0"/>
              <a:buChar char="•"/>
            </a:pPr>
            <a:r>
              <a:rPr lang="sl-SI" sz="1800" noProof="0" dirty="0"/>
              <a:t>ustvarjanje priložnosti za </a:t>
            </a:r>
            <a:r>
              <a:rPr lang="sl-SI" sz="1800" b="1" noProof="0" dirty="0"/>
              <a:t>socialno gospodarstvo in socialna podjetja,</a:t>
            </a:r>
            <a:endParaRPr lang="sl-SI" sz="1800" noProof="0" dirty="0"/>
          </a:p>
          <a:p>
            <a:pPr marL="342900" indent="-342900">
              <a:buFont typeface="Arial" panose="020B0604020202020204" pitchFamily="34" charset="0"/>
              <a:buChar char="•"/>
            </a:pPr>
            <a:r>
              <a:rPr lang="sl-SI" sz="1800" noProof="0" dirty="0"/>
              <a:t>spodbujanje </a:t>
            </a:r>
            <a:r>
              <a:rPr lang="sl-SI" sz="1800" b="1" noProof="0" dirty="0"/>
              <a:t>ustreznih delovnih pogojev,</a:t>
            </a:r>
            <a:endParaRPr lang="sl-SI" sz="1800" noProof="0" dirty="0"/>
          </a:p>
          <a:p>
            <a:pPr marL="342900" indent="-342900">
              <a:buFont typeface="Arial" panose="020B0604020202020204" pitchFamily="34" charset="0"/>
              <a:buChar char="•"/>
            </a:pPr>
            <a:r>
              <a:rPr lang="sl-SI" sz="1800" noProof="0" dirty="0"/>
              <a:t>zagotavljanje </a:t>
            </a:r>
            <a:r>
              <a:rPr lang="sl-SI" sz="1800" b="1" noProof="0" dirty="0"/>
              <a:t>spoštovanja socialnih pravic in pravic delavcev,</a:t>
            </a:r>
            <a:endParaRPr lang="sl-SI" sz="1800" noProof="0" dirty="0"/>
          </a:p>
          <a:p>
            <a:pPr marL="342900" indent="-342900">
              <a:buFont typeface="Arial" panose="020B0604020202020204" pitchFamily="34" charset="0"/>
              <a:buChar char="•"/>
            </a:pPr>
            <a:r>
              <a:rPr lang="sl-SI" sz="1800" noProof="0" dirty="0"/>
              <a:t>dostopnost in ustrezna </a:t>
            </a:r>
            <a:r>
              <a:rPr lang="sl-SI" sz="1800" b="1" noProof="0" dirty="0"/>
              <a:t>zasnova za vse,</a:t>
            </a:r>
            <a:endParaRPr lang="sl-SI" sz="1800" noProof="0" dirty="0"/>
          </a:p>
          <a:p>
            <a:pPr marL="342900" indent="-342900">
              <a:buFont typeface="Arial" panose="020B0604020202020204" pitchFamily="34" charset="0"/>
              <a:buChar char="•"/>
            </a:pPr>
            <a:r>
              <a:rPr lang="sl-SI" sz="1800" noProof="0" dirty="0"/>
              <a:t>spoštovanje </a:t>
            </a:r>
            <a:r>
              <a:rPr lang="sl-SI" sz="1800" b="1" noProof="0" dirty="0"/>
              <a:t>človekovih pravic in etičnih vprašanj trgovanja,</a:t>
            </a:r>
            <a:endParaRPr lang="sl-SI" sz="1800" noProof="0" dirty="0"/>
          </a:p>
          <a:p>
            <a:pPr marL="342900" indent="-342900">
              <a:buFont typeface="Arial" panose="020B0604020202020204" pitchFamily="34" charset="0"/>
              <a:buChar char="•"/>
            </a:pPr>
            <a:r>
              <a:rPr lang="sl-SI" sz="1800" b="1" noProof="0" dirty="0"/>
              <a:t>„poenostavljena ureditev“ </a:t>
            </a:r>
            <a:r>
              <a:rPr lang="sl-SI" sz="1800" noProof="0" dirty="0"/>
              <a:t>za zagotavljanje visokokakovostnih socialnih, zdravstvenih, izobraževalnih in kulturnih storitev.</a:t>
            </a:r>
          </a:p>
        </p:txBody>
      </p:sp>
      <p:pic>
        <p:nvPicPr>
          <p:cNvPr id="534" name="Google Shape;534;p66"/>
          <p:cNvPicPr preferRelativeResize="0"/>
          <p:nvPr/>
        </p:nvPicPr>
        <p:blipFill rotWithShape="1">
          <a:blip r:embed="rId3">
            <a:alphaModFix/>
          </a:blip>
          <a:srcRect/>
          <a:stretch/>
        </p:blipFill>
        <p:spPr>
          <a:xfrm>
            <a:off x="9081541" y="885185"/>
            <a:ext cx="2682472" cy="379610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7"/>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sym typeface="Arial"/>
              </a:rPr>
              <a:t>Evropski zeleni dogovor </a:t>
            </a:r>
            <a:endParaRPr lang="sl-SI" noProof="0" dirty="0"/>
          </a:p>
        </p:txBody>
      </p:sp>
      <p:sp>
        <p:nvSpPr>
          <p:cNvPr id="541" name="Google Shape;541;p67"/>
          <p:cNvSpPr txBox="1">
            <a:spLocks noGrp="1"/>
          </p:cNvSpPr>
          <p:nvPr>
            <p:ph type="body" idx="1"/>
          </p:nvPr>
        </p:nvSpPr>
        <p:spPr>
          <a:xfrm>
            <a:off x="594360" y="2345635"/>
            <a:ext cx="4923845" cy="3928360"/>
          </a:xfrm>
          <a:prstGeom prst="rect">
            <a:avLst/>
          </a:prstGeom>
          <a:noFill/>
          <a:ln>
            <a:noFill/>
          </a:ln>
        </p:spPr>
        <p:txBody>
          <a:bodyPr spcFirstLastPara="1" wrap="square" lIns="0" tIns="45700" rIns="0" bIns="0" anchor="t" anchorCtr="0">
            <a:normAutofit fontScale="92500" lnSpcReduction="10000"/>
          </a:bodyPr>
          <a:lstStyle/>
          <a:p>
            <a:pPr>
              <a:lnSpc>
                <a:spcPct val="120000"/>
              </a:lnSpc>
            </a:pPr>
            <a:r>
              <a:rPr lang="sl-SI" noProof="0" dirty="0"/>
              <a:t>V sporočilu Komisiji </a:t>
            </a:r>
            <a:r>
              <a:rPr lang="sl-SI" b="1" noProof="0" dirty="0"/>
              <a:t>„Naložbeni načrt za trajnostno Evropo. Naložbeni načrt za evropski zeleni dogovor“ (21/2020) </a:t>
            </a:r>
            <a:r>
              <a:rPr lang="sl-SI" noProof="0" dirty="0"/>
              <a:t>je navedeno: „Komisija bo predlagala </a:t>
            </a:r>
            <a:r>
              <a:rPr lang="sl-SI" b="1" noProof="0" dirty="0"/>
              <a:t>minimalna obvezna zelena merila </a:t>
            </a:r>
            <a:r>
              <a:rPr lang="sl-SI" noProof="0" dirty="0"/>
              <a:t>ali cilje za trajnostno javno naročanje v zakonodaji o sektorskih pobudah, financiranju EU ali specifičnih proizvodih. </a:t>
            </a:r>
            <a:r>
              <a:rPr lang="sl-SI" b="1" noProof="0" dirty="0"/>
              <a:t>Ta minimalna merila bodo ustvarila učinkovito skupno opredelitev zelenega javnega naročanja. </a:t>
            </a:r>
            <a:r>
              <a:rPr lang="sl-SI" noProof="0" dirty="0"/>
              <a:t>(...) Hkrati bi morali javni naročniki, kadar je to mogoče, uporabljati metode življenjskega cikla. </a:t>
            </a:r>
          </a:p>
        </p:txBody>
      </p:sp>
      <p:sp>
        <p:nvSpPr>
          <p:cNvPr id="542" name="Google Shape;542;p67"/>
          <p:cNvSpPr txBox="1">
            <a:spLocks noGrp="1"/>
          </p:cNvSpPr>
          <p:nvPr>
            <p:ph type="body" idx="4294967295"/>
          </p:nvPr>
        </p:nvSpPr>
        <p:spPr>
          <a:xfrm>
            <a:off x="5881898" y="2345635"/>
            <a:ext cx="5003438" cy="3928360"/>
          </a:xfrm>
          <a:prstGeom prst="rect">
            <a:avLst/>
          </a:prstGeom>
          <a:noFill/>
          <a:ln>
            <a:noFill/>
          </a:ln>
        </p:spPr>
        <p:txBody>
          <a:bodyPr spcFirstLastPara="1" wrap="square" lIns="0" tIns="0" rIns="0" bIns="0" anchor="t" anchorCtr="0">
            <a:normAutofit fontScale="77500" lnSpcReduction="20000"/>
          </a:bodyPr>
          <a:lstStyle/>
          <a:p>
            <a:pPr marL="457200" lvl="0" indent="-228600" algn="l" rtl="0">
              <a:lnSpc>
                <a:spcPct val="110000"/>
              </a:lnSpc>
              <a:spcBef>
                <a:spcPts val="1800"/>
              </a:spcBef>
              <a:spcAft>
                <a:spcPts val="0"/>
              </a:spcAft>
              <a:buClr>
                <a:srgbClr val="3F3F3F"/>
              </a:buClr>
              <a:buSzPct val="108108"/>
              <a:buFont typeface="Arial"/>
              <a:buNone/>
            </a:pPr>
            <a:r>
              <a:rPr lang="sl-SI" b="1" noProof="0" dirty="0">
                <a:latin typeface="Aptos" panose="020B0004020202020204" pitchFamily="34" charset="0"/>
                <a:sym typeface="Arial"/>
              </a:rPr>
              <a:t>Tri pomembne točke:</a:t>
            </a:r>
            <a:endParaRPr lang="sl-SI" noProof="0" dirty="0">
              <a:latin typeface="Aptos" panose="020B0004020202020204" pitchFamily="34" charset="0"/>
              <a:sym typeface="Arial"/>
            </a:endParaRPr>
          </a:p>
          <a:p>
            <a:pPr marL="571500" indent="-342900">
              <a:lnSpc>
                <a:spcPct val="110000"/>
              </a:lnSpc>
              <a:buFont typeface="Arial" panose="020B0604020202020204" pitchFamily="34" charset="0"/>
              <a:buChar char="•"/>
            </a:pPr>
            <a:r>
              <a:rPr lang="sl-SI" b="1" noProof="0" dirty="0">
                <a:solidFill>
                  <a:schemeClr val="accent4"/>
                </a:solidFill>
                <a:latin typeface="Aptos" panose="020B0004020202020204" pitchFamily="34" charset="0"/>
              </a:rPr>
              <a:t>sprejetje obveznih minimalnih zelenih meril </a:t>
            </a:r>
            <a:r>
              <a:rPr lang="sl-SI" noProof="0" dirty="0">
                <a:latin typeface="Aptos" panose="020B0004020202020204" pitchFamily="34" charset="0"/>
              </a:rPr>
              <a:t>ali ciljev za trajnostno javno naročanje v zakonodaji o sektorskih pobudah, financiranju EU ali specifičnih proizvodih.</a:t>
            </a:r>
          </a:p>
          <a:p>
            <a:pPr marL="571500" indent="-342900">
              <a:lnSpc>
                <a:spcPct val="110000"/>
              </a:lnSpc>
              <a:buFont typeface="Arial" panose="020B0604020202020204" pitchFamily="34" charset="0"/>
              <a:buChar char="•"/>
            </a:pPr>
            <a:r>
              <a:rPr lang="sl-SI" noProof="0" dirty="0">
                <a:latin typeface="Aptos" panose="020B0004020202020204" pitchFamily="34" charset="0"/>
              </a:rPr>
              <a:t>Sprejetje </a:t>
            </a:r>
            <a:r>
              <a:rPr lang="sl-SI" b="1" noProof="0" dirty="0">
                <a:solidFill>
                  <a:schemeClr val="accent4"/>
                </a:solidFill>
                <a:latin typeface="Aptos" panose="020B0004020202020204" pitchFamily="34" charset="0"/>
              </a:rPr>
              <a:t>skupne</a:t>
            </a:r>
            <a:r>
              <a:rPr lang="sl-SI" noProof="0" dirty="0">
                <a:latin typeface="Aptos" panose="020B0004020202020204" pitchFamily="34" charset="0"/>
              </a:rPr>
              <a:t> </a:t>
            </a:r>
            <a:r>
              <a:rPr lang="sl-SI" b="1" noProof="0" dirty="0">
                <a:solidFill>
                  <a:schemeClr val="accent4"/>
                </a:solidFill>
                <a:latin typeface="Aptos" panose="020B0004020202020204" pitchFamily="34" charset="0"/>
              </a:rPr>
              <a:t>opredelitve zelenega javnega naročanja.</a:t>
            </a:r>
            <a:endParaRPr lang="sl-SI" noProof="0" dirty="0">
              <a:solidFill>
                <a:schemeClr val="accent4"/>
              </a:solidFill>
              <a:latin typeface="Aptos" panose="020B0004020202020204" pitchFamily="34" charset="0"/>
            </a:endParaRPr>
          </a:p>
          <a:p>
            <a:pPr marL="571500" indent="-342900">
              <a:lnSpc>
                <a:spcPct val="110000"/>
              </a:lnSpc>
              <a:buFont typeface="Arial" panose="020B0604020202020204" pitchFamily="34" charset="0"/>
              <a:buChar char="•"/>
            </a:pPr>
            <a:r>
              <a:rPr lang="sl-SI" b="1" noProof="0" dirty="0">
                <a:solidFill>
                  <a:schemeClr val="accent4"/>
                </a:solidFill>
                <a:latin typeface="Aptos" panose="020B0004020202020204" pitchFamily="34" charset="0"/>
              </a:rPr>
              <a:t>Razširitev </a:t>
            </a:r>
            <a:r>
              <a:rPr lang="sl-SI" noProof="0" dirty="0">
                <a:solidFill>
                  <a:schemeClr val="tx1"/>
                </a:solidFill>
                <a:latin typeface="Aptos" panose="020B0004020202020204" pitchFamily="34" charset="0"/>
              </a:rPr>
              <a:t>metodologij </a:t>
            </a:r>
            <a:r>
              <a:rPr lang="sl-SI" b="1" noProof="0" dirty="0">
                <a:solidFill>
                  <a:schemeClr val="accent4"/>
                </a:solidFill>
                <a:latin typeface="Aptos" panose="020B0004020202020204" pitchFamily="34" charset="0"/>
              </a:rPr>
              <a:t>vrednotenja stroškov življenjskega cikla.</a:t>
            </a:r>
            <a:endParaRPr lang="sl-SI" noProof="0" dirty="0">
              <a:solidFill>
                <a:schemeClr val="accent4"/>
              </a:solidFill>
              <a:latin typeface="Aptos" panose="020B00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0D4CC-8A8A-C739-69A3-0F04B3A13C2A}"/>
              </a:ext>
            </a:extLst>
          </p:cNvPr>
          <p:cNvSpPr>
            <a:spLocks noGrp="1"/>
          </p:cNvSpPr>
          <p:nvPr>
            <p:ph type="title"/>
          </p:nvPr>
        </p:nvSpPr>
        <p:spPr>
          <a:xfrm>
            <a:off x="5794161" y="2767279"/>
            <a:ext cx="5965447" cy="1083374"/>
          </a:xfrm>
        </p:spPr>
        <p:txBody>
          <a:bodyPr/>
          <a:lstStyle/>
          <a:p>
            <a:r>
              <a:rPr lang="sl-SI" sz="4400" noProof="0" dirty="0"/>
              <a:t>3. Evropski instrumenti za </a:t>
            </a:r>
            <a:r>
              <a:rPr lang="sl-SI" sz="4400" noProof="0" dirty="0" err="1"/>
              <a:t>diseminacijo</a:t>
            </a:r>
            <a:r>
              <a:rPr lang="sl-SI" sz="4400" noProof="0" dirty="0"/>
              <a:t> zelenega javnega naročanja</a:t>
            </a:r>
            <a:endParaRPr lang="sl-SI" sz="4400" b="0" noProof="0" dirty="0"/>
          </a:p>
        </p:txBody>
      </p:sp>
      <p:pic>
        <p:nvPicPr>
          <p:cNvPr id="4" name="Google Shape;553;p68" title="pexels-singkham-178541-1108572 (1).jpg">
            <a:extLst>
              <a:ext uri="{FF2B5EF4-FFF2-40B4-BE49-F238E27FC236}">
                <a16:creationId xmlns:a16="http://schemas.microsoft.com/office/drawing/2014/main" id="{127AFA11-47CC-702B-7C94-DEAA906395F1}"/>
              </a:ext>
            </a:extLst>
          </p:cNvPr>
          <p:cNvPicPr preferRelativeResize="0">
            <a:picLocks/>
          </p:cNvPicPr>
          <p:nvPr/>
        </p:nvPicPr>
        <p:blipFill rotWithShape="1">
          <a:blip r:embed="rId2">
            <a:alphaModFix/>
          </a:blip>
          <a:srcRect l="22611" r="22611"/>
          <a:stretch/>
        </p:blipFill>
        <p:spPr>
          <a:xfrm>
            <a:off x="0" y="0"/>
            <a:ext cx="5628000" cy="6858000"/>
          </a:xfrm>
          <a:prstGeom prst="flowChartDelay">
            <a:avLst/>
          </a:prstGeom>
          <a:noFill/>
          <a:ln>
            <a:noFill/>
          </a:ln>
        </p:spPr>
      </p:pic>
    </p:spTree>
    <p:extLst>
      <p:ext uri="{BB962C8B-B14F-4D97-AF65-F5344CB8AC3E}">
        <p14:creationId xmlns:p14="http://schemas.microsoft.com/office/powerpoint/2010/main" val="4102891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100"/>
              <a:buNone/>
            </a:pPr>
            <a:fld id="{00000000-1234-1234-1234-123412341234}" type="slidenum">
              <a:rPr lang="sl-SI" noProof="0" smtClean="0"/>
              <a:t>47</a:t>
            </a:fld>
            <a:endParaRPr lang="sl-SI" noProof="0" dirty="0"/>
          </a:p>
        </p:txBody>
      </p:sp>
      <p:sp>
        <p:nvSpPr>
          <p:cNvPr id="554" name="Google Shape;554;p69"/>
          <p:cNvSpPr txBox="1">
            <a:spLocks noGrp="1"/>
          </p:cNvSpPr>
          <p:nvPr>
            <p:ph type="title"/>
          </p:nvPr>
        </p:nvSpPr>
        <p:spPr>
          <a:xfrm>
            <a:off x="594358" y="1679229"/>
            <a:ext cx="9872255" cy="541687"/>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sl-SI" noProof="0" dirty="0"/>
              <a:t>Evropski instrumenti</a:t>
            </a:r>
            <a:br>
              <a:rPr lang="sl-SI" noProof="0" dirty="0"/>
            </a:br>
            <a:r>
              <a:rPr lang="sl-SI" noProof="0" dirty="0"/>
              <a:t>za </a:t>
            </a:r>
            <a:r>
              <a:rPr lang="sl-SI" noProof="0" dirty="0" err="1"/>
              <a:t>diseminacijo</a:t>
            </a:r>
            <a:r>
              <a:rPr lang="sl-SI" noProof="0" dirty="0"/>
              <a:t> zelenega</a:t>
            </a:r>
            <a:br>
              <a:rPr lang="sl-SI" noProof="0" dirty="0"/>
            </a:br>
            <a:r>
              <a:rPr lang="sl-SI" noProof="0" dirty="0"/>
              <a:t>javnega naročanja</a:t>
            </a:r>
          </a:p>
        </p:txBody>
      </p:sp>
      <p:grpSp>
        <p:nvGrpSpPr>
          <p:cNvPr id="555" name="Google Shape;555;p69"/>
          <p:cNvGrpSpPr/>
          <p:nvPr/>
        </p:nvGrpSpPr>
        <p:grpSpPr>
          <a:xfrm>
            <a:off x="594358" y="2474974"/>
            <a:ext cx="10942531" cy="3351893"/>
            <a:chOff x="5001" y="761288"/>
            <a:chExt cx="10258480" cy="3142356"/>
          </a:xfrm>
        </p:grpSpPr>
        <p:sp>
          <p:nvSpPr>
            <p:cNvPr id="556" name="Google Shape;556;p69"/>
            <p:cNvSpPr/>
            <p:nvPr/>
          </p:nvSpPr>
          <p:spPr>
            <a:xfrm>
              <a:off x="5001" y="761288"/>
              <a:ext cx="1705583" cy="1010377"/>
            </a:xfrm>
            <a:prstGeom prst="roundRect">
              <a:avLst>
                <a:gd name="adj" fmla="val 10000"/>
              </a:avLst>
            </a:prstGeom>
            <a:solidFill>
              <a:srgbClr val="FAB506"/>
            </a:solidFill>
            <a:ln w="38100" cap="flat" cmpd="sng">
              <a:solidFill>
                <a:schemeClr val="lt1"/>
              </a:solid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57" name="Google Shape;557;p69"/>
            <p:cNvSpPr txBox="1"/>
            <p:nvPr/>
          </p:nvSpPr>
          <p:spPr>
            <a:xfrm>
              <a:off x="29978" y="910675"/>
              <a:ext cx="1655629" cy="757755"/>
            </a:xfrm>
            <a:prstGeom prst="rect">
              <a:avLst/>
            </a:prstGeom>
            <a:noFill/>
            <a:ln>
              <a:noFill/>
            </a:ln>
          </p:spPr>
          <p:txBody>
            <a:bodyPr spcFirstLastPara="1" wrap="square" lIns="36175" tIns="24125" rIns="36175" bIns="24125" anchor="ctr" anchorCtr="0">
              <a:noAutofit/>
            </a:bodyPr>
            <a:lstStyle/>
            <a:p>
              <a:pPr marL="0" marR="0" lvl="0" indent="0" algn="ctr" rtl="0">
                <a:lnSpc>
                  <a:spcPct val="100000"/>
                </a:lnSpc>
                <a:spcBef>
                  <a:spcPts val="0"/>
                </a:spcBef>
                <a:spcAft>
                  <a:spcPts val="0"/>
                </a:spcAft>
                <a:buNone/>
              </a:pPr>
              <a:r>
                <a:rPr lang="pl-PL" sz="1600" b="1" i="0" u="none" strike="noStrike" cap="none" noProof="0" dirty="0">
                  <a:solidFill>
                    <a:schemeClr val="bg1"/>
                  </a:solidFill>
                  <a:latin typeface="Aptos" panose="020B0004020202020204" pitchFamily="34" charset="0"/>
                  <a:sym typeface="Arial"/>
                </a:rPr>
                <a:t>Nacionalni akcijski načrt za zeleno javno naročanje</a:t>
              </a:r>
            </a:p>
          </p:txBody>
        </p:sp>
        <p:sp>
          <p:nvSpPr>
            <p:cNvPr id="558" name="Google Shape;558;p69"/>
            <p:cNvSpPr/>
            <p:nvPr/>
          </p:nvSpPr>
          <p:spPr>
            <a:xfrm>
              <a:off x="175560" y="1771666"/>
              <a:ext cx="170558" cy="639593"/>
            </a:xfrm>
            <a:custGeom>
              <a:avLst/>
              <a:gdLst/>
              <a:ahLst/>
              <a:cxnLst/>
              <a:rect l="l" t="t" r="r" b="b"/>
              <a:pathLst>
                <a:path w="120000" h="120000" extrusionOk="0">
                  <a:moveTo>
                    <a:pt x="0" y="0"/>
                  </a:moveTo>
                  <a:lnTo>
                    <a:pt x="0" y="120000"/>
                  </a:lnTo>
                  <a:lnTo>
                    <a:pt x="120000" y="120000"/>
                  </a:lnTo>
                </a:path>
              </a:pathLst>
            </a:custGeom>
            <a:noFill/>
            <a:ln w="25400" cap="flat" cmpd="sng">
              <a:solidFill>
                <a:srgbClr val="4295A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59" name="Google Shape;559;p69"/>
            <p:cNvSpPr/>
            <p:nvPr/>
          </p:nvSpPr>
          <p:spPr>
            <a:xfrm>
              <a:off x="346118" y="1984864"/>
              <a:ext cx="1364467" cy="852791"/>
            </a:xfrm>
            <a:prstGeom prst="roundRect">
              <a:avLst>
                <a:gd name="adj" fmla="val 10000"/>
              </a:avLst>
            </a:prstGeom>
            <a:solidFill>
              <a:schemeClr val="lt1">
                <a:alpha val="89411"/>
              </a:schemeClr>
            </a:solidFill>
            <a:ln w="25400" cap="flat" cmpd="sng">
              <a:solidFill>
                <a:srgbClr val="FAB5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60" name="Google Shape;560;p69"/>
            <p:cNvSpPr txBox="1"/>
            <p:nvPr/>
          </p:nvSpPr>
          <p:spPr>
            <a:xfrm>
              <a:off x="371095" y="2009841"/>
              <a:ext cx="1314513" cy="802837"/>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rgbClr val="3F3F3F"/>
                  </a:solidFill>
                  <a:latin typeface="Aptos" panose="020B0004020202020204" pitchFamily="34" charset="0"/>
                  <a:sym typeface="Arial"/>
                </a:rPr>
                <a:t>23 od 27 držav </a:t>
              </a:r>
              <a:endParaRPr lang="sl-SI" sz="1600" b="0" i="0" u="none" strike="noStrike" cap="none" noProof="0" dirty="0">
                <a:solidFill>
                  <a:srgbClr val="3F3F3F"/>
                </a:solidFill>
                <a:latin typeface="Aptos" panose="020B0004020202020204" pitchFamily="34" charset="0"/>
                <a:sym typeface="Arial"/>
              </a:endParaRPr>
            </a:p>
          </p:txBody>
        </p:sp>
        <p:sp>
          <p:nvSpPr>
            <p:cNvPr id="561" name="Google Shape;561;p69"/>
            <p:cNvSpPr/>
            <p:nvPr/>
          </p:nvSpPr>
          <p:spPr>
            <a:xfrm>
              <a:off x="2136981" y="761288"/>
              <a:ext cx="1705583" cy="1010377"/>
            </a:xfrm>
            <a:prstGeom prst="roundRect">
              <a:avLst>
                <a:gd name="adj" fmla="val 10000"/>
              </a:avLst>
            </a:prstGeom>
            <a:solidFill>
              <a:srgbClr val="A0E316"/>
            </a:solidFill>
            <a:ln w="38100" cap="flat" cmpd="sng">
              <a:solidFill>
                <a:schemeClr val="lt1"/>
              </a:solid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62" name="Google Shape;562;p69"/>
            <p:cNvSpPr txBox="1"/>
            <p:nvPr/>
          </p:nvSpPr>
          <p:spPr>
            <a:xfrm>
              <a:off x="2161958" y="956309"/>
              <a:ext cx="1655629" cy="674123"/>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pt-BR" sz="1600" b="1" i="0" u="none" strike="noStrike" cap="none" noProof="0" dirty="0">
                  <a:solidFill>
                    <a:schemeClr val="lt1"/>
                  </a:solidFill>
                  <a:latin typeface="Aptos" panose="020B0004020202020204" pitchFamily="34" charset="0"/>
                  <a:sym typeface="Arial"/>
                </a:rPr>
                <a:t>Merila EU za zeleno javno naročanje </a:t>
              </a:r>
            </a:p>
          </p:txBody>
        </p:sp>
        <p:sp>
          <p:nvSpPr>
            <p:cNvPr id="563" name="Google Shape;563;p69"/>
            <p:cNvSpPr/>
            <p:nvPr/>
          </p:nvSpPr>
          <p:spPr>
            <a:xfrm>
              <a:off x="2307540" y="1771666"/>
              <a:ext cx="170558" cy="639593"/>
            </a:xfrm>
            <a:custGeom>
              <a:avLst/>
              <a:gdLst/>
              <a:ahLst/>
              <a:cxnLst/>
              <a:rect l="l" t="t" r="r" b="b"/>
              <a:pathLst>
                <a:path w="120000" h="120000" extrusionOk="0">
                  <a:moveTo>
                    <a:pt x="0" y="0"/>
                  </a:moveTo>
                  <a:lnTo>
                    <a:pt x="0" y="120000"/>
                  </a:lnTo>
                  <a:lnTo>
                    <a:pt x="120000" y="120000"/>
                  </a:lnTo>
                </a:path>
              </a:pathLst>
            </a:custGeom>
            <a:noFill/>
            <a:ln w="25400" cap="flat" cmpd="sng">
              <a:solidFill>
                <a:srgbClr val="4295A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64" name="Google Shape;564;p69"/>
            <p:cNvSpPr/>
            <p:nvPr/>
          </p:nvSpPr>
          <p:spPr>
            <a:xfrm>
              <a:off x="2478098" y="1984864"/>
              <a:ext cx="1364467" cy="852791"/>
            </a:xfrm>
            <a:prstGeom prst="roundRect">
              <a:avLst>
                <a:gd name="adj" fmla="val 10000"/>
              </a:avLst>
            </a:prstGeom>
            <a:solidFill>
              <a:schemeClr val="lt1">
                <a:alpha val="89411"/>
              </a:schemeClr>
            </a:solidFill>
            <a:ln w="25400" cap="flat" cmpd="sng">
              <a:solidFill>
                <a:srgbClr val="BCE8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65" name="Google Shape;565;p69"/>
            <p:cNvSpPr txBox="1"/>
            <p:nvPr/>
          </p:nvSpPr>
          <p:spPr>
            <a:xfrm>
              <a:off x="2503075" y="2009841"/>
              <a:ext cx="1314513" cy="802837"/>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rgbClr val="3F3F3F"/>
                  </a:solidFill>
                  <a:latin typeface="Aptos" panose="020B0004020202020204" pitchFamily="34" charset="0"/>
                  <a:sym typeface="Arial"/>
                </a:rPr>
                <a:t>20 meril EU za zeleno javno naročanje</a:t>
              </a:r>
            </a:p>
          </p:txBody>
        </p:sp>
        <p:sp>
          <p:nvSpPr>
            <p:cNvPr id="566" name="Google Shape;566;p69"/>
            <p:cNvSpPr/>
            <p:nvPr/>
          </p:nvSpPr>
          <p:spPr>
            <a:xfrm>
              <a:off x="2307540" y="1771666"/>
              <a:ext cx="170558" cy="1705583"/>
            </a:xfrm>
            <a:custGeom>
              <a:avLst/>
              <a:gdLst/>
              <a:ahLst/>
              <a:cxnLst/>
              <a:rect l="l" t="t" r="r" b="b"/>
              <a:pathLst>
                <a:path w="120000" h="120000" extrusionOk="0">
                  <a:moveTo>
                    <a:pt x="0" y="0"/>
                  </a:moveTo>
                  <a:lnTo>
                    <a:pt x="0" y="120000"/>
                  </a:lnTo>
                  <a:lnTo>
                    <a:pt x="120000" y="120000"/>
                  </a:lnTo>
                </a:path>
              </a:pathLst>
            </a:custGeom>
            <a:noFill/>
            <a:ln w="25400" cap="flat" cmpd="sng">
              <a:solidFill>
                <a:srgbClr val="4295A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67" name="Google Shape;567;p69"/>
            <p:cNvSpPr/>
            <p:nvPr/>
          </p:nvSpPr>
          <p:spPr>
            <a:xfrm>
              <a:off x="2478098" y="3050853"/>
              <a:ext cx="1364467" cy="852791"/>
            </a:xfrm>
            <a:prstGeom prst="roundRect">
              <a:avLst>
                <a:gd name="adj" fmla="val 10000"/>
              </a:avLst>
            </a:prstGeom>
            <a:solidFill>
              <a:schemeClr val="lt1">
                <a:alpha val="89411"/>
              </a:schemeClr>
            </a:solidFill>
            <a:ln w="25400" cap="flat" cmpd="sng">
              <a:solidFill>
                <a:srgbClr val="59D52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68" name="Google Shape;568;p69"/>
            <p:cNvSpPr txBox="1"/>
            <p:nvPr/>
          </p:nvSpPr>
          <p:spPr>
            <a:xfrm>
              <a:off x="2503075" y="3075830"/>
              <a:ext cx="1314513" cy="802837"/>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rgbClr val="3F3F3F"/>
                  </a:solidFill>
                  <a:latin typeface="Aptos" panose="020B0004020202020204" pitchFamily="34" charset="0"/>
                  <a:sym typeface="Arial"/>
                </a:rPr>
                <a:t>Evropski priročnik</a:t>
              </a:r>
              <a:endParaRPr lang="sl-SI" sz="1600" b="0" i="0" u="none" strike="noStrike" cap="none" noProof="0" dirty="0">
                <a:solidFill>
                  <a:srgbClr val="3F3F3F"/>
                </a:solidFill>
                <a:latin typeface="Aptos" panose="020B0004020202020204" pitchFamily="34" charset="0"/>
                <a:sym typeface="Arial"/>
              </a:endParaRPr>
            </a:p>
          </p:txBody>
        </p:sp>
        <p:sp>
          <p:nvSpPr>
            <p:cNvPr id="569" name="Google Shape;569;p69"/>
            <p:cNvSpPr/>
            <p:nvPr/>
          </p:nvSpPr>
          <p:spPr>
            <a:xfrm>
              <a:off x="4268961" y="761288"/>
              <a:ext cx="1705583" cy="1010377"/>
            </a:xfrm>
            <a:prstGeom prst="roundRect">
              <a:avLst>
                <a:gd name="adj" fmla="val 10000"/>
              </a:avLst>
            </a:prstGeom>
            <a:solidFill>
              <a:srgbClr val="32CC26"/>
            </a:solidFill>
            <a:ln w="38100" cap="flat" cmpd="sng">
              <a:solidFill>
                <a:schemeClr val="lt1"/>
              </a:solid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70" name="Google Shape;570;p69"/>
            <p:cNvSpPr txBox="1"/>
            <p:nvPr/>
          </p:nvSpPr>
          <p:spPr>
            <a:xfrm>
              <a:off x="4293938" y="979135"/>
              <a:ext cx="1655629" cy="620834"/>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chemeClr val="lt1"/>
                  </a:solidFill>
                  <a:latin typeface="Aptos" panose="020B0004020202020204" pitchFamily="34" charset="0"/>
                  <a:sym typeface="Arial"/>
                </a:rPr>
                <a:t>Cilj zelenega javnega naročanja </a:t>
              </a:r>
            </a:p>
          </p:txBody>
        </p:sp>
        <p:sp>
          <p:nvSpPr>
            <p:cNvPr id="571" name="Google Shape;571;p69"/>
            <p:cNvSpPr/>
            <p:nvPr/>
          </p:nvSpPr>
          <p:spPr>
            <a:xfrm>
              <a:off x="4439519" y="1771666"/>
              <a:ext cx="170558" cy="639593"/>
            </a:xfrm>
            <a:custGeom>
              <a:avLst/>
              <a:gdLst/>
              <a:ahLst/>
              <a:cxnLst/>
              <a:rect l="l" t="t" r="r" b="b"/>
              <a:pathLst>
                <a:path w="120000" h="120000" extrusionOk="0">
                  <a:moveTo>
                    <a:pt x="0" y="0"/>
                  </a:moveTo>
                  <a:lnTo>
                    <a:pt x="0" y="120000"/>
                  </a:lnTo>
                  <a:lnTo>
                    <a:pt x="120000" y="120000"/>
                  </a:lnTo>
                </a:path>
              </a:pathLst>
            </a:custGeom>
            <a:noFill/>
            <a:ln w="25400" cap="flat" cmpd="sng">
              <a:solidFill>
                <a:srgbClr val="4295A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72" name="Google Shape;572;p69"/>
            <p:cNvSpPr/>
            <p:nvPr/>
          </p:nvSpPr>
          <p:spPr>
            <a:xfrm>
              <a:off x="4610078" y="1984864"/>
              <a:ext cx="1364467" cy="852791"/>
            </a:xfrm>
            <a:prstGeom prst="roundRect">
              <a:avLst>
                <a:gd name="adj" fmla="val 10000"/>
              </a:avLst>
            </a:prstGeom>
            <a:solidFill>
              <a:schemeClr val="lt1">
                <a:alpha val="89411"/>
              </a:schemeClr>
            </a:solidFill>
            <a:ln w="25400" cap="flat" cmpd="sng">
              <a:solidFill>
                <a:srgbClr val="2CC34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73" name="Google Shape;573;p69"/>
            <p:cNvSpPr txBox="1"/>
            <p:nvPr/>
          </p:nvSpPr>
          <p:spPr>
            <a:xfrm>
              <a:off x="4635055" y="2009841"/>
              <a:ext cx="1314513" cy="802837"/>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rgbClr val="3F3F3F"/>
                  </a:solidFill>
                  <a:latin typeface="Aptos" panose="020B0004020202020204" pitchFamily="34" charset="0"/>
                  <a:sym typeface="Arial"/>
                </a:rPr>
                <a:t>50 %</a:t>
              </a:r>
              <a:endParaRPr lang="sl-SI" sz="1600" b="0" i="0" u="none" strike="noStrike" cap="none" noProof="0" dirty="0">
                <a:solidFill>
                  <a:srgbClr val="3F3F3F"/>
                </a:solidFill>
                <a:latin typeface="Aptos" panose="020B0004020202020204" pitchFamily="34" charset="0"/>
                <a:sym typeface="Arial"/>
              </a:endParaRPr>
            </a:p>
          </p:txBody>
        </p:sp>
        <p:sp>
          <p:nvSpPr>
            <p:cNvPr id="574" name="Google Shape;574;p69"/>
            <p:cNvSpPr/>
            <p:nvPr/>
          </p:nvSpPr>
          <p:spPr>
            <a:xfrm>
              <a:off x="6400941" y="761288"/>
              <a:ext cx="1705583" cy="1010377"/>
            </a:xfrm>
            <a:prstGeom prst="roundRect">
              <a:avLst>
                <a:gd name="adj" fmla="val 10000"/>
              </a:avLst>
            </a:prstGeom>
            <a:solidFill>
              <a:srgbClr val="35B579"/>
            </a:solidFill>
            <a:ln w="38100" cap="flat" cmpd="sng">
              <a:solidFill>
                <a:schemeClr val="lt1"/>
              </a:solid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75" name="Google Shape;575;p69"/>
            <p:cNvSpPr txBox="1"/>
            <p:nvPr/>
          </p:nvSpPr>
          <p:spPr>
            <a:xfrm>
              <a:off x="6425918" y="905774"/>
              <a:ext cx="1655629" cy="767553"/>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chemeClr val="lt1"/>
                  </a:solidFill>
                  <a:latin typeface="Aptos" panose="020B0004020202020204" pitchFamily="34" charset="0"/>
                  <a:sym typeface="Arial"/>
                </a:rPr>
                <a:t>Kazalniki spremljanja</a:t>
              </a:r>
            </a:p>
          </p:txBody>
        </p:sp>
        <p:sp>
          <p:nvSpPr>
            <p:cNvPr id="576" name="Google Shape;576;p69"/>
            <p:cNvSpPr/>
            <p:nvPr/>
          </p:nvSpPr>
          <p:spPr>
            <a:xfrm>
              <a:off x="6571499" y="1771666"/>
              <a:ext cx="170558" cy="639593"/>
            </a:xfrm>
            <a:custGeom>
              <a:avLst/>
              <a:gdLst/>
              <a:ahLst/>
              <a:cxnLst/>
              <a:rect l="l" t="t" r="r" b="b"/>
              <a:pathLst>
                <a:path w="120000" h="120000" extrusionOk="0">
                  <a:moveTo>
                    <a:pt x="0" y="0"/>
                  </a:moveTo>
                  <a:lnTo>
                    <a:pt x="0" y="120000"/>
                  </a:lnTo>
                  <a:lnTo>
                    <a:pt x="120000" y="120000"/>
                  </a:lnTo>
                </a:path>
              </a:pathLst>
            </a:custGeom>
            <a:noFill/>
            <a:ln w="25400" cap="flat" cmpd="sng">
              <a:solidFill>
                <a:srgbClr val="4295A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77" name="Google Shape;577;p69"/>
            <p:cNvSpPr/>
            <p:nvPr/>
          </p:nvSpPr>
          <p:spPr>
            <a:xfrm>
              <a:off x="6742058" y="1984864"/>
              <a:ext cx="1364467" cy="852791"/>
            </a:xfrm>
            <a:prstGeom prst="roundRect">
              <a:avLst>
                <a:gd name="adj" fmla="val 10000"/>
              </a:avLst>
            </a:prstGeom>
            <a:solidFill>
              <a:schemeClr val="lt1">
                <a:alpha val="89411"/>
              </a:schemeClr>
            </a:solidFill>
            <a:ln w="25400" cap="flat" cmpd="sng">
              <a:solidFill>
                <a:srgbClr val="38B1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78" name="Google Shape;578;p69"/>
            <p:cNvSpPr txBox="1"/>
            <p:nvPr/>
          </p:nvSpPr>
          <p:spPr>
            <a:xfrm>
              <a:off x="6767035" y="2009841"/>
              <a:ext cx="1314513" cy="802837"/>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rgbClr val="3F3F3F"/>
                  </a:solidFill>
                  <a:latin typeface="Aptos" panose="020B0004020202020204" pitchFamily="34" charset="0"/>
                  <a:sym typeface="Arial"/>
                </a:rPr>
                <a:t>zeleni/</a:t>
              </a:r>
              <a:endParaRPr lang="sl-SI" sz="1600" noProof="0" dirty="0">
                <a:solidFill>
                  <a:srgbClr val="3F3F3F"/>
                </a:solidFill>
                <a:latin typeface="Aptos" panose="020B0004020202020204" pitchFamily="34" charset="0"/>
              </a:endParaRPr>
            </a:p>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rgbClr val="3F3F3F"/>
                  </a:solidFill>
                  <a:latin typeface="Aptos" panose="020B0004020202020204" pitchFamily="34" charset="0"/>
                  <a:sym typeface="Arial"/>
                </a:rPr>
                <a:t>skupni nakupi</a:t>
              </a:r>
              <a:endParaRPr lang="sl-SI" sz="1600" b="0" i="0" u="none" strike="noStrike" cap="none" noProof="0" dirty="0">
                <a:solidFill>
                  <a:srgbClr val="3F3F3F"/>
                </a:solidFill>
                <a:latin typeface="Aptos" panose="020B0004020202020204" pitchFamily="34" charset="0"/>
                <a:sym typeface="Arial"/>
              </a:endParaRPr>
            </a:p>
          </p:txBody>
        </p:sp>
        <p:sp>
          <p:nvSpPr>
            <p:cNvPr id="579" name="Google Shape;579;p69"/>
            <p:cNvSpPr/>
            <p:nvPr/>
          </p:nvSpPr>
          <p:spPr>
            <a:xfrm>
              <a:off x="8532921" y="761288"/>
              <a:ext cx="1705583" cy="1010377"/>
            </a:xfrm>
            <a:prstGeom prst="roundRect">
              <a:avLst>
                <a:gd name="adj" fmla="val 10000"/>
              </a:avLst>
            </a:prstGeom>
            <a:solidFill>
              <a:srgbClr val="4393A0"/>
            </a:solidFill>
            <a:ln w="38100" cap="flat" cmpd="sng">
              <a:solidFill>
                <a:schemeClr val="lt1"/>
              </a:solid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80" name="Google Shape;580;p69"/>
            <p:cNvSpPr txBox="1"/>
            <p:nvPr/>
          </p:nvSpPr>
          <p:spPr>
            <a:xfrm>
              <a:off x="8557898" y="882699"/>
              <a:ext cx="1705583" cy="767553"/>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chemeClr val="lt1"/>
                  </a:solidFill>
                  <a:latin typeface="Aptos" panose="020B0004020202020204" pitchFamily="34" charset="0"/>
                  <a:sym typeface="Arial"/>
                </a:rPr>
                <a:t>Krožno gospodarstvo </a:t>
              </a:r>
              <a:endParaRPr lang="sl-SI" sz="1600" b="0" i="0" u="none" strike="noStrike" cap="none" noProof="0" dirty="0">
                <a:solidFill>
                  <a:srgbClr val="000000"/>
                </a:solidFill>
                <a:latin typeface="Aptos" panose="020B0004020202020204" pitchFamily="34" charset="0"/>
                <a:sym typeface="Arial"/>
              </a:endParaRPr>
            </a:p>
          </p:txBody>
        </p:sp>
        <p:sp>
          <p:nvSpPr>
            <p:cNvPr id="581" name="Google Shape;581;p69"/>
            <p:cNvSpPr/>
            <p:nvPr/>
          </p:nvSpPr>
          <p:spPr>
            <a:xfrm>
              <a:off x="8703479" y="1771666"/>
              <a:ext cx="170558" cy="639593"/>
            </a:xfrm>
            <a:custGeom>
              <a:avLst/>
              <a:gdLst/>
              <a:ahLst/>
              <a:cxnLst/>
              <a:rect l="l" t="t" r="r" b="b"/>
              <a:pathLst>
                <a:path w="120000" h="120000" extrusionOk="0">
                  <a:moveTo>
                    <a:pt x="0" y="0"/>
                  </a:moveTo>
                  <a:lnTo>
                    <a:pt x="0" y="120000"/>
                  </a:lnTo>
                  <a:lnTo>
                    <a:pt x="120000" y="120000"/>
                  </a:lnTo>
                </a:path>
              </a:pathLst>
            </a:custGeom>
            <a:noFill/>
            <a:ln w="25400" cap="flat" cmpd="sng">
              <a:solidFill>
                <a:srgbClr val="4295A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82" name="Google Shape;582;p69"/>
            <p:cNvSpPr/>
            <p:nvPr/>
          </p:nvSpPr>
          <p:spPr>
            <a:xfrm>
              <a:off x="8874038" y="1984864"/>
              <a:ext cx="1364467" cy="852791"/>
            </a:xfrm>
            <a:prstGeom prst="roundRect">
              <a:avLst>
                <a:gd name="adj" fmla="val 10000"/>
              </a:avLst>
            </a:prstGeom>
            <a:solidFill>
              <a:schemeClr val="lt1">
                <a:alpha val="89411"/>
              </a:schemeClr>
            </a:solidFill>
            <a:ln w="25400" cap="flat" cmpd="sng">
              <a:solidFill>
                <a:srgbClr val="4393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583" name="Google Shape;583;p69"/>
            <p:cNvSpPr txBox="1"/>
            <p:nvPr/>
          </p:nvSpPr>
          <p:spPr>
            <a:xfrm>
              <a:off x="8899015" y="2009841"/>
              <a:ext cx="1314513" cy="802837"/>
            </a:xfrm>
            <a:prstGeom prst="rect">
              <a:avLst/>
            </a:prstGeom>
            <a:noFill/>
            <a:ln>
              <a:noFill/>
            </a:ln>
          </p:spPr>
          <p:txBody>
            <a:bodyPr spcFirstLastPara="1" wrap="square" lIns="36175" tIns="24125" rIns="361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sl-SI" sz="1600" b="1" i="0" u="none" strike="noStrike" cap="none" noProof="0" dirty="0">
                  <a:solidFill>
                    <a:srgbClr val="3F3F3F"/>
                  </a:solidFill>
                  <a:latin typeface="Aptos" panose="020B0004020202020204" pitchFamily="34" charset="0"/>
                  <a:sym typeface="Arial"/>
                </a:rPr>
                <a:t>CE indikator št. 2</a:t>
              </a:r>
              <a:endParaRPr lang="sl-SI" sz="1600" b="0" i="0" u="none" strike="noStrike" cap="none" noProof="0" dirty="0">
                <a:solidFill>
                  <a:srgbClr val="3F3F3F"/>
                </a:solidFill>
                <a:latin typeface="Aptos" panose="020B0004020202020204" pitchFamily="34" charset="0"/>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0"/>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Nacionalni akcijski načrt</a:t>
            </a:r>
            <a:br>
              <a:rPr lang="sl-SI" noProof="0" dirty="0"/>
            </a:br>
            <a:r>
              <a:rPr lang="sl-SI" noProof="0" dirty="0"/>
              <a:t>za GPP </a:t>
            </a:r>
          </a:p>
        </p:txBody>
      </p:sp>
      <p:sp>
        <p:nvSpPr>
          <p:cNvPr id="3" name="Text Placeholder 2">
            <a:extLst>
              <a:ext uri="{FF2B5EF4-FFF2-40B4-BE49-F238E27FC236}">
                <a16:creationId xmlns:a16="http://schemas.microsoft.com/office/drawing/2014/main" id="{BD5ECC87-023E-7843-128D-A85A0FFD9DDC}"/>
              </a:ext>
            </a:extLst>
          </p:cNvPr>
          <p:cNvSpPr>
            <a:spLocks noGrp="1"/>
          </p:cNvSpPr>
          <p:nvPr>
            <p:ph type="body" idx="2"/>
          </p:nvPr>
        </p:nvSpPr>
        <p:spPr>
          <a:xfrm>
            <a:off x="3661410" y="905343"/>
            <a:ext cx="7936230" cy="3600986"/>
          </a:xfrm>
        </p:spPr>
        <p:txBody>
          <a:bodyPr>
            <a:spAutoFit/>
          </a:bodyPr>
          <a:lstStyle/>
          <a:p>
            <a:pPr marL="342000" lvl="0" indent="-342000">
              <a:buClr>
                <a:srgbClr val="035854"/>
              </a:buClr>
              <a:buSzPct val="100000"/>
              <a:buFont typeface="Arial" panose="020B0604020202020204" pitchFamily="34" charset="0"/>
              <a:buChar char="•"/>
            </a:pPr>
            <a:r>
              <a:rPr lang="sl-SI" sz="1800" b="1" noProof="0" dirty="0"/>
              <a:t>Pravna določba Evropske komisije COM(2003) 302 </a:t>
            </a:r>
            <a:r>
              <a:rPr lang="sl-SI" sz="1800" noProof="0" dirty="0"/>
              <a:t>o integrirani politiki proizvodov je pozvala države članice, naj </a:t>
            </a:r>
            <a:r>
              <a:rPr lang="sl-SI" sz="1800" b="1" noProof="0" dirty="0"/>
              <a:t>„sprejmejo javno dostopne akcijske načrte za vključevanje </a:t>
            </a:r>
            <a:r>
              <a:rPr lang="sl-SI" sz="1800" b="1" noProof="0" dirty="0" err="1"/>
              <a:t>okoljskih</a:t>
            </a:r>
            <a:r>
              <a:rPr lang="sl-SI" sz="1800" b="1" noProof="0" dirty="0"/>
              <a:t> zahtev v javno naročanje“</a:t>
            </a:r>
            <a:r>
              <a:rPr lang="sl-SI" sz="1800" noProof="0" dirty="0"/>
              <a:t>.</a:t>
            </a:r>
          </a:p>
          <a:p>
            <a:pPr lvl="0">
              <a:buClr>
                <a:srgbClr val="035854"/>
              </a:buClr>
              <a:buSzPct val="100000"/>
            </a:pPr>
            <a:endParaRPr lang="sl-SI" sz="1800" noProof="0" dirty="0"/>
          </a:p>
          <a:p>
            <a:pPr marL="342000" lvl="0" indent="-342000">
              <a:buClr>
                <a:srgbClr val="035854"/>
              </a:buClr>
              <a:buSzPct val="100000"/>
              <a:buFont typeface="Arial" panose="020B0604020202020204" pitchFamily="34" charset="0"/>
              <a:buChar char="•"/>
            </a:pPr>
            <a:r>
              <a:rPr lang="sl-SI" sz="1800" b="1" noProof="0" dirty="0"/>
              <a:t>Sprejeti nacionalni akcijski načrti: 23 </a:t>
            </a:r>
          </a:p>
          <a:p>
            <a:pPr marL="342000" lvl="0">
              <a:buClr>
                <a:srgbClr val="035854"/>
              </a:buClr>
              <a:buSzPct val="100000"/>
            </a:pPr>
            <a:r>
              <a:rPr lang="sl-SI" sz="1800" b="1" noProof="0" dirty="0"/>
              <a:t>Avstrija, </a:t>
            </a:r>
            <a:r>
              <a:rPr lang="sl-SI" sz="1800" noProof="0" dirty="0"/>
              <a:t>Belgija, Bolgarija, Ciper, Hrvaška, Češka republika, Danska, Finska, </a:t>
            </a:r>
            <a:r>
              <a:rPr lang="sl-SI" sz="1800" b="1" noProof="0" dirty="0"/>
              <a:t>Francija, Nemčija, </a:t>
            </a:r>
            <a:r>
              <a:rPr lang="sl-SI" sz="1800" noProof="0" dirty="0"/>
              <a:t>Grčija, Irska, Italija, Latvija, Litva, Malta, Nizozemska, Poljska, Portugalska, Slovaška republika, </a:t>
            </a:r>
            <a:r>
              <a:rPr lang="sl-SI" sz="1800" b="1" noProof="0" dirty="0"/>
              <a:t>Slovenija, </a:t>
            </a:r>
            <a:r>
              <a:rPr lang="sl-SI" sz="1800" noProof="0" dirty="0"/>
              <a:t>Španija, Švedska</a:t>
            </a:r>
          </a:p>
          <a:p>
            <a:pPr marL="342000" lvl="0">
              <a:buClr>
                <a:srgbClr val="035854"/>
              </a:buClr>
              <a:buSzPct val="100000"/>
            </a:pPr>
            <a:endParaRPr lang="sl-SI" sz="1800" noProof="0" dirty="0"/>
          </a:p>
          <a:p>
            <a:pPr marL="342000" lvl="0" indent="-342000">
              <a:buClr>
                <a:srgbClr val="035854"/>
              </a:buClr>
              <a:buSzPct val="100000"/>
              <a:buFont typeface="Arial" panose="020B0604020202020204" pitchFamily="34" charset="0"/>
              <a:buChar char="•"/>
            </a:pPr>
            <a:r>
              <a:rPr lang="sl-SI" sz="1800" b="1" noProof="0" dirty="0"/>
              <a:t>Nacionalni akcijski načrti v pripravi: 4 </a:t>
            </a:r>
          </a:p>
          <a:p>
            <a:pPr marL="342000" lvl="0">
              <a:buClr>
                <a:srgbClr val="035854"/>
              </a:buClr>
              <a:buSzPct val="100000"/>
            </a:pPr>
            <a:r>
              <a:rPr lang="sl-SI" sz="1800" noProof="0" dirty="0"/>
              <a:t>Estonija, </a:t>
            </a:r>
            <a:r>
              <a:rPr lang="sl-SI" sz="1800" b="1" noProof="0" dirty="0"/>
              <a:t>Luksemburg, </a:t>
            </a:r>
            <a:r>
              <a:rPr lang="sl-SI" sz="1800" noProof="0" dirty="0"/>
              <a:t>Romunija, Madžarska</a:t>
            </a:r>
          </a:p>
          <a:p>
            <a:pPr marL="342000" lvl="0">
              <a:buClr>
                <a:srgbClr val="035854"/>
              </a:buClr>
              <a:buSzPct val="100000"/>
            </a:pPr>
            <a:endParaRPr lang="sl-SI" sz="1800" noProof="0" dirty="0"/>
          </a:p>
          <a:p>
            <a:pPr marL="342000" lvl="0" indent="-342000">
              <a:buClr>
                <a:srgbClr val="035854"/>
              </a:buClr>
              <a:buSzPct val="100000"/>
              <a:buFont typeface="Arial" panose="020B0604020202020204" pitchFamily="34" charset="0"/>
              <a:buChar char="•"/>
            </a:pPr>
            <a:r>
              <a:rPr lang="sl-SI" sz="1800" b="1" noProof="0" dirty="0"/>
              <a:t>Sistemi spremljanja: 11 sprejetih</a:t>
            </a:r>
          </a:p>
        </p:txBody>
      </p:sp>
      <p:pic>
        <p:nvPicPr>
          <p:cNvPr id="589" name="Google Shape;589;p70"/>
          <p:cNvPicPr preferRelativeResize="0"/>
          <p:nvPr/>
        </p:nvPicPr>
        <p:blipFill rotWithShape="1">
          <a:blip r:embed="rId3">
            <a:alphaModFix/>
          </a:blip>
          <a:srcRect r="1928"/>
          <a:stretch>
            <a:fillRect/>
          </a:stretch>
        </p:blipFill>
        <p:spPr>
          <a:xfrm>
            <a:off x="594360" y="1721894"/>
            <a:ext cx="2860040" cy="192594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AB24C-10CF-A0D0-7133-6357E76A86C5}"/>
              </a:ext>
            </a:extLst>
          </p:cNvPr>
          <p:cNvSpPr>
            <a:spLocks noGrp="1"/>
          </p:cNvSpPr>
          <p:nvPr>
            <p:ph type="title"/>
          </p:nvPr>
        </p:nvSpPr>
        <p:spPr/>
        <p:txBody>
          <a:bodyPr/>
          <a:lstStyle/>
          <a:p>
            <a:r>
              <a:rPr lang="sl-SI" noProof="0" dirty="0"/>
              <a:t>Merila EU za zeleno javno naročanje</a:t>
            </a:r>
          </a:p>
        </p:txBody>
      </p:sp>
      <p:sp>
        <p:nvSpPr>
          <p:cNvPr id="4" name="Text Placeholder 3">
            <a:extLst>
              <a:ext uri="{FF2B5EF4-FFF2-40B4-BE49-F238E27FC236}">
                <a16:creationId xmlns:a16="http://schemas.microsoft.com/office/drawing/2014/main" id="{8CB47426-CDB9-667F-AB4C-7F0A94A1DFC3}"/>
              </a:ext>
            </a:extLst>
          </p:cNvPr>
          <p:cNvSpPr>
            <a:spLocks noGrp="1"/>
          </p:cNvSpPr>
          <p:nvPr>
            <p:ph type="body" idx="15"/>
          </p:nvPr>
        </p:nvSpPr>
        <p:spPr>
          <a:xfrm>
            <a:off x="594360" y="2654644"/>
            <a:ext cx="5394904" cy="1846659"/>
          </a:xfrm>
        </p:spPr>
        <p:txBody>
          <a:bodyPr/>
          <a:lstStyle/>
          <a:p>
            <a:r>
              <a:rPr lang="sl-SI" sz="2400" noProof="0" dirty="0"/>
              <a:t>Pravna določba Evropske komisije o javnih naročilih za boljše okolje (COM(2008) 400) določa skupna evropska merila (merila zelenega javnega naročanja), ki:</a:t>
            </a:r>
          </a:p>
        </p:txBody>
      </p:sp>
      <p:sp>
        <p:nvSpPr>
          <p:cNvPr id="5" name="Text Placeholder 4">
            <a:extLst>
              <a:ext uri="{FF2B5EF4-FFF2-40B4-BE49-F238E27FC236}">
                <a16:creationId xmlns:a16="http://schemas.microsoft.com/office/drawing/2014/main" id="{95FCC27C-9BF1-5F1B-6D4B-098A4EA2D897}"/>
              </a:ext>
            </a:extLst>
          </p:cNvPr>
          <p:cNvSpPr>
            <a:spLocks noGrp="1"/>
          </p:cNvSpPr>
          <p:nvPr>
            <p:ph type="body" idx="16"/>
          </p:nvPr>
        </p:nvSpPr>
        <p:spPr>
          <a:xfrm>
            <a:off x="6256075" y="2654643"/>
            <a:ext cx="5394904" cy="3693319"/>
          </a:xfrm>
        </p:spPr>
        <p:txBody>
          <a:bodyPr/>
          <a:lstStyle/>
          <a:p>
            <a:pPr marL="342900" lvl="0" indent="-342900">
              <a:buClr>
                <a:srgbClr val="035854"/>
              </a:buClr>
              <a:buFont typeface="Arial"/>
              <a:buChar char="•"/>
            </a:pPr>
            <a:r>
              <a:rPr lang="sl-SI" noProof="0" dirty="0"/>
              <a:t>so opredeljena na podlagi </a:t>
            </a:r>
            <a:r>
              <a:rPr lang="sl-SI" b="1" noProof="0" dirty="0"/>
              <a:t>analize življenjskega cikla (osnovni dokumenti) in </a:t>
            </a:r>
            <a:r>
              <a:rPr lang="sl-SI" b="1" noProof="0" dirty="0" err="1"/>
              <a:t>večdeležniško</a:t>
            </a:r>
            <a:r>
              <a:rPr lang="sl-SI" b="1" noProof="0" dirty="0"/>
              <a:t> izmenjevanje,</a:t>
            </a:r>
          </a:p>
          <a:p>
            <a:pPr marL="342900" lvl="0" indent="-342900">
              <a:buClr>
                <a:srgbClr val="035854"/>
              </a:buClr>
              <a:buFont typeface="Arial"/>
              <a:buChar char="•"/>
            </a:pPr>
            <a:r>
              <a:rPr lang="sl-SI" noProof="0" dirty="0"/>
              <a:t>zagotavljajo </a:t>
            </a:r>
            <a:r>
              <a:rPr lang="sl-SI" b="1" noProof="0" dirty="0"/>
              <a:t>opredelitev in področje </a:t>
            </a:r>
            <a:r>
              <a:rPr lang="sl-SI" noProof="0" dirty="0"/>
              <a:t>uporabe</a:t>
            </a:r>
          </a:p>
          <a:p>
            <a:pPr marL="342900" lvl="0" indent="-342900">
              <a:buClr>
                <a:srgbClr val="035854"/>
              </a:buClr>
              <a:buFont typeface="Arial"/>
              <a:buChar char="•"/>
            </a:pPr>
            <a:r>
              <a:rPr lang="sl-SI" b="1" noProof="0" dirty="0"/>
              <a:t>opredeljujejo najpomembnejše vplive na okolje </a:t>
            </a:r>
            <a:r>
              <a:rPr lang="sl-SI" noProof="0" dirty="0"/>
              <a:t>(</a:t>
            </a:r>
            <a:r>
              <a:rPr lang="sl-SI" noProof="0" dirty="0" err="1"/>
              <a:t>okoljski</a:t>
            </a:r>
            <a:r>
              <a:rPr lang="sl-SI" noProof="0" dirty="0"/>
              <a:t> vidiki in pristop zelenega javnega naročanja)</a:t>
            </a:r>
          </a:p>
          <a:p>
            <a:pPr marL="342900" lvl="0" indent="-342900">
              <a:buClr>
                <a:srgbClr val="035854"/>
              </a:buClr>
              <a:buFont typeface="Arial"/>
              <a:buChar char="•"/>
            </a:pPr>
            <a:r>
              <a:rPr lang="sl-SI" b="1" noProof="0" dirty="0"/>
              <a:t>opredeljujejo merila za zeleno javno naročanje:</a:t>
            </a:r>
            <a:r>
              <a:rPr lang="sl-SI" noProof="0" dirty="0"/>
              <a:t> temeljna in splošna</a:t>
            </a:r>
          </a:p>
          <a:p>
            <a:pPr marL="342900" lvl="0" indent="-342900">
              <a:buClr>
                <a:srgbClr val="035854"/>
              </a:buClr>
              <a:buFont typeface="Arial"/>
              <a:buChar char="•"/>
            </a:pPr>
            <a:r>
              <a:rPr lang="sl-SI" noProof="0" dirty="0"/>
              <a:t>opisujejo </a:t>
            </a:r>
            <a:r>
              <a:rPr lang="sl-SI" b="1" noProof="0" dirty="0"/>
              <a:t>sisteme preverjanja</a:t>
            </a:r>
          </a:p>
          <a:p>
            <a:pPr marL="342900" lvl="0" indent="-342900">
              <a:buClr>
                <a:srgbClr val="035854"/>
              </a:buClr>
              <a:buFont typeface="Arial"/>
              <a:buChar char="•"/>
            </a:pPr>
            <a:r>
              <a:rPr lang="sl-SI" noProof="0" dirty="0"/>
              <a:t>izračunajo </a:t>
            </a:r>
            <a:r>
              <a:rPr lang="sl-SI" b="1" noProof="0" dirty="0"/>
              <a:t>stroške življenjskega cikla</a:t>
            </a:r>
          </a:p>
          <a:p>
            <a:pPr marL="342900" lvl="0" indent="-342900">
              <a:buClr>
                <a:srgbClr val="035854"/>
              </a:buClr>
              <a:buFont typeface="Arial"/>
              <a:buChar char="•"/>
            </a:pPr>
            <a:endParaRPr lang="sl-SI" noProof="0" dirty="0"/>
          </a:p>
        </p:txBody>
      </p:sp>
      <p:sp>
        <p:nvSpPr>
          <p:cNvPr id="6" name="Google Shape;403;p56">
            <a:extLst>
              <a:ext uri="{FF2B5EF4-FFF2-40B4-BE49-F238E27FC236}">
                <a16:creationId xmlns:a16="http://schemas.microsoft.com/office/drawing/2014/main" id="{7E234F3C-AD66-C963-34B8-A64B4F3F1D6D}"/>
              </a:ext>
            </a:extLst>
          </p:cNvPr>
          <p:cNvSpPr/>
          <p:nvPr/>
        </p:nvSpPr>
        <p:spPr>
          <a:xfrm rot="16200000">
            <a:off x="4230563" y="3664845"/>
            <a:ext cx="977030" cy="2540372"/>
          </a:xfrm>
          <a:prstGeom prst="downArrow">
            <a:avLst>
              <a:gd name="adj1" fmla="val 50000"/>
              <a:gd name="adj2" fmla="val 50000"/>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sl-SI" sz="1400" b="0" i="0" u="none" strike="noStrike" cap="none" noProof="0" dirty="0">
              <a:solidFill>
                <a:schemeClr val="lt1"/>
              </a:solidFill>
              <a:latin typeface="Aptos" panose="020B0004020202020204" pitchFamily="34" charset="0"/>
              <a:sym typeface="Arial"/>
            </a:endParaRPr>
          </a:p>
        </p:txBody>
      </p:sp>
    </p:spTree>
    <p:extLst>
      <p:ext uri="{BB962C8B-B14F-4D97-AF65-F5344CB8AC3E}">
        <p14:creationId xmlns:p14="http://schemas.microsoft.com/office/powerpoint/2010/main" val="642382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ECAFD-5429-F424-EF69-5CE534827066}"/>
              </a:ext>
            </a:extLst>
          </p:cNvPr>
          <p:cNvSpPr>
            <a:spLocks noGrp="1"/>
          </p:cNvSpPr>
          <p:nvPr>
            <p:ph type="body" idx="1"/>
          </p:nvPr>
        </p:nvSpPr>
        <p:spPr/>
        <p:txBody>
          <a:bodyPr/>
          <a:lstStyle/>
          <a:p>
            <a:pPr lvl="0" indent="0">
              <a:buClr>
                <a:srgbClr val="000000"/>
              </a:buClr>
            </a:pPr>
            <a:r>
              <a:rPr lang="sl-SI" b="1" noProof="0" dirty="0"/>
              <a:t>1970  </a:t>
            </a:r>
            <a:r>
              <a:rPr lang="sl-SI" noProof="0" dirty="0"/>
              <a:t>– 	Mednarodna skupina raziskovalcev na 	Massachusetts Institute </a:t>
            </a:r>
            <a:r>
              <a:rPr lang="sl-SI" noProof="0" dirty="0" err="1"/>
              <a:t>of</a:t>
            </a:r>
            <a:r>
              <a:rPr lang="sl-SI" noProof="0" dirty="0"/>
              <a:t> </a:t>
            </a:r>
            <a:r>
              <a:rPr lang="sl-SI" noProof="0" dirty="0" err="1"/>
              <a:t>Technology</a:t>
            </a:r>
            <a:r>
              <a:rPr lang="sl-SI" noProof="0" dirty="0"/>
              <a:t> (MIT) je 	začela z izvajanjem študije o </a:t>
            </a:r>
            <a:r>
              <a:rPr lang="sl-SI" b="1" noProof="0" dirty="0"/>
              <a:t>posledicah nadaljnje 	svetovne rasti</a:t>
            </a:r>
            <a:r>
              <a:rPr lang="sl-SI" noProof="0" dirty="0"/>
              <a:t>.</a:t>
            </a:r>
          </a:p>
          <a:p>
            <a:pPr lvl="0" indent="0">
              <a:buClr>
                <a:srgbClr val="000000"/>
              </a:buClr>
            </a:pPr>
            <a:r>
              <a:rPr lang="sl-SI" b="1" noProof="0" dirty="0"/>
              <a:t>1972  </a:t>
            </a:r>
            <a:r>
              <a:rPr lang="sl-SI" noProof="0" dirty="0"/>
              <a:t>– 	Rimski klub je objavil </a:t>
            </a:r>
            <a:r>
              <a:rPr lang="sl-SI" b="1" noProof="0" dirty="0"/>
              <a:t>poročilo „Meje rasti“.</a:t>
            </a:r>
            <a:endParaRPr lang="sl-SI" sz="1400" b="1" noProof="0" dirty="0">
              <a:solidFill>
                <a:srgbClr val="000000"/>
              </a:solidFill>
            </a:endParaRPr>
          </a:p>
          <a:p>
            <a:endParaRPr lang="sl-SI" noProof="0" dirty="0"/>
          </a:p>
        </p:txBody>
      </p:sp>
      <p:sp>
        <p:nvSpPr>
          <p:cNvPr id="4" name="Title 3">
            <a:extLst>
              <a:ext uri="{FF2B5EF4-FFF2-40B4-BE49-F238E27FC236}">
                <a16:creationId xmlns:a16="http://schemas.microsoft.com/office/drawing/2014/main" id="{E2C729EC-CCB3-2F49-16AF-8677677A0AA3}"/>
              </a:ext>
            </a:extLst>
          </p:cNvPr>
          <p:cNvSpPr>
            <a:spLocks noGrp="1"/>
          </p:cNvSpPr>
          <p:nvPr>
            <p:ph type="title"/>
          </p:nvPr>
        </p:nvSpPr>
        <p:spPr/>
        <p:txBody>
          <a:bodyPr/>
          <a:lstStyle/>
          <a:p>
            <a:r>
              <a:rPr lang="sl-SI" noProof="0" dirty="0">
                <a:ea typeface="Arial"/>
                <a:sym typeface="Arial"/>
              </a:rPr>
              <a:t>1972 – Poročilo „Meje rasti“</a:t>
            </a:r>
            <a:br>
              <a:rPr lang="sl-SI" noProof="0" dirty="0">
                <a:ea typeface="Arial"/>
                <a:sym typeface="Arial"/>
              </a:rPr>
            </a:br>
            <a:r>
              <a:rPr lang="sl-SI" noProof="0" dirty="0">
                <a:ea typeface="Arial"/>
                <a:sym typeface="Arial"/>
              </a:rPr>
              <a:t>(Rimski klub)</a:t>
            </a:r>
            <a:endParaRPr lang="sl-SI" noProof="0" dirty="0"/>
          </a:p>
        </p:txBody>
      </p:sp>
      <p:sp>
        <p:nvSpPr>
          <p:cNvPr id="6" name="Google Shape;159;p31">
            <a:extLst>
              <a:ext uri="{FF2B5EF4-FFF2-40B4-BE49-F238E27FC236}">
                <a16:creationId xmlns:a16="http://schemas.microsoft.com/office/drawing/2014/main" id="{D520A8AD-1ACA-896E-82CC-5CA95AED72ED}"/>
              </a:ext>
            </a:extLst>
          </p:cNvPr>
          <p:cNvSpPr txBox="1"/>
          <p:nvPr/>
        </p:nvSpPr>
        <p:spPr>
          <a:xfrm>
            <a:off x="2507788" y="4337373"/>
            <a:ext cx="6038927" cy="1566752"/>
          </a:xfrm>
          <a:prstGeom prst="rect">
            <a:avLst/>
          </a:prstGeom>
          <a:ln/>
        </p:spPr>
        <p:style>
          <a:lnRef idx="2">
            <a:schemeClr val="accent3"/>
          </a:lnRef>
          <a:fillRef idx="1">
            <a:schemeClr val="lt1"/>
          </a:fillRef>
          <a:effectRef idx="0">
            <a:schemeClr val="accent3"/>
          </a:effectRef>
          <a:fontRef idx="minor">
            <a:schemeClr val="dk1"/>
          </a:fontRef>
        </p:style>
        <p:txBody>
          <a:bodyPr spcFirstLastPara="1" wrap="square" lIns="91425" tIns="90000" rIns="91425" bIns="90000" anchor="t" anchorCtr="0">
            <a:spAutoFit/>
          </a:bodyPr>
          <a:lstStyle/>
          <a:p>
            <a:pPr marL="0" marR="0" lvl="0" indent="0" algn="l" rtl="0">
              <a:lnSpc>
                <a:spcPct val="100000"/>
              </a:lnSpc>
              <a:spcBef>
                <a:spcPts val="0"/>
              </a:spcBef>
              <a:spcAft>
                <a:spcPts val="0"/>
              </a:spcAft>
              <a:buNone/>
            </a:pPr>
            <a:r>
              <a:rPr lang="sl-SI" sz="1800" b="0" i="0" u="none" strike="noStrike" cap="none" noProof="0" dirty="0">
                <a:solidFill>
                  <a:srgbClr val="3F3F3F"/>
                </a:solidFill>
                <a:latin typeface="Aptos" panose="020B0004020202020204" pitchFamily="34" charset="0"/>
                <a:sym typeface="Arial"/>
              </a:rPr>
              <a:t>Poročilo je </a:t>
            </a:r>
            <a:r>
              <a:rPr lang="sl-SI" sz="1800" b="1" i="0" u="none" strike="noStrike" cap="none" noProof="0" dirty="0">
                <a:solidFill>
                  <a:srgbClr val="3F3F3F"/>
                </a:solidFill>
                <a:latin typeface="Aptos" panose="020B0004020202020204" pitchFamily="34" charset="0"/>
                <a:sym typeface="Arial"/>
              </a:rPr>
              <a:t>poudarilo potrebo po trajnostnem razvoju in odgovornem upravljanju virov.</a:t>
            </a:r>
          </a:p>
          <a:p>
            <a:pPr marL="0" marR="0" lvl="0" indent="0" algn="l" rtl="0">
              <a:lnSpc>
                <a:spcPct val="100000"/>
              </a:lnSpc>
              <a:spcBef>
                <a:spcPts val="0"/>
              </a:spcBef>
              <a:spcAft>
                <a:spcPts val="0"/>
              </a:spcAft>
              <a:buNone/>
            </a:pPr>
            <a:r>
              <a:rPr lang="sl-SI" sz="1800" b="0" i="0" u="none" strike="noStrike" cap="none" noProof="0" dirty="0">
                <a:solidFill>
                  <a:srgbClr val="3F3F3F"/>
                </a:solidFill>
                <a:latin typeface="Aptos" panose="020B0004020202020204" pitchFamily="34" charset="0"/>
                <a:sym typeface="Arial"/>
              </a:rPr>
              <a:t>Študija je napovedala, da bodo ob nadaljevanju teh trendov zemeljski viri do konca 21. stoletja izčrpani, kar bo vodilo k potencialnemu </a:t>
            </a:r>
            <a:r>
              <a:rPr lang="sl-SI" sz="1800" b="1" i="0" u="none" strike="noStrike" cap="none" noProof="0" dirty="0">
                <a:solidFill>
                  <a:srgbClr val="3F3F3F"/>
                </a:solidFill>
                <a:latin typeface="Aptos" panose="020B0004020202020204" pitchFamily="34" charset="0"/>
                <a:sym typeface="Arial"/>
              </a:rPr>
              <a:t>gospodarskemu in ekološkemu zlomu.</a:t>
            </a:r>
          </a:p>
        </p:txBody>
      </p:sp>
      <p:sp>
        <p:nvSpPr>
          <p:cNvPr id="7" name="Google Shape;156;p31">
            <a:extLst>
              <a:ext uri="{FF2B5EF4-FFF2-40B4-BE49-F238E27FC236}">
                <a16:creationId xmlns:a16="http://schemas.microsoft.com/office/drawing/2014/main" id="{953A01F9-B732-F1C0-FE00-AA4CF4073564}"/>
              </a:ext>
            </a:extLst>
          </p:cNvPr>
          <p:cNvSpPr/>
          <p:nvPr/>
        </p:nvSpPr>
        <p:spPr>
          <a:xfrm rot="16200000">
            <a:off x="1631654" y="4738704"/>
            <a:ext cx="538619" cy="764088"/>
          </a:xfrm>
          <a:prstGeom prst="downArrow">
            <a:avLst>
              <a:gd name="adj1" fmla="val 50000"/>
              <a:gd name="adj2" fmla="val 50000"/>
            </a:avLst>
          </a:prstGeom>
          <a:solidFill>
            <a:schemeClr val="accent1">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sl-SI" sz="1400" b="0" i="0" u="none" strike="noStrike" cap="none" noProof="0" dirty="0">
              <a:solidFill>
                <a:schemeClr val="lt1"/>
              </a:solidFill>
              <a:latin typeface="Aptos" panose="020B0004020202020204" pitchFamily="34" charset="0"/>
              <a:sym typeface="Arial"/>
            </a:endParaRPr>
          </a:p>
        </p:txBody>
      </p:sp>
      <p:pic>
        <p:nvPicPr>
          <p:cNvPr id="10" name="Google Shape;157;p31">
            <a:extLst>
              <a:ext uri="{FF2B5EF4-FFF2-40B4-BE49-F238E27FC236}">
                <a16:creationId xmlns:a16="http://schemas.microsoft.com/office/drawing/2014/main" id="{09873C45-51F6-0A79-ED28-A906D85500A2}"/>
              </a:ext>
            </a:extLst>
          </p:cNvPr>
          <p:cNvPicPr preferRelativeResize="0"/>
          <p:nvPr/>
        </p:nvPicPr>
        <p:blipFill rotWithShape="1">
          <a:blip r:embed="rId3">
            <a:alphaModFix/>
          </a:blip>
          <a:srcRect/>
          <a:stretch/>
        </p:blipFill>
        <p:spPr>
          <a:xfrm>
            <a:off x="9092742" y="2333094"/>
            <a:ext cx="2557921" cy="3571031"/>
          </a:xfrm>
          <a:prstGeom prst="rect">
            <a:avLst/>
          </a:prstGeom>
          <a:noFill/>
          <a:ln>
            <a:noFill/>
          </a:ln>
        </p:spPr>
      </p:pic>
    </p:spTree>
    <p:extLst>
      <p:ext uri="{BB962C8B-B14F-4D97-AF65-F5344CB8AC3E}">
        <p14:creationId xmlns:p14="http://schemas.microsoft.com/office/powerpoint/2010/main" val="2589092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D8BD0A-7B60-C8A2-1D03-8CCA8831423B}"/>
              </a:ext>
            </a:extLst>
          </p:cNvPr>
          <p:cNvSpPr>
            <a:spLocks noGrp="1"/>
          </p:cNvSpPr>
          <p:nvPr>
            <p:ph type="title"/>
          </p:nvPr>
        </p:nvSpPr>
        <p:spPr>
          <a:xfrm>
            <a:off x="594359" y="595856"/>
            <a:ext cx="8876212" cy="1625060"/>
          </a:xfrm>
        </p:spPr>
        <p:txBody>
          <a:bodyPr/>
          <a:lstStyle/>
          <a:p>
            <a:r>
              <a:rPr lang="sl-SI" noProof="0" dirty="0"/>
              <a:t>Merila EU</a:t>
            </a:r>
            <a:br>
              <a:rPr lang="sl-SI" noProof="0" dirty="0"/>
            </a:br>
            <a:r>
              <a:rPr lang="sl-SI" noProof="0" dirty="0"/>
              <a:t>za zeleno javno naročanje:</a:t>
            </a:r>
            <a:br>
              <a:rPr lang="sl-SI" noProof="0" dirty="0"/>
            </a:br>
            <a:r>
              <a:rPr lang="sl-SI" noProof="0" dirty="0"/>
              <a:t>20 skupin izdelkov in storitev </a:t>
            </a:r>
          </a:p>
        </p:txBody>
      </p:sp>
      <p:sp>
        <p:nvSpPr>
          <p:cNvPr id="5" name="Text Placeholder 4">
            <a:extLst>
              <a:ext uri="{FF2B5EF4-FFF2-40B4-BE49-F238E27FC236}">
                <a16:creationId xmlns:a16="http://schemas.microsoft.com/office/drawing/2014/main" id="{17309483-2085-AB14-BBE2-13EB0E1C9167}"/>
              </a:ext>
            </a:extLst>
          </p:cNvPr>
          <p:cNvSpPr>
            <a:spLocks noGrp="1"/>
          </p:cNvSpPr>
          <p:nvPr>
            <p:ph type="body" sz="quarter" idx="13"/>
          </p:nvPr>
        </p:nvSpPr>
        <p:spPr/>
        <p:txBody>
          <a:bodyPr>
            <a:normAutofit/>
          </a:bodyPr>
          <a:lstStyle/>
          <a:p>
            <a:r>
              <a:rPr lang="sl-SI" noProof="0" dirty="0"/>
              <a:t>Čistila in storitve čiščenja</a:t>
            </a:r>
          </a:p>
        </p:txBody>
      </p:sp>
      <p:sp>
        <p:nvSpPr>
          <p:cNvPr id="6" name="Text Placeholder 5">
            <a:extLst>
              <a:ext uri="{FF2B5EF4-FFF2-40B4-BE49-F238E27FC236}">
                <a16:creationId xmlns:a16="http://schemas.microsoft.com/office/drawing/2014/main" id="{0039529C-F545-7D77-334E-B5110EC20E33}"/>
              </a:ext>
            </a:extLst>
          </p:cNvPr>
          <p:cNvSpPr>
            <a:spLocks noGrp="1"/>
          </p:cNvSpPr>
          <p:nvPr>
            <p:ph type="body" sz="quarter" idx="14"/>
          </p:nvPr>
        </p:nvSpPr>
        <p:spPr/>
        <p:txBody>
          <a:bodyPr>
            <a:normAutofit/>
          </a:bodyPr>
          <a:lstStyle/>
          <a:p>
            <a:r>
              <a:rPr lang="sl-SI" noProof="0" dirty="0"/>
              <a:t>Kopirni in grafični papir</a:t>
            </a:r>
          </a:p>
        </p:txBody>
      </p:sp>
      <p:sp>
        <p:nvSpPr>
          <p:cNvPr id="7" name="Text Placeholder 6">
            <a:extLst>
              <a:ext uri="{FF2B5EF4-FFF2-40B4-BE49-F238E27FC236}">
                <a16:creationId xmlns:a16="http://schemas.microsoft.com/office/drawing/2014/main" id="{E10F61C0-2DA9-18E5-C813-185734352CB7}"/>
              </a:ext>
            </a:extLst>
          </p:cNvPr>
          <p:cNvSpPr>
            <a:spLocks noGrp="1"/>
          </p:cNvSpPr>
          <p:nvPr>
            <p:ph type="body" sz="quarter" idx="15"/>
          </p:nvPr>
        </p:nvSpPr>
        <p:spPr/>
        <p:txBody>
          <a:bodyPr>
            <a:normAutofit/>
          </a:bodyPr>
          <a:lstStyle/>
          <a:p>
            <a:r>
              <a:rPr lang="sl-SI" noProof="0" dirty="0"/>
              <a:t>Barve, laki in prometni znaki</a:t>
            </a:r>
          </a:p>
        </p:txBody>
      </p:sp>
      <p:sp>
        <p:nvSpPr>
          <p:cNvPr id="8" name="Text Placeholder 7">
            <a:extLst>
              <a:ext uri="{FF2B5EF4-FFF2-40B4-BE49-F238E27FC236}">
                <a16:creationId xmlns:a16="http://schemas.microsoft.com/office/drawing/2014/main" id="{CAF00FE7-5E4F-E1EA-9536-1A8C99522860}"/>
              </a:ext>
            </a:extLst>
          </p:cNvPr>
          <p:cNvSpPr>
            <a:spLocks noGrp="1"/>
          </p:cNvSpPr>
          <p:nvPr>
            <p:ph type="body" sz="quarter" idx="16"/>
          </p:nvPr>
        </p:nvSpPr>
        <p:spPr/>
        <p:txBody>
          <a:bodyPr>
            <a:normAutofit/>
          </a:bodyPr>
          <a:lstStyle/>
          <a:p>
            <a:r>
              <a:rPr lang="sl-SI" noProof="0" dirty="0"/>
              <a:t>Električne in elektronske naprave v zdravstvu</a:t>
            </a:r>
            <a:endParaRPr lang="sl-SI" b="0" noProof="0" dirty="0"/>
          </a:p>
        </p:txBody>
      </p:sp>
      <p:sp>
        <p:nvSpPr>
          <p:cNvPr id="9" name="Text Placeholder 8">
            <a:extLst>
              <a:ext uri="{FF2B5EF4-FFF2-40B4-BE49-F238E27FC236}">
                <a16:creationId xmlns:a16="http://schemas.microsoft.com/office/drawing/2014/main" id="{6839901F-14FE-9D83-BCE4-AD660CAF7B9B}"/>
              </a:ext>
            </a:extLst>
          </p:cNvPr>
          <p:cNvSpPr>
            <a:spLocks noGrp="1"/>
          </p:cNvSpPr>
          <p:nvPr>
            <p:ph type="body" sz="quarter" idx="17"/>
          </p:nvPr>
        </p:nvSpPr>
        <p:spPr/>
        <p:txBody>
          <a:bodyPr>
            <a:normAutofit/>
          </a:bodyPr>
          <a:lstStyle/>
          <a:p>
            <a:pPr lvl="0">
              <a:lnSpc>
                <a:spcPct val="90000"/>
              </a:lnSpc>
              <a:buClr>
                <a:srgbClr val="000000"/>
              </a:buClr>
              <a:buSzPts val="2000"/>
            </a:pPr>
            <a:r>
              <a:rPr lang="sl-SI" noProof="0" dirty="0"/>
              <a:t>Električna energija</a:t>
            </a:r>
          </a:p>
        </p:txBody>
      </p:sp>
      <p:sp>
        <p:nvSpPr>
          <p:cNvPr id="10" name="Text Placeholder 9">
            <a:extLst>
              <a:ext uri="{FF2B5EF4-FFF2-40B4-BE49-F238E27FC236}">
                <a16:creationId xmlns:a16="http://schemas.microsoft.com/office/drawing/2014/main" id="{79C0DD8A-712C-BFEB-4498-1673E0BB577E}"/>
              </a:ext>
            </a:extLst>
          </p:cNvPr>
          <p:cNvSpPr>
            <a:spLocks noGrp="1"/>
          </p:cNvSpPr>
          <p:nvPr>
            <p:ph type="body" sz="quarter" idx="18"/>
          </p:nvPr>
        </p:nvSpPr>
        <p:spPr/>
        <p:txBody>
          <a:bodyPr>
            <a:normAutofit/>
          </a:bodyPr>
          <a:lstStyle/>
          <a:p>
            <a:r>
              <a:rPr lang="sl-SI" noProof="0" dirty="0"/>
              <a:t>Živila, „</a:t>
            </a:r>
            <a:r>
              <a:rPr lang="sl-SI" noProof="0" dirty="0" err="1"/>
              <a:t>catering</a:t>
            </a:r>
            <a:r>
              <a:rPr lang="sl-SI" noProof="0" dirty="0"/>
              <a:t>“ in prodajni avtomati</a:t>
            </a:r>
            <a:r>
              <a:rPr lang="sl-SI" b="0" noProof="0" dirty="0"/>
              <a:t> </a:t>
            </a:r>
            <a:endParaRPr lang="sl-SI" noProof="0" dirty="0"/>
          </a:p>
        </p:txBody>
      </p:sp>
      <p:sp>
        <p:nvSpPr>
          <p:cNvPr id="11" name="Text Placeholder 10">
            <a:extLst>
              <a:ext uri="{FF2B5EF4-FFF2-40B4-BE49-F238E27FC236}">
                <a16:creationId xmlns:a16="http://schemas.microsoft.com/office/drawing/2014/main" id="{74FDF650-324D-FA76-AC1E-1FA3E33349D0}"/>
              </a:ext>
            </a:extLst>
          </p:cNvPr>
          <p:cNvSpPr>
            <a:spLocks noGrp="1"/>
          </p:cNvSpPr>
          <p:nvPr>
            <p:ph type="body" sz="quarter" idx="19"/>
          </p:nvPr>
        </p:nvSpPr>
        <p:spPr/>
        <p:txBody>
          <a:bodyPr>
            <a:normAutofit/>
          </a:bodyPr>
          <a:lstStyle/>
          <a:p>
            <a:r>
              <a:rPr lang="sl-SI" noProof="0" dirty="0"/>
              <a:t>Notranja oprema</a:t>
            </a:r>
          </a:p>
        </p:txBody>
      </p:sp>
    </p:spTree>
    <p:extLst>
      <p:ext uri="{BB962C8B-B14F-4D97-AF65-F5344CB8AC3E}">
        <p14:creationId xmlns:p14="http://schemas.microsoft.com/office/powerpoint/2010/main" val="2621427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ADF8F-B6E7-0582-2339-0457C2036F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33587D-727B-3B4A-A115-5EC2C3A836E1}"/>
              </a:ext>
            </a:extLst>
          </p:cNvPr>
          <p:cNvSpPr>
            <a:spLocks noGrp="1"/>
          </p:cNvSpPr>
          <p:nvPr>
            <p:ph type="title"/>
          </p:nvPr>
        </p:nvSpPr>
        <p:spPr>
          <a:xfrm>
            <a:off x="594359" y="-487518"/>
            <a:ext cx="8037298" cy="2708434"/>
          </a:xfrm>
        </p:spPr>
        <p:txBody>
          <a:bodyPr/>
          <a:lstStyle/>
          <a:p>
            <a:r>
              <a:rPr lang="sv-SE" noProof="0" dirty="0"/>
              <a:t>Merila EU</a:t>
            </a:r>
            <a:br>
              <a:rPr lang="sv-SE" noProof="0" dirty="0"/>
            </a:br>
            <a:r>
              <a:rPr lang="sv-SE" noProof="0" dirty="0"/>
              <a:t>za zeleno javno naročanje:</a:t>
            </a:r>
            <a:br>
              <a:rPr lang="sv-SE" noProof="0" dirty="0"/>
            </a:br>
            <a:r>
              <a:rPr lang="sv-SE" noProof="0" dirty="0"/>
              <a:t>20 skupin izdelkov in storitev </a:t>
            </a:r>
            <a:endParaRPr lang="sl-SI" noProof="0" dirty="0"/>
          </a:p>
        </p:txBody>
      </p:sp>
      <p:sp>
        <p:nvSpPr>
          <p:cNvPr id="5" name="Text Placeholder 4">
            <a:extLst>
              <a:ext uri="{FF2B5EF4-FFF2-40B4-BE49-F238E27FC236}">
                <a16:creationId xmlns:a16="http://schemas.microsoft.com/office/drawing/2014/main" id="{299B2FA5-36B1-BA43-D232-D691E40F64DF}"/>
              </a:ext>
            </a:extLst>
          </p:cNvPr>
          <p:cNvSpPr>
            <a:spLocks noGrp="1"/>
          </p:cNvSpPr>
          <p:nvPr>
            <p:ph type="body" sz="quarter" idx="13"/>
          </p:nvPr>
        </p:nvSpPr>
        <p:spPr/>
        <p:txBody>
          <a:bodyPr>
            <a:normAutofit/>
          </a:bodyPr>
          <a:lstStyle/>
          <a:p>
            <a:pPr lvl="0">
              <a:lnSpc>
                <a:spcPct val="90000"/>
              </a:lnSpc>
              <a:buClr>
                <a:srgbClr val="000000"/>
              </a:buClr>
              <a:buSzPts val="2000"/>
            </a:pPr>
            <a:r>
              <a:rPr lang="sl-SI" noProof="0" dirty="0"/>
              <a:t>Podatkovni centri</a:t>
            </a:r>
          </a:p>
        </p:txBody>
      </p:sp>
      <p:sp>
        <p:nvSpPr>
          <p:cNvPr id="6" name="Text Placeholder 5">
            <a:extLst>
              <a:ext uri="{FF2B5EF4-FFF2-40B4-BE49-F238E27FC236}">
                <a16:creationId xmlns:a16="http://schemas.microsoft.com/office/drawing/2014/main" id="{B71E7376-76B8-9C8F-13CE-E7857F7F7576}"/>
              </a:ext>
            </a:extLst>
          </p:cNvPr>
          <p:cNvSpPr>
            <a:spLocks noGrp="1"/>
          </p:cNvSpPr>
          <p:nvPr>
            <p:ph type="body" sz="quarter" idx="14"/>
          </p:nvPr>
        </p:nvSpPr>
        <p:spPr>
          <a:xfrm>
            <a:off x="2499404" y="3045509"/>
            <a:ext cx="8012907" cy="400069"/>
          </a:xfrm>
        </p:spPr>
        <p:txBody>
          <a:bodyPr>
            <a:noAutofit/>
          </a:bodyPr>
          <a:lstStyle/>
          <a:p>
            <a:pPr lvl="0"/>
            <a:r>
              <a:rPr lang="sl-SI" noProof="0" dirty="0"/>
              <a:t>Naprave za slikanje, potrošni material in tiskarske storitve</a:t>
            </a:r>
          </a:p>
        </p:txBody>
      </p:sp>
      <p:sp>
        <p:nvSpPr>
          <p:cNvPr id="7" name="Text Placeholder 6">
            <a:extLst>
              <a:ext uri="{FF2B5EF4-FFF2-40B4-BE49-F238E27FC236}">
                <a16:creationId xmlns:a16="http://schemas.microsoft.com/office/drawing/2014/main" id="{DAC6679D-F09F-9DCB-B7D9-D6D97BAAFD12}"/>
              </a:ext>
            </a:extLst>
          </p:cNvPr>
          <p:cNvSpPr>
            <a:spLocks noGrp="1"/>
          </p:cNvSpPr>
          <p:nvPr>
            <p:ph type="body" sz="quarter" idx="15"/>
          </p:nvPr>
        </p:nvSpPr>
        <p:spPr/>
        <p:txBody>
          <a:bodyPr>
            <a:normAutofit/>
          </a:bodyPr>
          <a:lstStyle/>
          <a:p>
            <a:pPr lvl="0"/>
            <a:r>
              <a:rPr lang="sl-SI" noProof="0" dirty="0"/>
              <a:t>Načrtovanje, gradnja in vzdrževanje cest</a:t>
            </a:r>
          </a:p>
        </p:txBody>
      </p:sp>
      <p:sp>
        <p:nvSpPr>
          <p:cNvPr id="8" name="Text Placeholder 7">
            <a:extLst>
              <a:ext uri="{FF2B5EF4-FFF2-40B4-BE49-F238E27FC236}">
                <a16:creationId xmlns:a16="http://schemas.microsoft.com/office/drawing/2014/main" id="{4D66A013-4096-3CC0-4C14-3C6BD6D4604C}"/>
              </a:ext>
            </a:extLst>
          </p:cNvPr>
          <p:cNvSpPr>
            <a:spLocks noGrp="1"/>
          </p:cNvSpPr>
          <p:nvPr>
            <p:ph type="body" sz="quarter" idx="16"/>
          </p:nvPr>
        </p:nvSpPr>
        <p:spPr/>
        <p:txBody>
          <a:bodyPr>
            <a:normAutofit/>
          </a:bodyPr>
          <a:lstStyle/>
          <a:p>
            <a:pPr lvl="0"/>
            <a:r>
              <a:rPr lang="sl-SI" noProof="0" dirty="0"/>
              <a:t>Sanitarna oprema</a:t>
            </a:r>
          </a:p>
        </p:txBody>
      </p:sp>
      <p:sp>
        <p:nvSpPr>
          <p:cNvPr id="9" name="Text Placeholder 8">
            <a:extLst>
              <a:ext uri="{FF2B5EF4-FFF2-40B4-BE49-F238E27FC236}">
                <a16:creationId xmlns:a16="http://schemas.microsoft.com/office/drawing/2014/main" id="{18007561-8C7E-F1DE-4B6E-5064B3B43291}"/>
              </a:ext>
            </a:extLst>
          </p:cNvPr>
          <p:cNvSpPr>
            <a:spLocks noGrp="1"/>
          </p:cNvSpPr>
          <p:nvPr>
            <p:ph type="body" sz="quarter" idx="17"/>
          </p:nvPr>
        </p:nvSpPr>
        <p:spPr/>
        <p:txBody>
          <a:bodyPr>
            <a:normAutofit/>
          </a:bodyPr>
          <a:lstStyle/>
          <a:p>
            <a:pPr lvl="0"/>
            <a:r>
              <a:rPr lang="sl-SI" noProof="0" dirty="0"/>
              <a:t>Cestna razsvetljava in prometni znaki</a:t>
            </a:r>
          </a:p>
        </p:txBody>
      </p:sp>
      <p:sp>
        <p:nvSpPr>
          <p:cNvPr id="10" name="Text Placeholder 9">
            <a:extLst>
              <a:ext uri="{FF2B5EF4-FFF2-40B4-BE49-F238E27FC236}">
                <a16:creationId xmlns:a16="http://schemas.microsoft.com/office/drawing/2014/main" id="{56818C5B-C916-6DB8-8967-712233CA9BCE}"/>
              </a:ext>
            </a:extLst>
          </p:cNvPr>
          <p:cNvSpPr>
            <a:spLocks noGrp="1"/>
          </p:cNvSpPr>
          <p:nvPr>
            <p:ph type="body" sz="quarter" idx="18"/>
          </p:nvPr>
        </p:nvSpPr>
        <p:spPr/>
        <p:txBody>
          <a:bodyPr>
            <a:normAutofit/>
          </a:bodyPr>
          <a:lstStyle/>
          <a:p>
            <a:pPr lvl="0">
              <a:lnSpc>
                <a:spcPct val="90000"/>
              </a:lnSpc>
              <a:buClr>
                <a:srgbClr val="000000"/>
              </a:buClr>
              <a:buSzPts val="2000"/>
            </a:pPr>
            <a:r>
              <a:rPr lang="sl-SI" noProof="0" dirty="0"/>
              <a:t>Tkanine</a:t>
            </a:r>
          </a:p>
        </p:txBody>
      </p:sp>
      <p:sp>
        <p:nvSpPr>
          <p:cNvPr id="11" name="Text Placeholder 10">
            <a:extLst>
              <a:ext uri="{FF2B5EF4-FFF2-40B4-BE49-F238E27FC236}">
                <a16:creationId xmlns:a16="http://schemas.microsoft.com/office/drawing/2014/main" id="{BA80E5A0-719C-BBE2-CEAB-49321E796DF4}"/>
              </a:ext>
            </a:extLst>
          </p:cNvPr>
          <p:cNvSpPr>
            <a:spLocks noGrp="1"/>
          </p:cNvSpPr>
          <p:nvPr>
            <p:ph type="body" sz="quarter" idx="19"/>
          </p:nvPr>
        </p:nvSpPr>
        <p:spPr/>
        <p:txBody>
          <a:bodyPr>
            <a:normAutofit/>
          </a:bodyPr>
          <a:lstStyle/>
          <a:p>
            <a:pPr lvl="0"/>
            <a:r>
              <a:rPr lang="sl-SI" noProof="0" dirty="0"/>
              <a:t>Sanitarna keramika in pisoarji</a:t>
            </a:r>
          </a:p>
        </p:txBody>
      </p:sp>
    </p:spTree>
    <p:extLst>
      <p:ext uri="{BB962C8B-B14F-4D97-AF65-F5344CB8AC3E}">
        <p14:creationId xmlns:p14="http://schemas.microsoft.com/office/powerpoint/2010/main" val="1074469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EF66D-0479-AFF3-0766-26A8698075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F7E299-D160-4D9D-BAD3-6F209871AA01}"/>
              </a:ext>
            </a:extLst>
          </p:cNvPr>
          <p:cNvSpPr>
            <a:spLocks noGrp="1"/>
          </p:cNvSpPr>
          <p:nvPr>
            <p:ph type="title"/>
          </p:nvPr>
        </p:nvSpPr>
        <p:spPr>
          <a:xfrm>
            <a:off x="594359" y="-487518"/>
            <a:ext cx="8076112" cy="2708434"/>
          </a:xfrm>
        </p:spPr>
        <p:txBody>
          <a:bodyPr/>
          <a:lstStyle/>
          <a:p>
            <a:r>
              <a:rPr lang="sv-SE" dirty="0"/>
              <a:t>Merila EU</a:t>
            </a:r>
            <a:br>
              <a:rPr lang="sv-SE" dirty="0"/>
            </a:br>
            <a:r>
              <a:rPr lang="sv-SE" dirty="0"/>
              <a:t>za zeleno javno naročanje:</a:t>
            </a:r>
            <a:br>
              <a:rPr lang="sv-SE" dirty="0"/>
            </a:br>
            <a:r>
              <a:rPr lang="sv-SE" dirty="0"/>
              <a:t>20 skupin izdelkov in storitev </a:t>
            </a:r>
            <a:endParaRPr lang="sl-SI" noProof="0" dirty="0"/>
          </a:p>
        </p:txBody>
      </p:sp>
      <p:sp>
        <p:nvSpPr>
          <p:cNvPr id="5" name="Text Placeholder 4">
            <a:extLst>
              <a:ext uri="{FF2B5EF4-FFF2-40B4-BE49-F238E27FC236}">
                <a16:creationId xmlns:a16="http://schemas.microsoft.com/office/drawing/2014/main" id="{79D07EB3-3E49-A8D9-127B-B58DE40956DF}"/>
              </a:ext>
            </a:extLst>
          </p:cNvPr>
          <p:cNvSpPr>
            <a:spLocks noGrp="1"/>
          </p:cNvSpPr>
          <p:nvPr>
            <p:ph type="body" sz="quarter" idx="13"/>
          </p:nvPr>
        </p:nvSpPr>
        <p:spPr>
          <a:xfrm>
            <a:off x="2163022" y="2488006"/>
            <a:ext cx="8408495" cy="400069"/>
          </a:xfrm>
        </p:spPr>
        <p:txBody>
          <a:bodyPr>
            <a:normAutofit/>
          </a:bodyPr>
          <a:lstStyle/>
          <a:p>
            <a:pPr lvl="0">
              <a:lnSpc>
                <a:spcPct val="90000"/>
              </a:lnSpc>
              <a:buClr>
                <a:srgbClr val="000000"/>
              </a:buClr>
              <a:buSzPts val="2100"/>
            </a:pPr>
            <a:r>
              <a:rPr lang="sl-SI" noProof="0" dirty="0"/>
              <a:t>Prevoz</a:t>
            </a:r>
          </a:p>
        </p:txBody>
      </p:sp>
      <p:sp>
        <p:nvSpPr>
          <p:cNvPr id="6" name="Text Placeholder 5">
            <a:extLst>
              <a:ext uri="{FF2B5EF4-FFF2-40B4-BE49-F238E27FC236}">
                <a16:creationId xmlns:a16="http://schemas.microsoft.com/office/drawing/2014/main" id="{BA809D12-0550-C2D6-0FA0-7A1F6D9692CC}"/>
              </a:ext>
            </a:extLst>
          </p:cNvPr>
          <p:cNvSpPr>
            <a:spLocks noGrp="1"/>
          </p:cNvSpPr>
          <p:nvPr>
            <p:ph type="body" sz="quarter" idx="14"/>
          </p:nvPr>
        </p:nvSpPr>
        <p:spPr>
          <a:xfrm>
            <a:off x="2499404" y="3045509"/>
            <a:ext cx="8408495" cy="400069"/>
          </a:xfrm>
        </p:spPr>
        <p:txBody>
          <a:bodyPr>
            <a:noAutofit/>
          </a:bodyPr>
          <a:lstStyle/>
          <a:p>
            <a:pPr lvl="0"/>
            <a:r>
              <a:rPr lang="sl-SI" noProof="0" dirty="0"/>
              <a:t>Cestni promet (NOVO)</a:t>
            </a:r>
            <a:endParaRPr lang="sl-SI" b="0" noProof="0" dirty="0"/>
          </a:p>
        </p:txBody>
      </p:sp>
      <p:sp>
        <p:nvSpPr>
          <p:cNvPr id="7" name="Text Placeholder 6">
            <a:extLst>
              <a:ext uri="{FF2B5EF4-FFF2-40B4-BE49-F238E27FC236}">
                <a16:creationId xmlns:a16="http://schemas.microsoft.com/office/drawing/2014/main" id="{669902A0-2530-9FD7-CE0A-DC5E0E82D7E9}"/>
              </a:ext>
            </a:extLst>
          </p:cNvPr>
          <p:cNvSpPr>
            <a:spLocks noGrp="1"/>
          </p:cNvSpPr>
          <p:nvPr>
            <p:ph type="body" sz="quarter" idx="15"/>
          </p:nvPr>
        </p:nvSpPr>
        <p:spPr>
          <a:xfrm>
            <a:off x="2683739" y="3602603"/>
            <a:ext cx="8408495" cy="400069"/>
          </a:xfrm>
        </p:spPr>
        <p:txBody>
          <a:bodyPr>
            <a:normAutofit/>
          </a:bodyPr>
          <a:lstStyle/>
          <a:p>
            <a:pPr lvl="0"/>
            <a:r>
              <a:rPr lang="sl-SI" noProof="0" dirty="0"/>
              <a:t>Infrastruktura za odpadne vode</a:t>
            </a:r>
          </a:p>
        </p:txBody>
      </p:sp>
      <p:sp>
        <p:nvSpPr>
          <p:cNvPr id="8" name="Text Placeholder 7">
            <a:extLst>
              <a:ext uri="{FF2B5EF4-FFF2-40B4-BE49-F238E27FC236}">
                <a16:creationId xmlns:a16="http://schemas.microsoft.com/office/drawing/2014/main" id="{A1046EDE-542C-BB93-63C1-85C6FB588BB5}"/>
              </a:ext>
            </a:extLst>
          </p:cNvPr>
          <p:cNvSpPr>
            <a:spLocks noGrp="1"/>
          </p:cNvSpPr>
          <p:nvPr>
            <p:ph type="body" sz="quarter" idx="16"/>
          </p:nvPr>
        </p:nvSpPr>
        <p:spPr>
          <a:xfrm>
            <a:off x="2742596" y="4160105"/>
            <a:ext cx="8408495" cy="400069"/>
          </a:xfrm>
        </p:spPr>
        <p:txBody>
          <a:bodyPr>
            <a:normAutofit/>
          </a:bodyPr>
          <a:lstStyle/>
          <a:p>
            <a:pPr lvl="0">
              <a:lnSpc>
                <a:spcPct val="90000"/>
              </a:lnSpc>
              <a:buClr>
                <a:srgbClr val="000000"/>
              </a:buClr>
              <a:buSzPts val="2100"/>
            </a:pPr>
            <a:r>
              <a:rPr lang="sl-SI" noProof="0" dirty="0"/>
              <a:t>Ogrevanje vode</a:t>
            </a:r>
          </a:p>
        </p:txBody>
      </p:sp>
      <p:sp>
        <p:nvSpPr>
          <p:cNvPr id="9" name="Text Placeholder 8">
            <a:extLst>
              <a:ext uri="{FF2B5EF4-FFF2-40B4-BE49-F238E27FC236}">
                <a16:creationId xmlns:a16="http://schemas.microsoft.com/office/drawing/2014/main" id="{7D045A16-1427-01E9-E7A1-B2EA0F615D16}"/>
              </a:ext>
            </a:extLst>
          </p:cNvPr>
          <p:cNvSpPr>
            <a:spLocks noGrp="1"/>
          </p:cNvSpPr>
          <p:nvPr>
            <p:ph type="body" sz="quarter" idx="17"/>
          </p:nvPr>
        </p:nvSpPr>
        <p:spPr>
          <a:xfrm>
            <a:off x="2683739" y="4717606"/>
            <a:ext cx="8408495" cy="400069"/>
          </a:xfrm>
        </p:spPr>
        <p:txBody>
          <a:bodyPr>
            <a:normAutofit/>
          </a:bodyPr>
          <a:lstStyle/>
          <a:p>
            <a:pPr lvl="0"/>
            <a:r>
              <a:rPr lang="sl-SI" noProof="0" dirty="0"/>
              <a:t>Vzdrževanje javnih prostorov</a:t>
            </a:r>
            <a:endParaRPr lang="sl-SI" b="0" noProof="0" dirty="0"/>
          </a:p>
        </p:txBody>
      </p:sp>
      <p:sp>
        <p:nvSpPr>
          <p:cNvPr id="10" name="Text Placeholder 9">
            <a:extLst>
              <a:ext uri="{FF2B5EF4-FFF2-40B4-BE49-F238E27FC236}">
                <a16:creationId xmlns:a16="http://schemas.microsoft.com/office/drawing/2014/main" id="{BB0C8B2B-D4DE-9B1B-4765-4AAFF0F48228}"/>
              </a:ext>
            </a:extLst>
          </p:cNvPr>
          <p:cNvSpPr>
            <a:spLocks noGrp="1"/>
          </p:cNvSpPr>
          <p:nvPr>
            <p:ph type="body" sz="quarter" idx="18"/>
          </p:nvPr>
        </p:nvSpPr>
        <p:spPr>
          <a:xfrm>
            <a:off x="2499404" y="5274701"/>
            <a:ext cx="8408495" cy="400069"/>
          </a:xfrm>
        </p:spPr>
        <p:txBody>
          <a:bodyPr>
            <a:noAutofit/>
          </a:bodyPr>
          <a:lstStyle/>
          <a:p>
            <a:pPr lvl="0"/>
            <a:r>
              <a:rPr lang="sl-SI" noProof="0" dirty="0"/>
              <a:t>Računalniki, monitorji, tablični računalniki, pametni telefoni (NOVO)</a:t>
            </a:r>
            <a:endParaRPr lang="sl-SI" b="0" noProof="0" dirty="0"/>
          </a:p>
        </p:txBody>
      </p:sp>
      <p:sp>
        <p:nvSpPr>
          <p:cNvPr id="11" name="Text Placeholder 10">
            <a:extLst>
              <a:ext uri="{FF2B5EF4-FFF2-40B4-BE49-F238E27FC236}">
                <a16:creationId xmlns:a16="http://schemas.microsoft.com/office/drawing/2014/main" id="{1CAE890C-CBFA-77A8-0B99-8DF66B3361CB}"/>
              </a:ext>
            </a:extLst>
          </p:cNvPr>
          <p:cNvSpPr>
            <a:spLocks noGrp="1"/>
          </p:cNvSpPr>
          <p:nvPr>
            <p:ph type="body" sz="quarter" idx="19"/>
          </p:nvPr>
        </p:nvSpPr>
        <p:spPr>
          <a:xfrm>
            <a:off x="2163022" y="5831794"/>
            <a:ext cx="8408495" cy="400069"/>
          </a:xfrm>
        </p:spPr>
        <p:txBody>
          <a:bodyPr>
            <a:noAutofit/>
          </a:bodyPr>
          <a:lstStyle/>
          <a:p>
            <a:pPr lvl="0"/>
            <a:r>
              <a:rPr lang="sl-SI" noProof="0" dirty="0"/>
              <a:t>Računalniški centri, strežniške sobe in storitve v oblaku</a:t>
            </a:r>
            <a:endParaRPr lang="sl-SI" b="0" noProof="0" dirty="0"/>
          </a:p>
        </p:txBody>
      </p:sp>
    </p:spTree>
    <p:extLst>
      <p:ext uri="{BB962C8B-B14F-4D97-AF65-F5344CB8AC3E}">
        <p14:creationId xmlns:p14="http://schemas.microsoft.com/office/powerpoint/2010/main" val="3735097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520020F-5D10-FA9A-DBDC-799A9DE40305}"/>
              </a:ext>
            </a:extLst>
          </p:cNvPr>
          <p:cNvSpPr>
            <a:spLocks noGrp="1"/>
          </p:cNvSpPr>
          <p:nvPr>
            <p:ph type="title"/>
          </p:nvPr>
        </p:nvSpPr>
        <p:spPr>
          <a:xfrm>
            <a:off x="4353981" y="895998"/>
            <a:ext cx="6880075" cy="2954655"/>
          </a:xfrm>
        </p:spPr>
        <p:txBody>
          <a:bodyPr/>
          <a:lstStyle/>
          <a:p>
            <a:r>
              <a:rPr lang="sl-SI" noProof="0" dirty="0"/>
              <a:t>4. Prednosti trajnostnega javnega naročanja</a:t>
            </a:r>
          </a:p>
        </p:txBody>
      </p:sp>
    </p:spTree>
    <p:extLst>
      <p:ext uri="{BB962C8B-B14F-4D97-AF65-F5344CB8AC3E}">
        <p14:creationId xmlns:p14="http://schemas.microsoft.com/office/powerpoint/2010/main" val="2370460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5"/>
          <p:cNvSpPr txBox="1">
            <a:spLocks noGrp="1"/>
          </p:cNvSpPr>
          <p:nvPr>
            <p:ph type="title"/>
          </p:nvPr>
        </p:nvSpPr>
        <p:spPr>
          <a:xfrm>
            <a:off x="594360" y="365124"/>
            <a:ext cx="11597640" cy="577885"/>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t>Prednosti trajnostnega javnega naročanja </a:t>
            </a:r>
          </a:p>
        </p:txBody>
      </p:sp>
      <p:grpSp>
        <p:nvGrpSpPr>
          <p:cNvPr id="688" name="Google Shape;688;p75"/>
          <p:cNvGrpSpPr/>
          <p:nvPr/>
        </p:nvGrpSpPr>
        <p:grpSpPr>
          <a:xfrm>
            <a:off x="594360" y="1186383"/>
            <a:ext cx="9569295" cy="5109162"/>
            <a:chOff x="0" y="35628"/>
            <a:chExt cx="10012992" cy="5387799"/>
          </a:xfrm>
        </p:grpSpPr>
        <p:sp>
          <p:nvSpPr>
            <p:cNvPr id="689" name="Google Shape;689;p75"/>
            <p:cNvSpPr/>
            <p:nvPr/>
          </p:nvSpPr>
          <p:spPr>
            <a:xfrm>
              <a:off x="0" y="35628"/>
              <a:ext cx="10012992" cy="1026675"/>
            </a:xfrm>
            <a:prstGeom prst="roundRect">
              <a:avLst>
                <a:gd name="adj" fmla="val 16667"/>
              </a:avLst>
            </a:prstGeom>
            <a:solidFill>
              <a:srgbClr val="FAB50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690" name="Google Shape;690;p75"/>
            <p:cNvSpPr txBox="1"/>
            <p:nvPr/>
          </p:nvSpPr>
          <p:spPr>
            <a:xfrm>
              <a:off x="50118" y="85746"/>
              <a:ext cx="9912756" cy="926439"/>
            </a:xfrm>
            <a:prstGeom prst="rect">
              <a:avLst/>
            </a:prstGeom>
            <a:noFill/>
            <a:ln>
              <a:noFill/>
            </a:ln>
          </p:spPr>
          <p:txBody>
            <a:bodyPr spcFirstLastPara="1" wrap="square" lIns="102850" tIns="102850" rIns="102850" bIns="102850" anchor="ctr" anchorCtr="0">
              <a:noAutofit/>
            </a:bodyPr>
            <a:lstStyle/>
            <a:p>
              <a:pPr marL="0" marR="0" lvl="0" indent="0" algn="l"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Zmanjševanje emisij, onesnaževanja in odpadkov</a:t>
              </a:r>
              <a:endParaRPr lang="sl-SI" sz="2400" b="0" i="0" u="none" strike="noStrike" cap="none" noProof="0" dirty="0">
                <a:solidFill>
                  <a:schemeClr val="lt1"/>
                </a:solidFill>
                <a:latin typeface="Aptos" panose="020B0004020202020204" pitchFamily="34" charset="0"/>
                <a:sym typeface="Arial"/>
              </a:endParaRPr>
            </a:p>
          </p:txBody>
        </p:sp>
        <p:sp>
          <p:nvSpPr>
            <p:cNvPr id="691" name="Google Shape;691;p75"/>
            <p:cNvSpPr/>
            <p:nvPr/>
          </p:nvSpPr>
          <p:spPr>
            <a:xfrm>
              <a:off x="0" y="2211393"/>
              <a:ext cx="10012992" cy="1026675"/>
            </a:xfrm>
            <a:prstGeom prst="roundRect">
              <a:avLst>
                <a:gd name="adj" fmla="val 16667"/>
              </a:avLst>
            </a:prstGeom>
            <a:solidFill>
              <a:srgbClr val="4295A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692" name="Google Shape;692;p75"/>
            <p:cNvSpPr txBox="1"/>
            <p:nvPr/>
          </p:nvSpPr>
          <p:spPr>
            <a:xfrm>
              <a:off x="50118" y="2261511"/>
              <a:ext cx="9912756" cy="926439"/>
            </a:xfrm>
            <a:prstGeom prst="rect">
              <a:avLst/>
            </a:prstGeom>
            <a:noFill/>
            <a:ln>
              <a:noFill/>
            </a:ln>
          </p:spPr>
          <p:txBody>
            <a:bodyPr spcFirstLastPara="1" wrap="square" lIns="102850" tIns="102850" rIns="102850" bIns="102850" anchor="ctr" anchorCtr="0">
              <a:noAutofit/>
            </a:bodyPr>
            <a:lstStyle/>
            <a:p>
              <a:pPr marL="0" marR="0" lvl="0" indent="0" algn="l"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Zmanjševanje emisij toplogrednih plinov</a:t>
              </a:r>
              <a:endParaRPr lang="sl-SI" sz="2400" b="0" i="0" u="none" strike="noStrike" cap="none" noProof="0" dirty="0">
                <a:solidFill>
                  <a:schemeClr val="lt1"/>
                </a:solidFill>
                <a:latin typeface="Aptos" panose="020B0004020202020204" pitchFamily="34" charset="0"/>
                <a:sym typeface="Arial"/>
              </a:endParaRPr>
            </a:p>
          </p:txBody>
        </p:sp>
        <p:sp>
          <p:nvSpPr>
            <p:cNvPr id="693" name="Google Shape;693;p75"/>
            <p:cNvSpPr/>
            <p:nvPr/>
          </p:nvSpPr>
          <p:spPr>
            <a:xfrm>
              <a:off x="0" y="3315828"/>
              <a:ext cx="10012992" cy="1026675"/>
            </a:xfrm>
            <a:prstGeom prst="roundRect">
              <a:avLst>
                <a:gd name="adj" fmla="val 16667"/>
              </a:avLst>
            </a:prstGeom>
            <a:solidFill>
              <a:srgbClr val="00585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694" name="Google Shape;694;p75"/>
            <p:cNvSpPr txBox="1"/>
            <p:nvPr/>
          </p:nvSpPr>
          <p:spPr>
            <a:xfrm>
              <a:off x="50118" y="3365946"/>
              <a:ext cx="9912756" cy="926439"/>
            </a:xfrm>
            <a:prstGeom prst="rect">
              <a:avLst/>
            </a:prstGeom>
            <a:noFill/>
            <a:ln>
              <a:noFill/>
            </a:ln>
          </p:spPr>
          <p:txBody>
            <a:bodyPr spcFirstLastPara="1" wrap="square" lIns="102850" tIns="102850" rIns="102850" bIns="102850" anchor="ctr" anchorCtr="0">
              <a:noAutofit/>
            </a:bodyPr>
            <a:lstStyle/>
            <a:p>
              <a:pPr marL="0" marR="0" lvl="0" indent="0" algn="l"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Biotska raznovrstnost in varovanje virov</a:t>
              </a:r>
              <a:endParaRPr lang="sl-SI" sz="2400" b="0" i="0" u="none" strike="noStrike" cap="none" noProof="0" dirty="0">
                <a:solidFill>
                  <a:schemeClr val="lt1"/>
                </a:solidFill>
                <a:latin typeface="Aptos" panose="020B0004020202020204" pitchFamily="34" charset="0"/>
                <a:sym typeface="Arial"/>
              </a:endParaRPr>
            </a:p>
          </p:txBody>
        </p:sp>
        <p:sp>
          <p:nvSpPr>
            <p:cNvPr id="695" name="Google Shape;695;p75"/>
            <p:cNvSpPr/>
            <p:nvPr/>
          </p:nvSpPr>
          <p:spPr>
            <a:xfrm>
              <a:off x="0" y="4396752"/>
              <a:ext cx="10012992" cy="1026675"/>
            </a:xfrm>
            <a:prstGeom prst="roundRect">
              <a:avLst>
                <a:gd name="adj" fmla="val 16667"/>
              </a:avLst>
            </a:prstGeom>
            <a:solidFill>
              <a:srgbClr val="CBDA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696" name="Google Shape;696;p75"/>
            <p:cNvSpPr txBox="1"/>
            <p:nvPr/>
          </p:nvSpPr>
          <p:spPr>
            <a:xfrm>
              <a:off x="50118" y="4446870"/>
              <a:ext cx="9912756" cy="926439"/>
            </a:xfrm>
            <a:prstGeom prst="rect">
              <a:avLst/>
            </a:prstGeom>
            <a:noFill/>
            <a:ln>
              <a:noFill/>
            </a:ln>
          </p:spPr>
          <p:txBody>
            <a:bodyPr spcFirstLastPara="1" wrap="square" lIns="102850" tIns="102850" rIns="102850" bIns="102850" anchor="ctr" anchorCtr="0">
              <a:noAutofit/>
            </a:bodyPr>
            <a:lstStyle/>
            <a:p>
              <a:pPr marL="0" marR="0" lvl="0" indent="0" algn="l"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Socialna vključenost, pošteni delovni pogoji in lokalni gospodarski razvoj</a:t>
              </a:r>
              <a:endParaRPr lang="sl-SI" sz="2400" b="0" i="0" u="none" strike="noStrike" cap="none" noProof="0" dirty="0">
                <a:solidFill>
                  <a:schemeClr val="lt1"/>
                </a:solidFill>
                <a:latin typeface="Aptos" panose="020B0004020202020204" pitchFamily="34" charset="0"/>
                <a:sym typeface="Arial"/>
              </a:endParaRPr>
            </a:p>
          </p:txBody>
        </p:sp>
        <p:sp>
          <p:nvSpPr>
            <p:cNvPr id="697" name="Google Shape;697;p75"/>
            <p:cNvSpPr/>
            <p:nvPr/>
          </p:nvSpPr>
          <p:spPr>
            <a:xfrm>
              <a:off x="0" y="1148713"/>
              <a:ext cx="10012992" cy="1026675"/>
            </a:xfrm>
            <a:prstGeom prst="roundRect">
              <a:avLst>
                <a:gd name="adj" fmla="val 16667"/>
              </a:avLst>
            </a:prstGeom>
            <a:solidFill>
              <a:srgbClr val="A2C32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698" name="Google Shape;698;p75"/>
            <p:cNvSpPr txBox="1"/>
            <p:nvPr/>
          </p:nvSpPr>
          <p:spPr>
            <a:xfrm>
              <a:off x="50118" y="1198831"/>
              <a:ext cx="9912756" cy="926439"/>
            </a:xfrm>
            <a:prstGeom prst="rect">
              <a:avLst/>
            </a:prstGeom>
            <a:noFill/>
            <a:ln>
              <a:noFill/>
            </a:ln>
          </p:spPr>
          <p:txBody>
            <a:bodyPr spcFirstLastPara="1" wrap="square" lIns="102850" tIns="102850" rIns="102850" bIns="102850" anchor="ctr" anchorCtr="0">
              <a:noAutofit/>
            </a:bodyPr>
            <a:lstStyle/>
            <a:p>
              <a:pPr marL="0" marR="0" lvl="0" indent="0" algn="l" rtl="0">
                <a:lnSpc>
                  <a:spcPct val="100000"/>
                </a:lnSpc>
                <a:spcBef>
                  <a:spcPts val="0"/>
                </a:spcBef>
                <a:spcAft>
                  <a:spcPts val="0"/>
                </a:spcAft>
                <a:buNone/>
              </a:pPr>
              <a:r>
                <a:rPr lang="sl-SI" sz="2400" b="1" i="0" u="none" strike="noStrike" cap="none" noProof="0" dirty="0">
                  <a:solidFill>
                    <a:schemeClr val="lt1"/>
                  </a:solidFill>
                  <a:latin typeface="Aptos" panose="020B0004020202020204" pitchFamily="34" charset="0"/>
                  <a:sym typeface="Arial"/>
                </a:rPr>
                <a:t>Krepitev krožnega gospodarstva</a:t>
              </a:r>
              <a:endParaRPr lang="sl-SI" sz="2400" b="0" i="0" u="none" strike="noStrike" cap="none" noProof="0" dirty="0">
                <a:solidFill>
                  <a:schemeClr val="lt1"/>
                </a:solidFill>
                <a:latin typeface="Aptos" panose="020B0004020202020204" pitchFamily="34" charset="0"/>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6"/>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6000"/>
              <a:buFont typeface="Play"/>
              <a:buNone/>
            </a:pPr>
            <a:r>
              <a:rPr lang="sl-SI" dirty="0"/>
              <a:t>4. Nacionalni kontekst – Slovenija</a:t>
            </a:r>
            <a:endParaRPr dirty="0"/>
          </a:p>
        </p:txBody>
      </p:sp>
      <p:pic>
        <p:nvPicPr>
          <p:cNvPr id="5" name="Picture Placeholder 4">
            <a:extLst>
              <a:ext uri="{FF2B5EF4-FFF2-40B4-BE49-F238E27FC236}">
                <a16:creationId xmlns:a16="http://schemas.microsoft.com/office/drawing/2014/main" id="{BF9BFCEE-2BE4-AD55-8760-B19C12A2960B}"/>
              </a:ext>
            </a:extLst>
          </p:cNvPr>
          <p:cNvPicPr>
            <a:picLocks noGrp="1" noChangeAspect="1"/>
          </p:cNvPicPr>
          <p:nvPr>
            <p:ph type="pic" idx="2"/>
          </p:nvPr>
        </p:nvPicPr>
        <p:blipFill>
          <a:blip r:embed="rId3"/>
          <a:srcRect t="10" b="10"/>
          <a:stretch/>
        </p:blipFill>
        <p:spPr>
          <a:prstGeom prst="flowChartDelay">
            <a:avLst/>
          </a:prstGeom>
          <a:solidFill>
            <a:srgbClr val="87C3CD"/>
          </a:solidFill>
          <a:ln>
            <a:noFill/>
          </a:ln>
        </p:spPr>
      </p:pic>
    </p:spTree>
    <p:extLst>
      <p:ext uri="{BB962C8B-B14F-4D97-AF65-F5344CB8AC3E}">
        <p14:creationId xmlns:p14="http://schemas.microsoft.com/office/powerpoint/2010/main" val="304989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5"/>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5400"/>
              <a:buNone/>
            </a:pPr>
            <a:r>
              <a:rPr lang="sl-SI" noProof="0" dirty="0"/>
              <a:t>Hvala za pozornost!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4"/>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3F3F3F"/>
              </a:buClr>
              <a:buSzPts val="4400"/>
              <a:buFont typeface="Play"/>
              <a:buNone/>
            </a:pPr>
            <a:r>
              <a:rPr lang="sl-SI" noProof="0" dirty="0"/>
              <a:t>Viri</a:t>
            </a:r>
          </a:p>
        </p:txBody>
      </p:sp>
      <p:sp>
        <p:nvSpPr>
          <p:cNvPr id="2" name="Text Placeholder 1">
            <a:extLst>
              <a:ext uri="{FF2B5EF4-FFF2-40B4-BE49-F238E27FC236}">
                <a16:creationId xmlns:a16="http://schemas.microsoft.com/office/drawing/2014/main" id="{0F7469DE-E226-8A60-9D98-1D222AB187BD}"/>
              </a:ext>
            </a:extLst>
          </p:cNvPr>
          <p:cNvSpPr>
            <a:spLocks noGrp="1"/>
          </p:cNvSpPr>
          <p:nvPr>
            <p:ph type="body" idx="13"/>
          </p:nvPr>
        </p:nvSpPr>
        <p:spPr>
          <a:xfrm>
            <a:off x="594359" y="2739118"/>
            <a:ext cx="11009969" cy="3600986"/>
          </a:xfrm>
        </p:spPr>
        <p:txBody>
          <a:bodyPr/>
          <a:lstStyle/>
          <a:p>
            <a:pPr lvl="0">
              <a:buClr>
                <a:srgbClr val="000000"/>
              </a:buClr>
              <a:buSzPts val="1400"/>
            </a:pPr>
            <a:r>
              <a:rPr lang="sl-SI" sz="1200" b="0" u="sng" noProof="0" dirty="0"/>
              <a:t>https://www.are.admin.ch/are/en/home/media/publications/sustainable-development/brundtland-report.html</a:t>
            </a:r>
          </a:p>
          <a:p>
            <a:pPr lvl="0">
              <a:buClr>
                <a:srgbClr val="000000"/>
              </a:buClr>
              <a:buSzPts val="1400"/>
            </a:pPr>
            <a:r>
              <a:rPr lang="sl-SI" sz="1200" b="0" u="sng" noProof="0" dirty="0"/>
              <a:t>https://www.clubofrome.org/publication/the-limits-to-growth/#:~:text=Published%201972%20%E2%80%93%20The%20message%20of,long%2C%20even%20with%20advanced%20technology. </a:t>
            </a:r>
          </a:p>
          <a:p>
            <a:pPr lvl="0">
              <a:buClr>
                <a:srgbClr val="000000"/>
              </a:buClr>
              <a:buSzPts val="1400"/>
            </a:pPr>
            <a:r>
              <a:rPr lang="sl-SI" sz="1200" b="0" u="sng" noProof="0" dirty="0"/>
              <a:t>https://www.un.org/en/conferences/environment/stockholm1972 </a:t>
            </a:r>
          </a:p>
          <a:p>
            <a:pPr lvl="0">
              <a:buClr>
                <a:srgbClr val="000000"/>
              </a:buClr>
              <a:buSzPts val="1400"/>
            </a:pPr>
            <a:r>
              <a:rPr lang="sl-SI" sz="1200" b="0" u="sng" noProof="0" dirty="0"/>
              <a:t>https://unric.org/it/che-cosa-sono-i-cambiamenti-climatici/ </a:t>
            </a:r>
          </a:p>
          <a:p>
            <a:pPr lvl="0">
              <a:buClr>
                <a:srgbClr val="000000"/>
              </a:buClr>
              <a:buSzPts val="1400"/>
            </a:pPr>
            <a:r>
              <a:rPr lang="sl-SI" sz="1200" b="0" u="sng" noProof="0" dirty="0"/>
              <a:t>https://asvis.it/goal-e-target-obiettivi-e-traguardi-per-il-2030/ </a:t>
            </a:r>
          </a:p>
          <a:p>
            <a:pPr lvl="0">
              <a:buClr>
                <a:srgbClr val="000000"/>
              </a:buClr>
              <a:buSzPts val="1400"/>
            </a:pPr>
            <a:r>
              <a:rPr lang="sl-SI" sz="1200" b="0" u="sng" noProof="0" dirty="0"/>
              <a:t>https://sdgs.un.org/2030agenda </a:t>
            </a:r>
          </a:p>
          <a:p>
            <a:pPr lvl="0">
              <a:buClr>
                <a:srgbClr val="000000"/>
              </a:buClr>
              <a:buSzPts val="1400"/>
            </a:pPr>
            <a:r>
              <a:rPr lang="sl-SI" sz="1200" b="0" u="sng" noProof="0" dirty="0"/>
              <a:t>https://sdgs.un.org/goals </a:t>
            </a:r>
          </a:p>
          <a:p>
            <a:pPr lvl="0">
              <a:buClr>
                <a:srgbClr val="000000"/>
              </a:buClr>
              <a:buSzPts val="1400"/>
            </a:pPr>
            <a:r>
              <a:rPr lang="sl-SI" sz="1200" b="0" u="sng" noProof="0" dirty="0"/>
              <a:t>https://gpp.mase.gov.it/Home/PianoAzioneNazionaleGPP?utm_source=chatgpt.com </a:t>
            </a:r>
          </a:p>
          <a:p>
            <a:pPr lvl="0">
              <a:buClr>
                <a:srgbClr val="000000"/>
              </a:buClr>
              <a:buSzPts val="1400"/>
            </a:pPr>
            <a:r>
              <a:rPr lang="sl-SI" sz="1200" b="0" u="sng" noProof="0" dirty="0"/>
              <a:t>https://gpp.mase.gov.it/Struttura-dei-CAM </a:t>
            </a:r>
          </a:p>
          <a:p>
            <a:pPr lvl="0">
              <a:buClr>
                <a:srgbClr val="000000"/>
              </a:buClr>
              <a:buSzPts val="1400"/>
            </a:pPr>
            <a:r>
              <a:rPr lang="sl-SI" sz="1200" b="0" u="sng" noProof="0" dirty="0"/>
              <a:t>https://thedocs.worldbank.org/en/doc/e77a9257967cac8b62484c7e8c974e70-0290012024/original/WB-SUSTAINABLE-PROCUREMENT-16574-CH1.pdf </a:t>
            </a:r>
          </a:p>
          <a:p>
            <a:pPr lvl="0">
              <a:buClr>
                <a:srgbClr val="000000"/>
              </a:buClr>
              <a:buSzPts val="1400"/>
            </a:pPr>
            <a:r>
              <a:rPr lang="sl-SI" sz="1200" b="0" u="sng" noProof="0" dirty="0"/>
              <a:t>https://procuraplus.org/fileadmin/user_upload/ManualProcura_online_version_new_logo.pdf </a:t>
            </a:r>
          </a:p>
          <a:p>
            <a:pPr lvl="0">
              <a:buClr>
                <a:srgbClr val="000000"/>
              </a:buClr>
              <a:buSzPts val="1400"/>
            </a:pPr>
            <a:r>
              <a:rPr lang="sl-SI" sz="1200" b="0" u="sng" noProof="0" dirty="0"/>
              <a:t>https://www.oneplanetnetwork.org/sites/default/files/10yfp_spp_programme_principles_of_sustainable_public_procurement.pdf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98646-65F2-C2C9-435B-C4D0A4DFC3F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B606C37-E09F-61FB-A084-96CC437B8020}"/>
              </a:ext>
            </a:extLst>
          </p:cNvPr>
          <p:cNvSpPr>
            <a:spLocks noGrp="1"/>
          </p:cNvSpPr>
          <p:nvPr>
            <p:ph type="body" idx="1"/>
          </p:nvPr>
        </p:nvSpPr>
        <p:spPr/>
        <p:txBody>
          <a:bodyPr/>
          <a:lstStyle/>
          <a:p>
            <a:r>
              <a:rPr lang="sl-SI" b="1" noProof="0" dirty="0"/>
              <a:t>1983  – </a:t>
            </a:r>
            <a:r>
              <a:rPr lang="sl-SI" noProof="0" dirty="0"/>
              <a:t>	Ustanovljena je bila </a:t>
            </a:r>
            <a:r>
              <a:rPr lang="sl-SI" b="1" noProof="0" dirty="0"/>
              <a:t>Svetovna komisija za okolje in 	razvoj (WCED).</a:t>
            </a:r>
          </a:p>
          <a:p>
            <a:r>
              <a:rPr lang="sl-SI" b="1" noProof="0" dirty="0"/>
              <a:t>1987 – </a:t>
            </a:r>
            <a:r>
              <a:rPr lang="sl-SI" noProof="0" dirty="0"/>
              <a:t>	Svetovna komisija za okolje in razvoj je objavila 	poročilo „Naša skupna prihodnost“. Dokument je po 	predsednici komisije, </a:t>
            </a:r>
            <a:r>
              <a:rPr lang="sl-SI" noProof="0" dirty="0" err="1"/>
              <a:t>Gro</a:t>
            </a:r>
            <a:r>
              <a:rPr lang="sl-SI" noProof="0" dirty="0"/>
              <a:t> Harlem </a:t>
            </a:r>
            <a:r>
              <a:rPr lang="sl-SI" noProof="0" dirty="0" err="1"/>
              <a:t>Brundtland</a:t>
            </a:r>
            <a:r>
              <a:rPr lang="sl-SI" noProof="0" dirty="0"/>
              <a:t>, postal 	znan kot </a:t>
            </a:r>
            <a:r>
              <a:rPr lang="sl-SI" b="1" noProof="0" dirty="0"/>
              <a:t>„</a:t>
            </a:r>
            <a:r>
              <a:rPr lang="sl-SI" b="1" noProof="0" dirty="0" err="1"/>
              <a:t>Brundtlandino</a:t>
            </a:r>
            <a:r>
              <a:rPr lang="sl-SI" b="1" noProof="0" dirty="0"/>
              <a:t> poročilo“. </a:t>
            </a:r>
          </a:p>
          <a:p>
            <a:endParaRPr lang="sl-SI" noProof="0" dirty="0"/>
          </a:p>
          <a:p>
            <a:endParaRPr lang="sl-SI" noProof="0" dirty="0"/>
          </a:p>
        </p:txBody>
      </p:sp>
      <p:sp>
        <p:nvSpPr>
          <p:cNvPr id="4" name="Title 3">
            <a:extLst>
              <a:ext uri="{FF2B5EF4-FFF2-40B4-BE49-F238E27FC236}">
                <a16:creationId xmlns:a16="http://schemas.microsoft.com/office/drawing/2014/main" id="{7FF6BE9C-34A8-E77C-CE8B-E795F2204461}"/>
              </a:ext>
            </a:extLst>
          </p:cNvPr>
          <p:cNvSpPr>
            <a:spLocks noGrp="1"/>
          </p:cNvSpPr>
          <p:nvPr>
            <p:ph type="title"/>
          </p:nvPr>
        </p:nvSpPr>
        <p:spPr/>
        <p:txBody>
          <a:bodyPr/>
          <a:lstStyle/>
          <a:p>
            <a:r>
              <a:rPr lang="sl-SI" noProof="0" dirty="0">
                <a:ea typeface="Arial"/>
                <a:sym typeface="Arial"/>
              </a:rPr>
              <a:t>1987 – </a:t>
            </a:r>
            <a:r>
              <a:rPr lang="sl-SI" noProof="0" dirty="0" err="1">
                <a:ea typeface="Arial"/>
                <a:sym typeface="Arial"/>
              </a:rPr>
              <a:t>Brundtlandino</a:t>
            </a:r>
            <a:r>
              <a:rPr lang="sl-SI" noProof="0" dirty="0">
                <a:ea typeface="Arial"/>
                <a:sym typeface="Arial"/>
              </a:rPr>
              <a:t> poročilo:</a:t>
            </a:r>
            <a:br>
              <a:rPr lang="sl-SI" noProof="0" dirty="0">
                <a:ea typeface="Arial"/>
                <a:sym typeface="Arial"/>
              </a:rPr>
            </a:br>
            <a:r>
              <a:rPr lang="sl-SI" noProof="0" dirty="0">
                <a:ea typeface="Arial"/>
                <a:sym typeface="Arial"/>
              </a:rPr>
              <a:t>„Naša skupna prihodnost“</a:t>
            </a:r>
            <a:endParaRPr lang="sl-SI" noProof="0" dirty="0"/>
          </a:p>
        </p:txBody>
      </p:sp>
      <p:sp>
        <p:nvSpPr>
          <p:cNvPr id="5" name="Google Shape;159;p31">
            <a:extLst>
              <a:ext uri="{FF2B5EF4-FFF2-40B4-BE49-F238E27FC236}">
                <a16:creationId xmlns:a16="http://schemas.microsoft.com/office/drawing/2014/main" id="{50AA9F7F-ED14-1AF7-3200-D8432545143C}"/>
              </a:ext>
            </a:extLst>
          </p:cNvPr>
          <p:cNvSpPr txBox="1"/>
          <p:nvPr/>
        </p:nvSpPr>
        <p:spPr>
          <a:xfrm>
            <a:off x="2538654" y="4704842"/>
            <a:ext cx="6206567" cy="1289753"/>
          </a:xfrm>
          <a:prstGeom prst="rect">
            <a:avLst/>
          </a:prstGeom>
          <a:ln/>
        </p:spPr>
        <p:style>
          <a:lnRef idx="2">
            <a:schemeClr val="accent3"/>
          </a:lnRef>
          <a:fillRef idx="1">
            <a:schemeClr val="lt1"/>
          </a:fillRef>
          <a:effectRef idx="0">
            <a:schemeClr val="accent3"/>
          </a:effectRef>
          <a:fontRef idx="minor">
            <a:schemeClr val="dk1"/>
          </a:fontRef>
        </p:style>
        <p:txBody>
          <a:bodyPr spcFirstLastPara="1" wrap="square" lIns="91425" tIns="90000" rIns="91425" bIns="90000" anchor="t" anchorCtr="0">
            <a:spAutoFit/>
          </a:bodyPr>
          <a:lstStyle/>
          <a:p>
            <a:pPr lvl="0"/>
            <a:r>
              <a:rPr lang="sl-SI" sz="1800" noProof="0" dirty="0">
                <a:solidFill>
                  <a:srgbClr val="3F3F3F"/>
                </a:solidFill>
                <a:latin typeface="Aptos" panose="020B0004020202020204" pitchFamily="34" charset="0"/>
              </a:rPr>
              <a:t>Izraz </a:t>
            </a:r>
            <a:r>
              <a:rPr lang="sl-SI" sz="1800" b="1" noProof="0" dirty="0">
                <a:solidFill>
                  <a:srgbClr val="3F3F3F"/>
                </a:solidFill>
                <a:latin typeface="Aptos" panose="020B0004020202020204" pitchFamily="34" charset="0"/>
              </a:rPr>
              <a:t>„trajnostni razvoj“ </a:t>
            </a:r>
            <a:r>
              <a:rPr lang="sl-SI" sz="1800" noProof="0" dirty="0">
                <a:solidFill>
                  <a:srgbClr val="3F3F3F"/>
                </a:solidFill>
                <a:latin typeface="Aptos" panose="020B0004020202020204" pitchFamily="34" charset="0"/>
              </a:rPr>
              <a:t>je uradno opredeljen kot </a:t>
            </a:r>
            <a:r>
              <a:rPr lang="sl-SI" sz="1800" b="1" noProof="0" dirty="0">
                <a:solidFill>
                  <a:srgbClr val="3F3F3F"/>
                </a:solidFill>
                <a:latin typeface="Aptos" panose="020B0004020202020204" pitchFamily="34" charset="0"/>
              </a:rPr>
              <a:t>„proces, ki omogoča zadovoljevanje potreb sedanje generacije, ne da bi ogrožal sposobnost prihodnjih generacij, da zadovoljijo svoje potrebe“.</a:t>
            </a:r>
            <a:endParaRPr lang="sl-SI" sz="1200" b="1" noProof="0" dirty="0">
              <a:solidFill>
                <a:srgbClr val="000000"/>
              </a:solidFill>
              <a:latin typeface="Aptos" panose="020B0004020202020204" pitchFamily="34" charset="0"/>
            </a:endParaRPr>
          </a:p>
        </p:txBody>
      </p:sp>
      <p:pic>
        <p:nvPicPr>
          <p:cNvPr id="3" name="Google Shape;166;p32">
            <a:extLst>
              <a:ext uri="{FF2B5EF4-FFF2-40B4-BE49-F238E27FC236}">
                <a16:creationId xmlns:a16="http://schemas.microsoft.com/office/drawing/2014/main" id="{53648980-010F-79AA-4C9E-1C9F46A1C010}"/>
              </a:ext>
            </a:extLst>
          </p:cNvPr>
          <p:cNvPicPr preferRelativeResize="0"/>
          <p:nvPr/>
        </p:nvPicPr>
        <p:blipFill rotWithShape="1">
          <a:blip r:embed="rId3">
            <a:alphaModFix/>
          </a:blip>
          <a:srcRect/>
          <a:stretch/>
        </p:blipFill>
        <p:spPr>
          <a:xfrm>
            <a:off x="9431028" y="2479414"/>
            <a:ext cx="2219635" cy="3267531"/>
          </a:xfrm>
          <a:prstGeom prst="rect">
            <a:avLst/>
          </a:prstGeom>
          <a:noFill/>
          <a:ln>
            <a:noFill/>
          </a:ln>
        </p:spPr>
      </p:pic>
      <p:sp>
        <p:nvSpPr>
          <p:cNvPr id="7" name="Google Shape;156;p31">
            <a:extLst>
              <a:ext uri="{FF2B5EF4-FFF2-40B4-BE49-F238E27FC236}">
                <a16:creationId xmlns:a16="http://schemas.microsoft.com/office/drawing/2014/main" id="{2FB9FDF0-392D-B859-8F5B-B4E5B5AC99AE}"/>
              </a:ext>
            </a:extLst>
          </p:cNvPr>
          <p:cNvSpPr/>
          <p:nvPr/>
        </p:nvSpPr>
        <p:spPr>
          <a:xfrm rot="16200000">
            <a:off x="1653169" y="4891282"/>
            <a:ext cx="538619" cy="764088"/>
          </a:xfrm>
          <a:prstGeom prst="downArrow">
            <a:avLst>
              <a:gd name="adj1" fmla="val 50000"/>
              <a:gd name="adj2" fmla="val 50000"/>
            </a:avLst>
          </a:prstGeom>
          <a:solidFill>
            <a:schemeClr val="accent1">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sl-SI" sz="1400" b="0" i="0" u="none" strike="noStrike" cap="none" noProof="0" dirty="0">
              <a:solidFill>
                <a:schemeClr val="lt1"/>
              </a:solidFill>
              <a:latin typeface="Aptos" panose="020B0004020202020204" pitchFamily="34" charset="0"/>
              <a:sym typeface="Arial"/>
            </a:endParaRPr>
          </a:p>
        </p:txBody>
      </p:sp>
    </p:spTree>
    <p:extLst>
      <p:ext uri="{BB962C8B-B14F-4D97-AF65-F5344CB8AC3E}">
        <p14:creationId xmlns:p14="http://schemas.microsoft.com/office/powerpoint/2010/main" val="315299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SzPts val="4400"/>
              <a:buNone/>
            </a:pPr>
            <a:r>
              <a:rPr lang="sl-SI" noProof="0" dirty="0">
                <a:ea typeface="Arial"/>
                <a:sym typeface="Arial"/>
              </a:rPr>
              <a:t>3 glavni stebri</a:t>
            </a:r>
            <a:endParaRPr lang="sl-SI" noProof="0" dirty="0"/>
          </a:p>
        </p:txBody>
      </p:sp>
      <p:sp>
        <p:nvSpPr>
          <p:cNvPr id="2" name="Text Placeholder 1">
            <a:extLst>
              <a:ext uri="{FF2B5EF4-FFF2-40B4-BE49-F238E27FC236}">
                <a16:creationId xmlns:a16="http://schemas.microsoft.com/office/drawing/2014/main" id="{BAF50BBE-8A2D-71F0-47E1-2A3638D716B9}"/>
              </a:ext>
            </a:extLst>
          </p:cNvPr>
          <p:cNvSpPr>
            <a:spLocks noGrp="1"/>
          </p:cNvSpPr>
          <p:nvPr>
            <p:ph type="body" idx="1"/>
          </p:nvPr>
        </p:nvSpPr>
        <p:spPr>
          <a:xfrm>
            <a:off x="594359" y="3342161"/>
            <a:ext cx="4177529" cy="1846659"/>
          </a:xfrm>
        </p:spPr>
        <p:txBody>
          <a:bodyPr/>
          <a:lstStyle/>
          <a:p>
            <a:r>
              <a:rPr lang="sl-SI" noProof="0" dirty="0" err="1"/>
              <a:t>Brundtlandovo</a:t>
            </a:r>
            <a:r>
              <a:rPr lang="sl-SI" noProof="0" dirty="0"/>
              <a:t> poročilo navaja tri stebre, na katerih temelji ta proces: </a:t>
            </a:r>
            <a:r>
              <a:rPr lang="sl-SI" b="1" noProof="0" dirty="0"/>
              <a:t>okolje, gospodarstvo in socialne zadeve.</a:t>
            </a:r>
          </a:p>
          <a:p>
            <a:endParaRPr lang="sl-SI" noProof="0" dirty="0"/>
          </a:p>
        </p:txBody>
      </p:sp>
      <p:grpSp>
        <p:nvGrpSpPr>
          <p:cNvPr id="175" name="Google Shape;175;p33"/>
          <p:cNvGrpSpPr/>
          <p:nvPr/>
        </p:nvGrpSpPr>
        <p:grpSpPr>
          <a:xfrm>
            <a:off x="4832770" y="436798"/>
            <a:ext cx="6343389" cy="5984404"/>
            <a:chOff x="1036166" y="78307"/>
            <a:chExt cx="6343389" cy="5984404"/>
          </a:xfrm>
        </p:grpSpPr>
        <p:sp>
          <p:nvSpPr>
            <p:cNvPr id="176" name="Google Shape;176;p33"/>
            <p:cNvSpPr/>
            <p:nvPr/>
          </p:nvSpPr>
          <p:spPr>
            <a:xfrm>
              <a:off x="3804875" y="2637466"/>
              <a:ext cx="3031318" cy="2980266"/>
            </a:xfrm>
            <a:custGeom>
              <a:avLst/>
              <a:gdLst/>
              <a:ahLst/>
              <a:cxnLst/>
              <a:rect l="l" t="t" r="r" b="b"/>
              <a:pathLst>
                <a:path w="120000" h="120000" extrusionOk="0">
                  <a:moveTo>
                    <a:pt x="85283" y="19133"/>
                  </a:moveTo>
                  <a:lnTo>
                    <a:pt x="94379" y="11203"/>
                  </a:lnTo>
                  <a:lnTo>
                    <a:pt x="101908" y="17494"/>
                  </a:lnTo>
                  <a:lnTo>
                    <a:pt x="96026" y="28109"/>
                  </a:lnTo>
                  <a:lnTo>
                    <a:pt x="96026" y="28109"/>
                  </a:lnTo>
                  <a:cubicBezTo>
                    <a:pt x="100376" y="32983"/>
                    <a:pt x="103684" y="38688"/>
                    <a:pt x="105747" y="44877"/>
                  </a:cubicBezTo>
                  <a:lnTo>
                    <a:pt x="117727" y="44832"/>
                  </a:lnTo>
                  <a:lnTo>
                    <a:pt x="119425" y="54421"/>
                  </a:lnTo>
                  <a:lnTo>
                    <a:pt x="108182" y="58630"/>
                  </a:lnTo>
                  <a:lnTo>
                    <a:pt x="108182" y="58630"/>
                  </a:lnTo>
                  <a:cubicBezTo>
                    <a:pt x="108369" y="65148"/>
                    <a:pt x="107221" y="71636"/>
                    <a:pt x="104806" y="77697"/>
                  </a:cubicBezTo>
                  <a:lnTo>
                    <a:pt x="113912" y="85615"/>
                  </a:lnTo>
                  <a:lnTo>
                    <a:pt x="109013" y="94065"/>
                  </a:lnTo>
                  <a:lnTo>
                    <a:pt x="97794" y="89792"/>
                  </a:lnTo>
                  <a:lnTo>
                    <a:pt x="97794" y="89792"/>
                  </a:lnTo>
                  <a:cubicBezTo>
                    <a:pt x="93730" y="94905"/>
                    <a:pt x="88662" y="99139"/>
                    <a:pt x="82900" y="102237"/>
                  </a:cubicBezTo>
                  <a:lnTo>
                    <a:pt x="84901" y="114251"/>
                  </a:lnTo>
                  <a:lnTo>
                    <a:pt x="75641" y="117607"/>
                  </a:lnTo>
                  <a:lnTo>
                    <a:pt x="69721" y="107014"/>
                  </a:lnTo>
                  <a:lnTo>
                    <a:pt x="69721" y="107014"/>
                  </a:lnTo>
                  <a:cubicBezTo>
                    <a:pt x="63308" y="108329"/>
                    <a:pt x="56692" y="108329"/>
                    <a:pt x="50279" y="107014"/>
                  </a:cubicBezTo>
                  <a:lnTo>
                    <a:pt x="44359" y="117607"/>
                  </a:lnTo>
                  <a:lnTo>
                    <a:pt x="35099" y="114251"/>
                  </a:lnTo>
                  <a:lnTo>
                    <a:pt x="37100" y="102237"/>
                  </a:lnTo>
                  <a:cubicBezTo>
                    <a:pt x="31338" y="99139"/>
                    <a:pt x="26270" y="94905"/>
                    <a:pt x="22206" y="89792"/>
                  </a:cubicBezTo>
                  <a:lnTo>
                    <a:pt x="10987" y="94065"/>
                  </a:lnTo>
                  <a:lnTo>
                    <a:pt x="6088" y="85615"/>
                  </a:lnTo>
                  <a:lnTo>
                    <a:pt x="15194" y="77697"/>
                  </a:lnTo>
                  <a:cubicBezTo>
                    <a:pt x="12779" y="71636"/>
                    <a:pt x="11631" y="65148"/>
                    <a:pt x="11818" y="58630"/>
                  </a:cubicBezTo>
                  <a:lnTo>
                    <a:pt x="575" y="54421"/>
                  </a:lnTo>
                  <a:lnTo>
                    <a:pt x="2273" y="44832"/>
                  </a:lnTo>
                  <a:lnTo>
                    <a:pt x="14253" y="44877"/>
                  </a:lnTo>
                  <a:lnTo>
                    <a:pt x="14253" y="44877"/>
                  </a:lnTo>
                  <a:cubicBezTo>
                    <a:pt x="16316" y="38688"/>
                    <a:pt x="19624" y="32983"/>
                    <a:pt x="23974" y="28109"/>
                  </a:cubicBezTo>
                  <a:lnTo>
                    <a:pt x="18092" y="17494"/>
                  </a:lnTo>
                  <a:lnTo>
                    <a:pt x="25621" y="11203"/>
                  </a:lnTo>
                  <a:lnTo>
                    <a:pt x="34717" y="19133"/>
                  </a:lnTo>
                  <a:lnTo>
                    <a:pt x="34717" y="19133"/>
                  </a:lnTo>
                  <a:cubicBezTo>
                    <a:pt x="40293" y="15712"/>
                    <a:pt x="46509" y="13459"/>
                    <a:pt x="52988" y="12511"/>
                  </a:cubicBezTo>
                  <a:lnTo>
                    <a:pt x="55068" y="511"/>
                  </a:lnTo>
                  <a:lnTo>
                    <a:pt x="64932" y="511"/>
                  </a:lnTo>
                  <a:lnTo>
                    <a:pt x="67012" y="12511"/>
                  </a:lnTo>
                  <a:cubicBezTo>
                    <a:pt x="73491" y="13459"/>
                    <a:pt x="79707" y="15712"/>
                    <a:pt x="85283" y="19133"/>
                  </a:cubicBezTo>
                  <a:close/>
                </a:path>
              </a:pathLst>
            </a:cu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77" name="Google Shape;177;p33"/>
            <p:cNvSpPr txBox="1"/>
            <p:nvPr/>
          </p:nvSpPr>
          <p:spPr>
            <a:xfrm>
              <a:off x="4410489" y="3335579"/>
              <a:ext cx="1820090" cy="153191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sl-SI" sz="2000" b="1" i="0" u="none" strike="noStrike" cap="none" noProof="0" dirty="0" err="1">
                  <a:solidFill>
                    <a:srgbClr val="035854"/>
                  </a:solidFill>
                  <a:latin typeface="Aptos" panose="020B0004020202020204" pitchFamily="34" charset="0"/>
                  <a:sym typeface="Arial"/>
                </a:rPr>
                <a:t>okoljski</a:t>
              </a:r>
              <a:endParaRPr lang="sl-SI" sz="2000" b="1" i="0" u="none" strike="noStrike" cap="none" noProof="0" dirty="0">
                <a:solidFill>
                  <a:srgbClr val="035854"/>
                </a:solidFill>
                <a:latin typeface="Aptos" panose="020B0004020202020204" pitchFamily="34" charset="0"/>
                <a:sym typeface="Arial"/>
              </a:endParaRPr>
            </a:p>
          </p:txBody>
        </p:sp>
        <p:sp>
          <p:nvSpPr>
            <p:cNvPr id="178" name="Google Shape;178;p33"/>
            <p:cNvSpPr/>
            <p:nvPr/>
          </p:nvSpPr>
          <p:spPr>
            <a:xfrm>
              <a:off x="1462523" y="1581955"/>
              <a:ext cx="3217951" cy="3080880"/>
            </a:xfrm>
            <a:custGeom>
              <a:avLst/>
              <a:gdLst/>
              <a:ahLst/>
              <a:cxnLst/>
              <a:rect l="l" t="t" r="r" b="b"/>
              <a:pathLst>
                <a:path w="120000" h="120000" extrusionOk="0">
                  <a:moveTo>
                    <a:pt x="90333" y="30393"/>
                  </a:moveTo>
                  <a:lnTo>
                    <a:pt x="107139" y="24580"/>
                  </a:lnTo>
                  <a:lnTo>
                    <a:pt x="113841" y="35980"/>
                  </a:lnTo>
                  <a:lnTo>
                    <a:pt x="101275" y="49005"/>
                  </a:lnTo>
                  <a:cubicBezTo>
                    <a:pt x="103264" y="56205"/>
                    <a:pt x="103264" y="63795"/>
                    <a:pt x="101275" y="70995"/>
                  </a:cubicBezTo>
                  <a:lnTo>
                    <a:pt x="113841" y="84020"/>
                  </a:lnTo>
                  <a:lnTo>
                    <a:pt x="107139" y="95420"/>
                  </a:lnTo>
                  <a:lnTo>
                    <a:pt x="90333" y="89607"/>
                  </a:lnTo>
                  <a:lnTo>
                    <a:pt x="90333" y="89607"/>
                  </a:lnTo>
                  <a:cubicBezTo>
                    <a:pt x="84979" y="94898"/>
                    <a:pt x="78285" y="98693"/>
                    <a:pt x="70942" y="100602"/>
                  </a:cubicBezTo>
                  <a:lnTo>
                    <a:pt x="66891" y="118602"/>
                  </a:lnTo>
                  <a:lnTo>
                    <a:pt x="53109" y="118602"/>
                  </a:lnTo>
                  <a:lnTo>
                    <a:pt x="49058" y="100602"/>
                  </a:lnTo>
                  <a:cubicBezTo>
                    <a:pt x="41715" y="98693"/>
                    <a:pt x="35021" y="94898"/>
                    <a:pt x="29667" y="89607"/>
                  </a:cubicBezTo>
                  <a:lnTo>
                    <a:pt x="12861" y="95420"/>
                  </a:lnTo>
                  <a:lnTo>
                    <a:pt x="6159" y="84020"/>
                  </a:lnTo>
                  <a:lnTo>
                    <a:pt x="18725" y="70995"/>
                  </a:lnTo>
                  <a:lnTo>
                    <a:pt x="18725" y="70995"/>
                  </a:lnTo>
                  <a:cubicBezTo>
                    <a:pt x="16736" y="63795"/>
                    <a:pt x="16736" y="56205"/>
                    <a:pt x="18725" y="49005"/>
                  </a:cubicBezTo>
                  <a:lnTo>
                    <a:pt x="6159" y="35980"/>
                  </a:lnTo>
                  <a:lnTo>
                    <a:pt x="12861" y="24580"/>
                  </a:lnTo>
                  <a:lnTo>
                    <a:pt x="29667" y="30393"/>
                  </a:lnTo>
                  <a:lnTo>
                    <a:pt x="29667" y="30393"/>
                  </a:lnTo>
                  <a:cubicBezTo>
                    <a:pt x="35021" y="25102"/>
                    <a:pt x="41715" y="21307"/>
                    <a:pt x="49058" y="19398"/>
                  </a:cubicBezTo>
                  <a:lnTo>
                    <a:pt x="53109" y="1398"/>
                  </a:lnTo>
                  <a:lnTo>
                    <a:pt x="66891" y="1398"/>
                  </a:lnTo>
                  <a:lnTo>
                    <a:pt x="70942" y="19398"/>
                  </a:lnTo>
                  <a:lnTo>
                    <a:pt x="70942" y="19398"/>
                  </a:lnTo>
                  <a:cubicBezTo>
                    <a:pt x="78285" y="21307"/>
                    <a:pt x="84979" y="25102"/>
                    <a:pt x="90333" y="30393"/>
                  </a:cubicBezTo>
                  <a:close/>
                </a:path>
              </a:pathLst>
            </a:cu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79" name="Google Shape;179;p33"/>
            <p:cNvSpPr txBox="1"/>
            <p:nvPr/>
          </p:nvSpPr>
          <p:spPr>
            <a:xfrm>
              <a:off x="2258069" y="2362264"/>
              <a:ext cx="1626859" cy="1520262"/>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sl-SI" sz="2000" b="1" i="0" u="none" strike="noStrike" cap="none" noProof="0" dirty="0">
                  <a:solidFill>
                    <a:srgbClr val="035854"/>
                  </a:solidFill>
                  <a:latin typeface="Aptos" panose="020B0004020202020204" pitchFamily="34" charset="0"/>
                  <a:sym typeface="Arial"/>
                </a:rPr>
                <a:t>družbeni</a:t>
              </a:r>
              <a:endParaRPr lang="sl-SI" sz="1400" b="0" i="0" u="none" strike="noStrike" cap="none" noProof="0" dirty="0">
                <a:solidFill>
                  <a:srgbClr val="000000"/>
                </a:solidFill>
                <a:latin typeface="Aptos" panose="020B0004020202020204" pitchFamily="34" charset="0"/>
                <a:sym typeface="Arial"/>
              </a:endParaRPr>
            </a:p>
          </p:txBody>
        </p:sp>
        <p:sp>
          <p:nvSpPr>
            <p:cNvPr id="180" name="Google Shape;180;p33"/>
            <p:cNvSpPr/>
            <p:nvPr/>
          </p:nvSpPr>
          <p:spPr>
            <a:xfrm rot="-900000">
              <a:off x="2954375" y="78307"/>
              <a:ext cx="3061281" cy="2978556"/>
            </a:xfrm>
            <a:custGeom>
              <a:avLst/>
              <a:gdLst/>
              <a:ahLst/>
              <a:cxnLst/>
              <a:rect l="l" t="t" r="r" b="b"/>
              <a:pathLst>
                <a:path w="120000" h="120000" extrusionOk="0">
                  <a:moveTo>
                    <a:pt x="90135" y="30393"/>
                  </a:moveTo>
                  <a:lnTo>
                    <a:pt x="107269" y="24757"/>
                  </a:lnTo>
                  <a:lnTo>
                    <a:pt x="113902" y="36113"/>
                  </a:lnTo>
                  <a:lnTo>
                    <a:pt x="101005" y="49005"/>
                  </a:lnTo>
                  <a:lnTo>
                    <a:pt x="101005" y="49005"/>
                  </a:lnTo>
                  <a:cubicBezTo>
                    <a:pt x="102980" y="56205"/>
                    <a:pt x="102980" y="63795"/>
                    <a:pt x="101005" y="70995"/>
                  </a:cubicBezTo>
                  <a:lnTo>
                    <a:pt x="113902" y="83887"/>
                  </a:lnTo>
                  <a:lnTo>
                    <a:pt x="107269" y="95243"/>
                  </a:lnTo>
                  <a:lnTo>
                    <a:pt x="90135" y="89607"/>
                  </a:lnTo>
                  <a:lnTo>
                    <a:pt x="90135" y="89607"/>
                  </a:lnTo>
                  <a:cubicBezTo>
                    <a:pt x="84815" y="94898"/>
                    <a:pt x="78165" y="98693"/>
                    <a:pt x="70870" y="100602"/>
                  </a:cubicBezTo>
                  <a:lnTo>
                    <a:pt x="66753" y="118602"/>
                  </a:lnTo>
                  <a:lnTo>
                    <a:pt x="53247" y="118602"/>
                  </a:lnTo>
                  <a:lnTo>
                    <a:pt x="49130" y="100602"/>
                  </a:lnTo>
                  <a:lnTo>
                    <a:pt x="49130" y="100602"/>
                  </a:lnTo>
                  <a:cubicBezTo>
                    <a:pt x="41835" y="98693"/>
                    <a:pt x="35185" y="94898"/>
                    <a:pt x="29865" y="89607"/>
                  </a:cubicBezTo>
                  <a:lnTo>
                    <a:pt x="12731" y="95243"/>
                  </a:lnTo>
                  <a:lnTo>
                    <a:pt x="6098" y="83887"/>
                  </a:lnTo>
                  <a:lnTo>
                    <a:pt x="18995" y="70995"/>
                  </a:lnTo>
                  <a:cubicBezTo>
                    <a:pt x="17020" y="63795"/>
                    <a:pt x="17020" y="56205"/>
                    <a:pt x="18995" y="49005"/>
                  </a:cubicBezTo>
                  <a:lnTo>
                    <a:pt x="6098" y="36113"/>
                  </a:lnTo>
                  <a:lnTo>
                    <a:pt x="12731" y="24757"/>
                  </a:lnTo>
                  <a:lnTo>
                    <a:pt x="29865" y="30393"/>
                  </a:lnTo>
                  <a:lnTo>
                    <a:pt x="29865" y="30393"/>
                  </a:lnTo>
                  <a:cubicBezTo>
                    <a:pt x="35185" y="25102"/>
                    <a:pt x="41835" y="21307"/>
                    <a:pt x="49130" y="19398"/>
                  </a:cubicBezTo>
                  <a:lnTo>
                    <a:pt x="53247" y="1398"/>
                  </a:lnTo>
                  <a:lnTo>
                    <a:pt x="66753" y="1398"/>
                  </a:lnTo>
                  <a:lnTo>
                    <a:pt x="70870" y="19398"/>
                  </a:lnTo>
                  <a:lnTo>
                    <a:pt x="70870" y="19398"/>
                  </a:lnTo>
                  <a:cubicBezTo>
                    <a:pt x="78165" y="21307"/>
                    <a:pt x="84815" y="25102"/>
                    <a:pt x="90135" y="30393"/>
                  </a:cubicBezTo>
                  <a:close/>
                </a:path>
              </a:pathLst>
            </a:custGeom>
            <a:solidFill>
              <a:srgbClr val="A7D3D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81" name="Google Shape;181;p33"/>
            <p:cNvSpPr txBox="1"/>
            <p:nvPr/>
          </p:nvSpPr>
          <p:spPr>
            <a:xfrm>
              <a:off x="3564814" y="723046"/>
              <a:ext cx="1839127" cy="16818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sl-SI" sz="2000" b="1" noProof="0" dirty="0">
                  <a:solidFill>
                    <a:srgbClr val="035854"/>
                  </a:solidFill>
                  <a:latin typeface="Aptos" panose="020B0004020202020204" pitchFamily="34" charset="0"/>
                </a:rPr>
                <a:t>g</a:t>
              </a:r>
              <a:r>
                <a:rPr lang="sl-SI" sz="2000" b="1" i="0" u="none" strike="noStrike" cap="none" noProof="0" dirty="0">
                  <a:solidFill>
                    <a:srgbClr val="035854"/>
                  </a:solidFill>
                  <a:latin typeface="Aptos" panose="020B0004020202020204" pitchFamily="34" charset="0"/>
                  <a:sym typeface="Arial"/>
                </a:rPr>
                <a:t>ospodarski</a:t>
              </a:r>
            </a:p>
          </p:txBody>
        </p:sp>
        <p:sp>
          <p:nvSpPr>
            <p:cNvPr id="182" name="Google Shape;182;p33"/>
            <p:cNvSpPr/>
            <p:nvPr/>
          </p:nvSpPr>
          <p:spPr>
            <a:xfrm>
              <a:off x="3564814" y="2247970"/>
              <a:ext cx="3814741" cy="3814741"/>
            </a:xfrm>
            <a:custGeom>
              <a:avLst/>
              <a:gdLst/>
              <a:ahLst/>
              <a:cxnLst/>
              <a:rect l="l" t="t" r="r" b="b"/>
              <a:pathLst>
                <a:path w="120000" h="120000" extrusionOk="0">
                  <a:moveTo>
                    <a:pt x="53670" y="4107"/>
                  </a:moveTo>
                  <a:lnTo>
                    <a:pt x="53670" y="4107"/>
                  </a:lnTo>
                  <a:cubicBezTo>
                    <a:pt x="76994" y="1466"/>
                    <a:pt x="99507" y="13586"/>
                    <a:pt x="110144" y="34511"/>
                  </a:cubicBezTo>
                  <a:cubicBezTo>
                    <a:pt x="120780" y="55436"/>
                    <a:pt x="117304" y="80767"/>
                    <a:pt x="101424" y="98054"/>
                  </a:cubicBezTo>
                  <a:lnTo>
                    <a:pt x="103960" y="100802"/>
                  </a:lnTo>
                  <a:lnTo>
                    <a:pt x="96235" y="99275"/>
                  </a:lnTo>
                  <a:lnTo>
                    <a:pt x="95060" y="91155"/>
                  </a:lnTo>
                  <a:lnTo>
                    <a:pt x="97595" y="93903"/>
                  </a:lnTo>
                  <a:cubicBezTo>
                    <a:pt x="111686" y="78278"/>
                    <a:pt x="114643" y="55565"/>
                    <a:pt x="105023" y="36853"/>
                  </a:cubicBezTo>
                  <a:cubicBezTo>
                    <a:pt x="95402" y="18140"/>
                    <a:pt x="75210" y="7329"/>
                    <a:pt x="54303" y="9697"/>
                  </a:cubicBezTo>
                  <a:close/>
                </a:path>
              </a:pathLst>
            </a:custGeom>
            <a:solidFill>
              <a:srgbClr val="D1E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83" name="Google Shape;183;p33"/>
            <p:cNvSpPr/>
            <p:nvPr/>
          </p:nvSpPr>
          <p:spPr>
            <a:xfrm>
              <a:off x="1036166" y="1441079"/>
              <a:ext cx="2771648" cy="2771648"/>
            </a:xfrm>
            <a:custGeom>
              <a:avLst/>
              <a:gdLst/>
              <a:ahLst/>
              <a:cxnLst/>
              <a:rect l="l" t="t" r="r" b="b"/>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D1E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sp>
          <p:nvSpPr>
            <p:cNvPr id="184" name="Google Shape;184;p33"/>
            <p:cNvSpPr/>
            <p:nvPr/>
          </p:nvSpPr>
          <p:spPr>
            <a:xfrm rot="7066418">
              <a:off x="3548119" y="1045167"/>
              <a:ext cx="3647933" cy="2947394"/>
            </a:xfrm>
            <a:custGeom>
              <a:avLst/>
              <a:gdLst/>
              <a:ahLst/>
              <a:cxnLst/>
              <a:rect l="l" t="t" r="r" b="b"/>
              <a:pathLst>
                <a:path w="120000" h="120000" extrusionOk="0">
                  <a:moveTo>
                    <a:pt x="4186" y="65877"/>
                  </a:moveTo>
                  <a:lnTo>
                    <a:pt x="4186" y="65877"/>
                  </a:lnTo>
                  <a:cubicBezTo>
                    <a:pt x="2239" y="47981"/>
                    <a:pt x="9282" y="30274"/>
                    <a:pt x="23059" y="18429"/>
                  </a:cubicBezTo>
                  <a:lnTo>
                    <a:pt x="20496" y="14848"/>
                  </a:lnTo>
                  <a:lnTo>
                    <a:pt x="29648" y="17591"/>
                  </a:lnTo>
                  <a:lnTo>
                    <a:pt x="29472" y="27389"/>
                  </a:lnTo>
                  <a:lnTo>
                    <a:pt x="26909" y="23808"/>
                  </a:lnTo>
                  <a:lnTo>
                    <a:pt x="26909" y="23808"/>
                  </a:lnTo>
                  <a:cubicBezTo>
                    <a:pt x="14492" y="34149"/>
                    <a:pt x="8166" y="49635"/>
                    <a:pt x="9973" y="65268"/>
                  </a:cubicBezTo>
                  <a:close/>
                </a:path>
              </a:pathLst>
            </a:custGeom>
            <a:solidFill>
              <a:srgbClr val="D1E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sl-SI" sz="1400" b="0" i="0" u="none" strike="noStrike" cap="none" noProof="0" dirty="0">
                <a:solidFill>
                  <a:srgbClr val="000000"/>
                </a:solidFill>
                <a:latin typeface="Aptos" panose="020B0004020202020204" pitchFamily="34" charset="0"/>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61EB9-941D-8E77-DA44-22A051CF76AB}"/>
              </a:ext>
            </a:extLst>
          </p:cNvPr>
          <p:cNvSpPr>
            <a:spLocks noGrp="1"/>
          </p:cNvSpPr>
          <p:nvPr>
            <p:ph type="title"/>
          </p:nvPr>
        </p:nvSpPr>
        <p:spPr>
          <a:xfrm>
            <a:off x="6318885" y="3308420"/>
            <a:ext cx="5269230" cy="2542810"/>
          </a:xfrm>
        </p:spPr>
        <p:txBody>
          <a:bodyPr/>
          <a:lstStyle/>
          <a:p>
            <a:br>
              <a:rPr lang="sl-SI" noProof="0" dirty="0"/>
            </a:br>
            <a:r>
              <a:rPr lang="sl-SI" noProof="0" dirty="0"/>
              <a:t>Institucionalni steber –</a:t>
            </a:r>
            <a:br>
              <a:rPr lang="sl-SI" noProof="0" dirty="0"/>
            </a:br>
            <a:r>
              <a:rPr lang="sl-SI" noProof="0" dirty="0"/>
              <a:t>dodatni vidik</a:t>
            </a:r>
          </a:p>
        </p:txBody>
      </p:sp>
      <p:sp>
        <p:nvSpPr>
          <p:cNvPr id="9" name="Text Placeholder 8">
            <a:extLst>
              <a:ext uri="{FF2B5EF4-FFF2-40B4-BE49-F238E27FC236}">
                <a16:creationId xmlns:a16="http://schemas.microsoft.com/office/drawing/2014/main" id="{98D23DED-C906-8281-27DA-E48CCC2230D7}"/>
              </a:ext>
            </a:extLst>
          </p:cNvPr>
          <p:cNvSpPr>
            <a:spLocks noGrp="1"/>
          </p:cNvSpPr>
          <p:nvPr>
            <p:ph type="body" idx="4294967295"/>
          </p:nvPr>
        </p:nvSpPr>
        <p:spPr>
          <a:xfrm>
            <a:off x="603885" y="3308420"/>
            <a:ext cx="5339715" cy="2739089"/>
          </a:xfrm>
        </p:spPr>
        <p:txBody>
          <a:bodyPr tIns="0" rIns="0" bIns="0">
            <a:noAutofit/>
          </a:bodyPr>
          <a:lstStyle/>
          <a:p>
            <a:pPr marL="0" lvl="0" indent="0">
              <a:lnSpc>
                <a:spcPct val="100000"/>
              </a:lnSpc>
              <a:spcBef>
                <a:spcPts val="0"/>
              </a:spcBef>
              <a:buNone/>
            </a:pPr>
            <a:r>
              <a:rPr lang="sl-SI" sz="2000" b="1" noProof="0" dirty="0">
                <a:solidFill>
                  <a:srgbClr val="035854"/>
                </a:solidFill>
              </a:rPr>
              <a:t>„NAŠA SKUPNA PRIHODNOST“ ... </a:t>
            </a:r>
            <a:endParaRPr lang="sl-SI" sz="2000" noProof="0" dirty="0"/>
          </a:p>
          <a:p>
            <a:pPr marL="0" lvl="0" indent="0">
              <a:lnSpc>
                <a:spcPct val="100000"/>
              </a:lnSpc>
              <a:spcBef>
                <a:spcPts val="0"/>
              </a:spcBef>
              <a:buNone/>
            </a:pPr>
            <a:endParaRPr lang="sl-SI" sz="2000" noProof="0" dirty="0">
              <a:solidFill>
                <a:srgbClr val="1F1F1F"/>
              </a:solidFill>
            </a:endParaRPr>
          </a:p>
          <a:p>
            <a:pPr marL="0" lvl="0" indent="0">
              <a:lnSpc>
                <a:spcPct val="100000"/>
              </a:lnSpc>
              <a:spcBef>
                <a:spcPts val="0"/>
              </a:spcBef>
              <a:buNone/>
            </a:pPr>
            <a:r>
              <a:rPr lang="sl-SI" sz="2000" noProof="0" dirty="0">
                <a:solidFill>
                  <a:srgbClr val="1F1F1F"/>
                </a:solidFill>
              </a:rPr>
              <a:t>„Trajnostni razvoj je v bistvu proces sprememb, v katerem </a:t>
            </a:r>
            <a:r>
              <a:rPr lang="sl-SI" sz="2000" b="1" noProof="0" dirty="0">
                <a:solidFill>
                  <a:schemeClr val="accent4"/>
                </a:solidFill>
              </a:rPr>
              <a:t>so izkoriščanje virov, smer naložb, usmerjanje tehnološkega razvoja in institucionalne spremembe usklajeni </a:t>
            </a:r>
            <a:r>
              <a:rPr lang="sl-SI" sz="2000" noProof="0" dirty="0">
                <a:solidFill>
                  <a:srgbClr val="1F1F1F"/>
                </a:solidFill>
              </a:rPr>
              <a:t>in izboljšujejo sedanji in prihodnji potencial za izpolnjevanje človeških potreb in želja.“</a:t>
            </a:r>
            <a:endParaRPr lang="sl-SI" sz="2000" noProof="0" dirty="0">
              <a:solidFill>
                <a:srgbClr val="000000"/>
              </a:solidFill>
            </a:endParaRPr>
          </a:p>
          <a:p>
            <a:endParaRPr lang="sl-SI" sz="2000" noProof="0" dirty="0"/>
          </a:p>
        </p:txBody>
      </p:sp>
      <p:sp>
        <p:nvSpPr>
          <p:cNvPr id="7" name="Text Placeholder 6">
            <a:extLst>
              <a:ext uri="{FF2B5EF4-FFF2-40B4-BE49-F238E27FC236}">
                <a16:creationId xmlns:a16="http://schemas.microsoft.com/office/drawing/2014/main" id="{C49CAAA4-9E08-8899-D35D-CB5199829C17}"/>
              </a:ext>
            </a:extLst>
          </p:cNvPr>
          <p:cNvSpPr>
            <a:spLocks noGrp="1"/>
          </p:cNvSpPr>
          <p:nvPr>
            <p:ph type="body" idx="4294967295"/>
          </p:nvPr>
        </p:nvSpPr>
        <p:spPr>
          <a:xfrm>
            <a:off x="594360" y="742838"/>
            <a:ext cx="5198269" cy="2174580"/>
          </a:xfrm>
        </p:spPr>
        <p:txBody>
          <a:bodyPr>
            <a:noAutofit/>
          </a:bodyPr>
          <a:lstStyle/>
          <a:p>
            <a:pPr marL="0" indent="0">
              <a:lnSpc>
                <a:spcPct val="100000"/>
              </a:lnSpc>
              <a:spcBef>
                <a:spcPts val="0"/>
              </a:spcBef>
            </a:pPr>
            <a:r>
              <a:rPr lang="sl-SI" sz="2000" noProof="0" dirty="0"/>
              <a:t>Institucionalni steber </a:t>
            </a:r>
            <a:r>
              <a:rPr lang="sl-SI" sz="2000" b="1" noProof="0" dirty="0"/>
              <a:t>ni izhajal iz </a:t>
            </a:r>
            <a:r>
              <a:rPr lang="sl-SI" sz="2000" b="1" noProof="0" dirty="0" err="1"/>
              <a:t>Brundtlandinega</a:t>
            </a:r>
            <a:r>
              <a:rPr lang="sl-SI" sz="2000" b="1" noProof="0" dirty="0"/>
              <a:t> poročila</a:t>
            </a:r>
            <a:r>
              <a:rPr lang="sl-SI" sz="2000" noProof="0" dirty="0"/>
              <a:t>, ampak je bil dodan pozneje, z namenom okrepitve ideje, da </a:t>
            </a:r>
            <a:r>
              <a:rPr lang="sl-SI" sz="2000" b="1" noProof="0" dirty="0"/>
              <a:t>potrebuje trajnostni razvoj za svoje delovanje močne </a:t>
            </a:r>
            <a:r>
              <a:rPr lang="sl-SI" sz="2000" b="1" noProof="0" dirty="0" err="1"/>
              <a:t>upravljalske</a:t>
            </a:r>
            <a:r>
              <a:rPr lang="sl-SI" sz="2000" b="1" noProof="0" dirty="0"/>
              <a:t> strukture.</a:t>
            </a:r>
            <a:endParaRPr lang="sl-SI" sz="2000" noProof="0" dirty="0"/>
          </a:p>
        </p:txBody>
      </p:sp>
    </p:spTree>
    <p:extLst>
      <p:ext uri="{BB962C8B-B14F-4D97-AF65-F5344CB8AC3E}">
        <p14:creationId xmlns:p14="http://schemas.microsoft.com/office/powerpoint/2010/main" val="720426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D5838D-D3E3-4150-35A3-A98160EA6173}"/>
              </a:ext>
            </a:extLst>
          </p:cNvPr>
          <p:cNvSpPr>
            <a:spLocks noGrp="1"/>
          </p:cNvSpPr>
          <p:nvPr>
            <p:ph type="pic" idx="2"/>
          </p:nvPr>
        </p:nvSpPr>
        <p:spPr/>
        <p:txBody>
          <a:bodyPr/>
          <a:lstStyle/>
          <a:p>
            <a:endParaRPr lang="sl-SI" noProof="0" dirty="0"/>
          </a:p>
        </p:txBody>
      </p:sp>
      <p:sp>
        <p:nvSpPr>
          <p:cNvPr id="198" name="Google Shape;198;p35"/>
          <p:cNvSpPr txBox="1">
            <a:spLocks noGrp="1"/>
          </p:cNvSpPr>
          <p:nvPr>
            <p:ph type="title"/>
          </p:nvPr>
        </p:nvSpPr>
        <p:spPr>
          <a:prstGeom prst="rect">
            <a:avLst/>
          </a:prstGeom>
          <a:noFill/>
          <a:ln>
            <a:noFill/>
          </a:ln>
        </p:spPr>
        <p:txBody>
          <a:bodyPr spcFirstLastPara="1" wrap="square" lIns="0" tIns="0" rIns="0" bIns="0" anchor="b" anchorCtr="0">
            <a:noAutofit/>
          </a:bodyPr>
          <a:lstStyle/>
          <a:p>
            <a:pPr lvl="0">
              <a:lnSpc>
                <a:spcPct val="80000"/>
              </a:lnSpc>
            </a:pPr>
            <a:r>
              <a:rPr lang="sl-SI" noProof="0" dirty="0">
                <a:ea typeface="Arial"/>
                <a:sym typeface="Arial"/>
              </a:rPr>
              <a:t>2. Kaj so „podnebne spremembe“?</a:t>
            </a:r>
            <a:endParaRPr lang="sl-SI" noProof="0" dirty="0"/>
          </a:p>
        </p:txBody>
      </p:sp>
      <p:sp>
        <p:nvSpPr>
          <p:cNvPr id="7" name="Text Placeholder 6">
            <a:extLst>
              <a:ext uri="{FF2B5EF4-FFF2-40B4-BE49-F238E27FC236}">
                <a16:creationId xmlns:a16="http://schemas.microsoft.com/office/drawing/2014/main" id="{78755707-2A0F-5075-541C-D5F198012E66}"/>
              </a:ext>
            </a:extLst>
          </p:cNvPr>
          <p:cNvSpPr>
            <a:spLocks noGrp="1"/>
          </p:cNvSpPr>
          <p:nvPr>
            <p:ph type="body" sz="quarter" idx="13"/>
          </p:nvPr>
        </p:nvSpPr>
        <p:spPr>
          <a:xfrm>
            <a:off x="593725" y="4321457"/>
            <a:ext cx="5502275" cy="1846659"/>
          </a:xfrm>
        </p:spPr>
        <p:txBody>
          <a:bodyPr/>
          <a:lstStyle/>
          <a:p>
            <a:pPr lvl="0">
              <a:buClr>
                <a:schemeClr val="dk1"/>
              </a:buClr>
              <a:buSzPts val="2400"/>
            </a:pPr>
            <a:r>
              <a:rPr lang="sl-SI" noProof="0" dirty="0"/>
              <a:t>Od</a:t>
            </a:r>
            <a:r>
              <a:rPr lang="sl-SI" b="1" noProof="0" dirty="0"/>
              <a:t> 19. stoletja </a:t>
            </a:r>
            <a:r>
              <a:rPr lang="sl-SI" noProof="0" dirty="0"/>
              <a:t>so človeške dejavnosti glavni dejavnik podnebnih sprememb in </a:t>
            </a:r>
            <a:r>
              <a:rPr lang="sl-SI" b="1" noProof="0" dirty="0"/>
              <a:t>so primarno posledica izgorevanja fosilnih goriv, </a:t>
            </a:r>
            <a:r>
              <a:rPr lang="sl-SI" noProof="0" dirty="0"/>
              <a:t>kot so premog, nafta in plin.</a:t>
            </a:r>
            <a:endParaRPr lang="sl-SI" sz="1400" noProof="0" dirty="0">
              <a:latin typeface="Arial"/>
            </a:endParaRPr>
          </a:p>
        </p:txBody>
      </p:sp>
      <p:sp>
        <p:nvSpPr>
          <p:cNvPr id="5" name="Text Placeholder 4">
            <a:extLst>
              <a:ext uri="{FF2B5EF4-FFF2-40B4-BE49-F238E27FC236}">
                <a16:creationId xmlns:a16="http://schemas.microsoft.com/office/drawing/2014/main" id="{6672B1D0-B881-E49D-7A74-6A824E9C91CA}"/>
              </a:ext>
            </a:extLst>
          </p:cNvPr>
          <p:cNvSpPr>
            <a:spLocks noGrp="1"/>
          </p:cNvSpPr>
          <p:nvPr>
            <p:ph type="body" idx="15"/>
          </p:nvPr>
        </p:nvSpPr>
        <p:spPr>
          <a:xfrm>
            <a:off x="594360" y="2654644"/>
            <a:ext cx="5394904" cy="1107996"/>
          </a:xfrm>
        </p:spPr>
        <p:txBody>
          <a:bodyPr>
            <a:spAutoFit/>
          </a:bodyPr>
          <a:lstStyle/>
          <a:p>
            <a:pPr lvl="0">
              <a:buClr>
                <a:schemeClr val="dk1"/>
              </a:buClr>
              <a:buSzPts val="2400"/>
            </a:pPr>
            <a:r>
              <a:rPr lang="sl-SI" sz="2400" noProof="0" dirty="0"/>
              <a:t>Izraz „podnebne spremembe“ se nanaša na </a:t>
            </a:r>
            <a:r>
              <a:rPr lang="sl-SI" sz="2400" b="1" noProof="0" dirty="0"/>
              <a:t>dolgoročne spremembe temperatur in vremenskih razmer</a:t>
            </a:r>
            <a:r>
              <a:rPr lang="sl-SI" sz="2400" noProof="0" dirty="0"/>
              <a:t>.</a:t>
            </a:r>
            <a:endParaRPr lang="sl-SI" sz="2400" noProof="0" dirty="0">
              <a:latin typeface="Arial"/>
            </a:endParaRPr>
          </a:p>
        </p:txBody>
      </p:sp>
      <p:sp>
        <p:nvSpPr>
          <p:cNvPr id="201" name="Google Shape;201;p35"/>
          <p:cNvSpPr/>
          <p:nvPr/>
        </p:nvSpPr>
        <p:spPr>
          <a:xfrm>
            <a:off x="594359" y="5229187"/>
            <a:ext cx="4331971" cy="30777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None/>
            </a:pPr>
            <a:endParaRPr lang="sl-SI" sz="2000" i="0" u="none" strike="noStrike" cap="none" noProof="0" dirty="0">
              <a:solidFill>
                <a:srgbClr val="3F3F3F"/>
              </a:solidFill>
              <a:latin typeface="Aptos" panose="020B0004020202020204" pitchFamily="34" charset="0"/>
              <a:sym typeface="Arial"/>
            </a:endParaRPr>
          </a:p>
        </p:txBody>
      </p:sp>
      <p:pic>
        <p:nvPicPr>
          <p:cNvPr id="4" name="Google Shape;200;p35" title="pexels-arthousestudio-4310289.jpg">
            <a:extLst>
              <a:ext uri="{FF2B5EF4-FFF2-40B4-BE49-F238E27FC236}">
                <a16:creationId xmlns:a16="http://schemas.microsoft.com/office/drawing/2014/main" id="{0A966830-6426-8BE0-4579-F4ECED1D3E33}"/>
              </a:ext>
            </a:extLst>
          </p:cNvPr>
          <p:cNvPicPr preferRelativeResize="0">
            <a:picLocks/>
          </p:cNvPicPr>
          <p:nvPr/>
        </p:nvPicPr>
        <p:blipFill rotWithShape="1">
          <a:blip r:embed="rId4">
            <a:alphaModFix/>
          </a:blip>
          <a:srcRect l="20169" r="20175"/>
          <a:stretch/>
        </p:blipFill>
        <p:spPr>
          <a:xfrm flipH="1">
            <a:off x="6733500" y="0"/>
            <a:ext cx="5458500" cy="6858000"/>
          </a:xfrm>
          <a:prstGeom prst="flowChartDelay">
            <a:avLst/>
          </a:prstGeom>
          <a:solidFill>
            <a:srgbClr val="87C3CD"/>
          </a:solidFill>
          <a:ln>
            <a:noFill/>
          </a:ln>
        </p:spPr>
      </p:pic>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_Učno_gradivo_Tematski_sklop_1.pptx" id="{02F2E086-A77F-409B-B237-CC7352392B59}" vid="{D8CD2E47-731E-4671-95D0-442862BD8910}"/>
    </a:ext>
  </a:ext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proCURE template</Template>
  <TotalTime>221</TotalTime>
  <Words>4680</Words>
  <Application>Microsoft Office PowerPoint</Application>
  <PresentationFormat>Widescreen</PresentationFormat>
  <Paragraphs>384</Paragraphs>
  <Slides>57</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Aptos</vt:lpstr>
      <vt:lpstr>Arial</vt:lpstr>
      <vt:lpstr>Aptos Serif</vt:lpstr>
      <vt:lpstr>Noto Sans Symbols</vt:lpstr>
      <vt:lpstr>Calibri</vt:lpstr>
      <vt:lpstr>Roboto</vt:lpstr>
      <vt:lpstr>Play</vt:lpstr>
      <vt:lpstr>Benutzerdefiniert</vt:lpstr>
      <vt:lpstr>Uvod v trajnostno javno naročanje</vt:lpstr>
      <vt:lpstr>Program – 1. del Osnove trajnosti</vt:lpstr>
      <vt:lpstr>Uvod v „trajnost“</vt:lpstr>
      <vt:lpstr>1972 – Konferenca  Združenih narodov o človekovem okolju</vt:lpstr>
      <vt:lpstr>1972 – Poročilo „Meje rasti“ (Rimski klub)</vt:lpstr>
      <vt:lpstr>1987 – Brundtlandino poročilo: „Naša skupna prihodnost“</vt:lpstr>
      <vt:lpstr>3 glavni stebri</vt:lpstr>
      <vt:lpstr> Institucionalni steber – dodatni vidik</vt:lpstr>
      <vt:lpstr>2. Kaj so „podnebne spremembe“?</vt:lpstr>
      <vt:lpstr>Vzroki in posledice </vt:lpstr>
      <vt:lpstr>Vzroki in posledice </vt:lpstr>
      <vt:lpstr>3. Agenda 2030 za trajnostni razvoj</vt:lpstr>
      <vt:lpstr>Zgodovina</vt:lpstr>
      <vt:lpstr>Zgodovina</vt:lpstr>
      <vt:lpstr>Leto 2015</vt:lpstr>
      <vt:lpstr>4. (Med)narodni cilji za trajnostni razvoj </vt:lpstr>
      <vt:lpstr>17 ciljev trajnostnega razvoja in 169 podciljev</vt:lpstr>
      <vt:lpstr>Kaj so cilji trajnostnega razvoja?</vt:lpstr>
      <vt:lpstr>Kakšne so značilnosti ciljev trajnostnega razvoja?</vt:lpstr>
      <vt:lpstr>Lokalne oblasti: ključni akterji za cilje trajnostnega razvoja</vt:lpstr>
      <vt:lpstr>Trajnostna javna naročila: strateški instrument za uresničevanje ciljev trajnostnega razvoja</vt:lpstr>
      <vt:lpstr>Nacionalni cilji za trajnost</vt:lpstr>
      <vt:lpstr>PAN GPP </vt:lpstr>
      <vt:lpstr>Criteri Ambientali Minimi (CAM)</vt:lpstr>
      <vt:lpstr>Minimalni okoljski kriteriji </vt:lpstr>
      <vt:lpstr>Struktura CAM</vt:lpstr>
      <vt:lpstr>Program – 2. del Uvod v trajnostno javno naročanje</vt:lpstr>
      <vt:lpstr>1. Primerjava razvojnih modelov</vt:lpstr>
      <vt:lpstr>1. Primerjava linearnega in krožnega gospodarstva</vt:lpstr>
      <vt:lpstr>Primerjava razvojnih modelov </vt:lpstr>
      <vt:lpstr>„Doughnut“ ekonomija </vt:lpstr>
      <vt:lpstr>2. Opredelitev zelenega javnega naročanja</vt:lpstr>
      <vt:lpstr>2. Zelena javna naročila</vt:lpstr>
      <vt:lpstr>Pet vidikov zelenega javnega naročanja</vt:lpstr>
      <vt:lpstr>Kaj je trajnostno javno naročanje?</vt:lpstr>
      <vt:lpstr>Načela trajnostnih javnih naročil</vt:lpstr>
      <vt:lpstr>Trajnostno in okolju prijazno javno naročanje</vt:lpstr>
      <vt:lpstr>Strateška vloga SPP v javni politiki</vt:lpstr>
      <vt:lpstr>Instrument za trajnostno javno naročanje in zeleno javno naročanje</vt:lpstr>
      <vt:lpstr>Instrument za trajnostno javno naročanje in zeleno javno naročanje</vt:lpstr>
      <vt:lpstr>Zeleno javno naročanje v evropski politiki</vt:lpstr>
      <vt:lpstr>10 ključnih dokumentov</vt:lpstr>
      <vt:lpstr>Kupujte zeleno!</vt:lpstr>
      <vt:lpstr>Družbeno odgovorno javno naročanje</vt:lpstr>
      <vt:lpstr>Evropski zeleni dogovor </vt:lpstr>
      <vt:lpstr>3. Evropski instrumenti za diseminacijo zelenega javnega naročanja</vt:lpstr>
      <vt:lpstr>Evropski instrumenti za diseminacijo zelenega javnega naročanja</vt:lpstr>
      <vt:lpstr>Nacionalni akcijski načrt za GPP </vt:lpstr>
      <vt:lpstr>Merila EU za zeleno javno naročanje</vt:lpstr>
      <vt:lpstr>Merila EU za zeleno javno naročanje: 20 skupin izdelkov in storitev </vt:lpstr>
      <vt:lpstr>Merila EU za zeleno javno naročanje: 20 skupin izdelkov in storitev </vt:lpstr>
      <vt:lpstr>Merila EU za zeleno javno naročanje: 20 skupin izdelkov in storitev </vt:lpstr>
      <vt:lpstr>4. Prednosti trajnostnega javnega naročanja</vt:lpstr>
      <vt:lpstr>Prednosti trajnostnega javnega naročanja </vt:lpstr>
      <vt:lpstr>4. Nacionalni kontekst – Slovenija</vt:lpstr>
      <vt:lpstr>Hvala za pozornost!</vt:lpstr>
      <vt:lpstr>Viri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Brina Meze Petrić</dc:creator>
  <cp:lastModifiedBy>Brina Meze Petrić</cp:lastModifiedBy>
  <cp:revision>8</cp:revision>
  <dcterms:created xsi:type="dcterms:W3CDTF">2026-04-23T20:36:37Z</dcterms:created>
  <dcterms:modified xsi:type="dcterms:W3CDTF">2026-04-26T16:52:57Z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0x010100255B8ECBF0E41D4F84283CBD4EE3A7A4</vt:lpwstr>
  </property>
  <property fmtid="{D5CDD505-2E9C-101B-9397-08002B2CF9AE}" pid="3" name="MediaServiceImageTags">
    <vt:lpwstr/>
  </property>
</Properties>
</file>