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9"/>
  </p:notesMasterIdLst>
  <p:handoutMasterIdLst>
    <p:handoutMasterId r:id="rId50"/>
  </p:handoutMasterIdLst>
  <p:sldIdLst>
    <p:sldId id="256" r:id="rId2"/>
    <p:sldId id="257" r:id="rId3"/>
    <p:sldId id="258" r:id="rId4"/>
    <p:sldId id="381" r:id="rId5"/>
    <p:sldId id="348" r:id="rId6"/>
    <p:sldId id="349" r:id="rId7"/>
    <p:sldId id="382" r:id="rId8"/>
    <p:sldId id="383" r:id="rId9"/>
    <p:sldId id="384" r:id="rId10"/>
    <p:sldId id="385" r:id="rId11"/>
    <p:sldId id="386" r:id="rId12"/>
    <p:sldId id="387" r:id="rId13"/>
    <p:sldId id="357" r:id="rId14"/>
    <p:sldId id="269" r:id="rId15"/>
    <p:sldId id="388" r:id="rId16"/>
    <p:sldId id="353" r:id="rId17"/>
    <p:sldId id="389" r:id="rId18"/>
    <p:sldId id="390" r:id="rId19"/>
    <p:sldId id="391" r:id="rId20"/>
    <p:sldId id="275" r:id="rId21"/>
    <p:sldId id="276" r:id="rId22"/>
    <p:sldId id="392" r:id="rId23"/>
    <p:sldId id="355" r:id="rId24"/>
    <p:sldId id="351" r:id="rId25"/>
    <p:sldId id="393" r:id="rId26"/>
    <p:sldId id="394" r:id="rId27"/>
    <p:sldId id="395" r:id="rId28"/>
    <p:sldId id="283" r:id="rId29"/>
    <p:sldId id="284" r:id="rId30"/>
    <p:sldId id="396" r:id="rId31"/>
    <p:sldId id="397" r:id="rId32"/>
    <p:sldId id="398" r:id="rId33"/>
    <p:sldId id="368" r:id="rId34"/>
    <p:sldId id="369" r:id="rId35"/>
    <p:sldId id="370" r:id="rId36"/>
    <p:sldId id="399" r:id="rId37"/>
    <p:sldId id="292" r:id="rId38"/>
    <p:sldId id="400" r:id="rId39"/>
    <p:sldId id="373" r:id="rId40"/>
    <p:sldId id="401" r:id="rId41"/>
    <p:sldId id="375" r:id="rId42"/>
    <p:sldId id="376" r:id="rId43"/>
    <p:sldId id="402" r:id="rId44"/>
    <p:sldId id="378" r:id="rId45"/>
    <p:sldId id="308" r:id="rId46"/>
    <p:sldId id="309" r:id="rId47"/>
    <p:sldId id="403" r:id="rId48"/>
  </p:sldIdLst>
  <p:sldSz cx="12192000" cy="6858000"/>
  <p:notesSz cx="6858000" cy="9144000"/>
  <p:embeddedFontLst>
    <p:embeddedFont>
      <p:font typeface="Aptos Serif" panose="02020604070405020304" pitchFamily="18" charset="0"/>
      <p:regular r:id="rId51"/>
      <p:bold r:id="rId52"/>
      <p:italic r:id="rId53"/>
      <p:boldItalic r:id="rId54"/>
    </p:embeddedFont>
    <p:embeddedFont>
      <p:font typeface="Play"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DJm4IPTSTqj5ccQwfy4ZddUxL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C03404-E0A9-AE9A-0E44-96EA475A70D6}" name="Brina Meze Petrić" initials="BM" userId="S::brinamp@uirs.si::39c25778-6e8d-43cc-8316-d4b55f009096" providerId="AD"/>
  <p188:author id="{DF3A5E6A-D804-5306-742E-AFCC52ED0D51}" name="UIRS" initials="U" userId="UI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A3C42A"/>
    <a:srgbClr val="035854"/>
    <a:srgbClr val="64B1BE"/>
    <a:srgbClr val="D6D21C"/>
    <a:srgbClr val="71C327"/>
    <a:srgbClr val="35B579"/>
    <a:srgbClr val="4393A0"/>
    <a:srgbClr val="CBE277"/>
    <a:srgbClr val="FAD7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75" d="100"/>
          <a:sy n="75" d="100"/>
        </p:scale>
        <p:origin x="110" y="394"/>
      </p:cViewPr>
      <p:guideLst/>
    </p:cSldViewPr>
  </p:slideViewPr>
  <p:notesTextViewPr>
    <p:cViewPr>
      <p:scale>
        <a:sx n="1" d="1"/>
        <a:sy n="1" d="1"/>
      </p:scale>
      <p:origin x="0" y="0"/>
    </p:cViewPr>
  </p:notesTextViewPr>
  <p:notesViewPr>
    <p:cSldViewPr snapToGrid="0">
      <p:cViewPr varScale="1">
        <p:scale>
          <a:sx n="121" d="100"/>
          <a:sy n="121" d="100"/>
        </p:scale>
        <p:origin x="41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89"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86"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9E82C2-3D2C-B735-F48F-B8F7575024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a:extLst>
              <a:ext uri="{FF2B5EF4-FFF2-40B4-BE49-F238E27FC236}">
                <a16:creationId xmlns:a16="http://schemas.microsoft.com/office/drawing/2014/main" id="{678D07D2-78F9-B480-F21D-63B1A076EA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186BEE-847C-439E-A4AC-76280F5156DC}" type="datetimeFigureOut">
              <a:rPr lang="sl-SI" smtClean="0"/>
              <a:t>26. 04. 2026</a:t>
            </a:fld>
            <a:endParaRPr lang="sl-SI"/>
          </a:p>
        </p:txBody>
      </p:sp>
      <p:sp>
        <p:nvSpPr>
          <p:cNvPr id="4" name="Footer Placeholder 3">
            <a:extLst>
              <a:ext uri="{FF2B5EF4-FFF2-40B4-BE49-F238E27FC236}">
                <a16:creationId xmlns:a16="http://schemas.microsoft.com/office/drawing/2014/main" id="{562CC862-5B1D-7533-DF6B-3507DA1E9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a:extLst>
              <a:ext uri="{FF2B5EF4-FFF2-40B4-BE49-F238E27FC236}">
                <a16:creationId xmlns:a16="http://schemas.microsoft.com/office/drawing/2014/main" id="{0BEEDF0B-7A71-F681-4C78-621700C90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36BEA-77A6-4D7C-B885-14E02883BD9D}" type="slidenum">
              <a:rPr lang="sl-SI" smtClean="0"/>
              <a:t>‹#›</a:t>
            </a:fld>
            <a:endParaRPr lang="sl-SI"/>
          </a:p>
        </p:txBody>
      </p:sp>
    </p:spTree>
    <p:extLst>
      <p:ext uri="{BB962C8B-B14F-4D97-AF65-F5344CB8AC3E}">
        <p14:creationId xmlns:p14="http://schemas.microsoft.com/office/powerpoint/2010/main" val="59844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vol.at/maeder-feiert-sonnenfest/813189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108" name="Google Shape;10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885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sl-SI" noProof="0" dirty="0"/>
          </a:p>
        </p:txBody>
      </p:sp>
      <p:sp>
        <p:nvSpPr>
          <p:cNvPr id="296" name="Google Shape;29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751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FCD2F4FA-57ED-5120-FFEE-1FD8060947EE}"/>
            </a:ext>
          </a:extLst>
        </p:cNvPr>
        <p:cNvGrpSpPr/>
        <p:nvPr/>
      </p:nvGrpSpPr>
      <p:grpSpPr>
        <a:xfrm>
          <a:off x="0" y="0"/>
          <a:ext cx="0" cy="0"/>
          <a:chOff x="0" y="0"/>
          <a:chExt cx="0" cy="0"/>
        </a:xfrm>
      </p:grpSpPr>
      <p:sp>
        <p:nvSpPr>
          <p:cNvPr id="295" name="Google Shape;295;p42:notes">
            <a:extLst>
              <a:ext uri="{FF2B5EF4-FFF2-40B4-BE49-F238E27FC236}">
                <a16:creationId xmlns:a16="http://schemas.microsoft.com/office/drawing/2014/main" id="{56F170B1-48FD-492A-5BEB-A2799923D1C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sl-SI" noProof="0" dirty="0"/>
          </a:p>
        </p:txBody>
      </p:sp>
      <p:sp>
        <p:nvSpPr>
          <p:cNvPr id="296" name="Google Shape;296;p42:notes">
            <a:extLst>
              <a:ext uri="{FF2B5EF4-FFF2-40B4-BE49-F238E27FC236}">
                <a16:creationId xmlns:a16="http://schemas.microsoft.com/office/drawing/2014/main" id="{3B2AE2AF-EBD7-22C3-30FA-A2D8DCBC668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435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DF8FEF86-46A0-3B62-F468-A01186CA2289}"/>
            </a:ext>
          </a:extLst>
        </p:cNvPr>
        <p:cNvGrpSpPr/>
        <p:nvPr/>
      </p:nvGrpSpPr>
      <p:grpSpPr>
        <a:xfrm>
          <a:off x="0" y="0"/>
          <a:ext cx="0" cy="0"/>
          <a:chOff x="0" y="0"/>
          <a:chExt cx="0" cy="0"/>
        </a:xfrm>
      </p:grpSpPr>
      <p:sp>
        <p:nvSpPr>
          <p:cNvPr id="295" name="Google Shape;295;p42:notes">
            <a:extLst>
              <a:ext uri="{FF2B5EF4-FFF2-40B4-BE49-F238E27FC236}">
                <a16:creationId xmlns:a16="http://schemas.microsoft.com/office/drawing/2014/main" id="{9A7AFE13-EE05-E421-7BA6-D5FC2718989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sl-SI" noProof="0" dirty="0"/>
          </a:p>
        </p:txBody>
      </p:sp>
      <p:sp>
        <p:nvSpPr>
          <p:cNvPr id="296" name="Google Shape;296;p42:notes">
            <a:extLst>
              <a:ext uri="{FF2B5EF4-FFF2-40B4-BE49-F238E27FC236}">
                <a16:creationId xmlns:a16="http://schemas.microsoft.com/office/drawing/2014/main" id="{4571F0F3-AF1A-9FC5-8F05-D20DFDD5B6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415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486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50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C7AD634F-A2BC-932E-7F67-0722A6B63028}"/>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9A0FFE95-643A-35D1-F8D3-E0875D03848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a:extLst>
              <a:ext uri="{FF2B5EF4-FFF2-40B4-BE49-F238E27FC236}">
                <a16:creationId xmlns:a16="http://schemas.microsoft.com/office/drawing/2014/main" id="{6AA8994E-8E21-D763-0681-91569F06906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11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4" name="Google Shape;16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018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pt-BR" dirty="0"/>
              <a:t>Besedilni vir: https://www.eineweltnetzwerkbayern.de/fileadmin/assets/Kommunen_Eine_Welt/2024_6_A/2024_-_Kommunen_Eine_Welt_-_6_A_-_EWNB.pdf S. 36</a:t>
            </a:r>
          </a:p>
          <a:p>
            <a:pPr marL="457200" marR="0" lvl="0" indent="-228600" algn="l" rtl="0">
              <a:lnSpc>
                <a:spcPct val="100000"/>
              </a:lnSpc>
              <a:spcBef>
                <a:spcPts val="0"/>
              </a:spcBef>
              <a:spcAft>
                <a:spcPts val="0"/>
              </a:spcAft>
              <a:buSzPts val="1400"/>
              <a:buNone/>
            </a:pPr>
            <a:r>
              <a:rPr lang="pt-BR" dirty="0"/>
              <a:t>Slikovni vir: https://www.fairtrade.net/de-de/produkte/fairtrade_produkte/sportbaelle.html</a:t>
            </a: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9272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733C0FE0-DC0F-A71E-676B-2A1200FA0440}"/>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317BA1E2-8D4B-B5CE-0325-80033E4C92E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a:extLst>
              <a:ext uri="{FF2B5EF4-FFF2-40B4-BE49-F238E27FC236}">
                <a16:creationId xmlns:a16="http://schemas.microsoft.com/office/drawing/2014/main" id="{B629DF1F-042C-AF71-0AB9-6440883D66E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45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D121DB88-6C43-2998-6454-0D49D15FA5A7}"/>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C2A45BF4-D3FA-D925-88ED-B3448BB9FB5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7:notes">
            <a:extLst>
              <a:ext uri="{FF2B5EF4-FFF2-40B4-BE49-F238E27FC236}">
                <a16:creationId xmlns:a16="http://schemas.microsoft.com/office/drawing/2014/main" id="{D1B5EB5E-B334-801D-913E-18AA87F45B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73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899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1076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388070F6-E234-08CB-5D2E-01866059D7A9}"/>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BF5C9851-7B44-F1C9-2F89-A6CD55F8CB5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7:notes">
            <a:extLst>
              <a:ext uri="{FF2B5EF4-FFF2-40B4-BE49-F238E27FC236}">
                <a16:creationId xmlns:a16="http://schemas.microsoft.com/office/drawing/2014/main" id="{E3C0B851-37B5-3599-4F5B-9A68A60D2B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755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77283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70" name="Google Shape;17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https://www.kompass-nachhaltigkeit.de/kommunaler-kompass/bayern/rahmenbedingungen-nutzen#c42191036</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de-DE" dirty="0"/>
              <a:t>Vir slike: https://www.nuernberg.de/internet/beschaffung/ekv_shop.html#_0_3</a:t>
            </a:r>
            <a:endParaRPr dirty="0"/>
          </a:p>
        </p:txBody>
      </p:sp>
      <p:sp>
        <p:nvSpPr>
          <p:cNvPr id="171" name="Google Shape;17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70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1ECF23F7-D40E-55A3-697D-D8EAA53CEF91}"/>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35E076D3-CB92-4C4A-879E-62458CD099A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a:extLst>
              <a:ext uri="{FF2B5EF4-FFF2-40B4-BE49-F238E27FC236}">
                <a16:creationId xmlns:a16="http://schemas.microsoft.com/office/drawing/2014/main" id="{987BF98B-0EE8-BBF7-4F0C-CA0CC8A1EF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7883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16C05FDD-2887-3A37-2517-87A5041A4964}"/>
            </a:ext>
          </a:extLst>
        </p:cNvPr>
        <p:cNvGrpSpPr/>
        <p:nvPr/>
      </p:nvGrpSpPr>
      <p:grpSpPr>
        <a:xfrm>
          <a:off x="0" y="0"/>
          <a:ext cx="0" cy="0"/>
          <a:chOff x="0" y="0"/>
          <a:chExt cx="0" cy="0"/>
        </a:xfrm>
      </p:grpSpPr>
      <p:sp>
        <p:nvSpPr>
          <p:cNvPr id="178" name="Google Shape;178;p38:notes">
            <a:extLst>
              <a:ext uri="{FF2B5EF4-FFF2-40B4-BE49-F238E27FC236}">
                <a16:creationId xmlns:a16="http://schemas.microsoft.com/office/drawing/2014/main" id="{89AFB981-9E5A-45A6-EB25-AD285276023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8:notes">
            <a:extLst>
              <a:ext uri="{FF2B5EF4-FFF2-40B4-BE49-F238E27FC236}">
                <a16:creationId xmlns:a16="http://schemas.microsoft.com/office/drawing/2014/main" id="{EC3596E5-A0A1-7A44-3B9C-776226DFFA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57555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095EDD0A-30F0-055F-43C6-DB271449F93E}"/>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254C1E8C-A243-EF4B-C3EC-F78A0F020F9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a:extLst>
              <a:ext uri="{FF2B5EF4-FFF2-40B4-BE49-F238E27FC236}">
                <a16:creationId xmlns:a16="http://schemas.microsoft.com/office/drawing/2014/main" id="{3665202C-7947-CCDD-7E6D-E537B0EA5E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39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28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00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772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86" name="Google Shape;18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https://gemeindebund.at/images/uploads/downloads/2017/Projekte/Ressourceneffiziente_Gemeinde/Projekt_Ressourceneffiziente_Gemeinde_Massnahmenkatalog.pdf S. 41-42</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de-DE" dirty="0"/>
              <a:t>Vir slike: https://www.umweltberatung.at/img/1400/4409.jpg</a:t>
            </a:r>
            <a:endParaRPr dirty="0"/>
          </a:p>
        </p:txBody>
      </p:sp>
      <p:sp>
        <p:nvSpPr>
          <p:cNvPr id="187" name="Google Shape;18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094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F0C7C1AA-8C6E-5D35-C88F-9C36C7555A35}"/>
            </a:ext>
          </a:extLst>
        </p:cNvPr>
        <p:cNvGrpSpPr/>
        <p:nvPr/>
      </p:nvGrpSpPr>
      <p:grpSpPr>
        <a:xfrm>
          <a:off x="0" y="0"/>
          <a:ext cx="0" cy="0"/>
          <a:chOff x="0" y="0"/>
          <a:chExt cx="0" cy="0"/>
        </a:xfrm>
      </p:grpSpPr>
      <p:sp>
        <p:nvSpPr>
          <p:cNvPr id="390" name="Google Shape;390;p55:notes">
            <a:extLst>
              <a:ext uri="{FF2B5EF4-FFF2-40B4-BE49-F238E27FC236}">
                <a16:creationId xmlns:a16="http://schemas.microsoft.com/office/drawing/2014/main" id="{83FC8B1B-7E05-0FF3-B028-E8872AAE46B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55:notes">
            <a:extLst>
              <a:ext uri="{FF2B5EF4-FFF2-40B4-BE49-F238E27FC236}">
                <a16:creationId xmlns:a16="http://schemas.microsoft.com/office/drawing/2014/main" id="{03D1E0DC-E388-1AE2-8F87-29BFB899CD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731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02" name="Google Shape;20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https://www.klimabuendnis.at/wp-content/uploads/2024/03/6_kbu_lf_beschaffung.pdf </a:t>
            </a:r>
            <a:endParaRPr dirty="0"/>
          </a:p>
          <a:p>
            <a:pPr marL="457200" marR="0" lvl="0" indent="-228600" algn="l" rtl="0">
              <a:lnSpc>
                <a:spcPct val="100000"/>
              </a:lnSpc>
              <a:spcBef>
                <a:spcPts val="0"/>
              </a:spcBef>
              <a:spcAft>
                <a:spcPts val="0"/>
              </a:spcAft>
              <a:buSzPts val="1400"/>
              <a:buNone/>
            </a:pPr>
            <a:r>
              <a:rPr lang="de-DE" dirty="0"/>
              <a:t>Vir slike: </a:t>
            </a:r>
            <a:r>
              <a:rPr lang="de-DE" sz="1200" u="sng" dirty="0">
                <a:solidFill>
                  <a:schemeClr val="hlink"/>
                </a:solidFill>
                <a:hlinkClick r:id="rId3"/>
              </a:rPr>
              <a:t>https://www.vol.at/maeder-feiert-sonnenfest/8131894</a:t>
            </a:r>
            <a:r>
              <a:rPr lang="de-DE" sz="1200" dirty="0"/>
              <a:t> Sonnenfest Mäder 2023</a:t>
            </a:r>
            <a:endParaRPr dirty="0"/>
          </a:p>
        </p:txBody>
      </p:sp>
      <p:sp>
        <p:nvSpPr>
          <p:cNvPr id="203" name="Google Shape;203;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3346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601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0233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302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3DC4F4EC-58C2-2BF1-2F88-B36E40F6CE70}"/>
            </a:ext>
          </a:extLst>
        </p:cNvPr>
        <p:cNvGrpSpPr/>
        <p:nvPr/>
      </p:nvGrpSpPr>
      <p:grpSpPr>
        <a:xfrm>
          <a:off x="0" y="0"/>
          <a:ext cx="0" cy="0"/>
          <a:chOff x="0" y="0"/>
          <a:chExt cx="0" cy="0"/>
        </a:xfrm>
      </p:grpSpPr>
      <p:sp>
        <p:nvSpPr>
          <p:cNvPr id="178" name="Google Shape;178;p38:notes">
            <a:extLst>
              <a:ext uri="{FF2B5EF4-FFF2-40B4-BE49-F238E27FC236}">
                <a16:creationId xmlns:a16="http://schemas.microsoft.com/office/drawing/2014/main" id="{D3564FC6-573E-96BE-03E0-E54328ED8E5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38:notes">
            <a:extLst>
              <a:ext uri="{FF2B5EF4-FFF2-40B4-BE49-F238E27FC236}">
                <a16:creationId xmlns:a16="http://schemas.microsoft.com/office/drawing/2014/main" id="{7D0FFCE1-3CBC-7693-4081-442633ED56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extLst>
      <p:ext uri="{BB962C8B-B14F-4D97-AF65-F5344CB8AC3E}">
        <p14:creationId xmlns:p14="http://schemas.microsoft.com/office/powerpoint/2010/main" val="784806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a:t>Testung mit Personen, die das Produkt dann nutzen (z.B. Reinigungskräfte)</a:t>
            </a:r>
            <a:endParaRPr/>
          </a:p>
        </p:txBody>
      </p:sp>
      <p:sp>
        <p:nvSpPr>
          <p:cNvPr id="455" name="Google Shape;45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3092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19" name="Google Shape;21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de-DE" dirty="0"/>
              <a:t>Vir besedila: Film from this website (from min. 18:15): https://</a:t>
            </a:r>
            <a:r>
              <a:rPr lang="de-DE" dirty="0" err="1"/>
              <a:t>www.kompass-nachhaltigkeit.de</a:t>
            </a:r>
            <a:r>
              <a:rPr lang="de-DE" dirty="0"/>
              <a:t>/grundlagenwissen/</a:t>
            </a:r>
            <a:r>
              <a:rPr lang="de-DE" dirty="0" err="1"/>
              <a:t>einblick</a:t>
            </a:r>
            <a:r>
              <a:rPr lang="de-DE" dirty="0"/>
              <a:t>-in-die-</a:t>
            </a:r>
            <a:r>
              <a:rPr lang="de-DE" dirty="0" err="1"/>
              <a:t>beschaffungspraxis</a:t>
            </a:r>
            <a:endParaRPr dirty="0"/>
          </a:p>
          <a:p>
            <a:pPr marL="457200" marR="0" lvl="0" indent="-228600" algn="l" rtl="0">
              <a:lnSpc>
                <a:spcPct val="100000"/>
              </a:lnSpc>
              <a:spcBef>
                <a:spcPts val="0"/>
              </a:spcBef>
              <a:spcAft>
                <a:spcPts val="0"/>
              </a:spcAft>
              <a:buSzPts val="1400"/>
              <a:buNone/>
            </a:pPr>
            <a:r>
              <a:rPr lang="de-DE" dirty="0"/>
              <a:t>Vir slike: https://polizeibericht.info/ausruestung/fuhrpark/</a:t>
            </a:r>
            <a:endParaRPr dirty="0"/>
          </a:p>
          <a:p>
            <a:pPr marL="457200" marR="0" lvl="0" indent="-22860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de-DE" sz="1200" b="0" dirty="0">
                <a:solidFill>
                  <a:srgbClr val="3F3F3F"/>
                </a:solidFill>
              </a:rPr>
              <a:t>Pojasnilo: Policijska patruljna vozila morajo biti pripravljena na posredovanje podnevi in ponoči. Dolgo polnjenje električnih avtomobilov</a:t>
            </a:r>
            <a:r>
              <a:rPr lang="en-GB" sz="1200" b="0" dirty="0">
                <a:solidFill>
                  <a:srgbClr val="3F3F3F"/>
                </a:solidFill>
              </a:rPr>
              <a:t> </a:t>
            </a:r>
            <a:r>
              <a:rPr lang="en-GB" sz="1200" b="0" dirty="0" err="1">
                <a:solidFill>
                  <a:srgbClr val="3F3F3F"/>
                </a:solidFill>
              </a:rPr>
              <a:t>zahteva</a:t>
            </a:r>
            <a:r>
              <a:rPr lang="en-GB" sz="1200" b="0" dirty="0">
                <a:solidFill>
                  <a:srgbClr val="3F3F3F"/>
                </a:solidFill>
              </a:rPr>
              <a:t> </a:t>
            </a:r>
            <a:r>
              <a:rPr lang="en-GB" sz="1200" b="0" dirty="0" err="1">
                <a:solidFill>
                  <a:srgbClr val="3F3F3F"/>
                </a:solidFill>
              </a:rPr>
              <a:t>veliko</a:t>
            </a:r>
            <a:r>
              <a:rPr lang="en-GB" sz="1200" b="0" dirty="0">
                <a:solidFill>
                  <a:srgbClr val="3F3F3F"/>
                </a:solidFill>
              </a:rPr>
              <a:t> </a:t>
            </a:r>
            <a:r>
              <a:rPr lang="en-GB" sz="1200" b="0" dirty="0" err="1">
                <a:solidFill>
                  <a:srgbClr val="3F3F3F"/>
                </a:solidFill>
              </a:rPr>
              <a:t>logističnega</a:t>
            </a:r>
            <a:r>
              <a:rPr lang="en-GB" sz="1200" b="0" dirty="0">
                <a:solidFill>
                  <a:srgbClr val="3F3F3F"/>
                </a:solidFill>
              </a:rPr>
              <a:t> </a:t>
            </a:r>
            <a:r>
              <a:rPr lang="en-GB" sz="1200" b="0" dirty="0" err="1">
                <a:solidFill>
                  <a:srgbClr val="3F3F3F"/>
                </a:solidFill>
              </a:rPr>
              <a:t>napora</a:t>
            </a:r>
            <a:r>
              <a:rPr lang="en-GB" sz="1200" b="0" dirty="0">
                <a:solidFill>
                  <a:srgbClr val="3F3F3F"/>
                </a:solidFill>
              </a:rPr>
              <a:t>, da se </a:t>
            </a:r>
            <a:r>
              <a:rPr lang="en-GB" sz="1200" b="0" dirty="0" err="1">
                <a:solidFill>
                  <a:srgbClr val="3F3F3F"/>
                </a:solidFill>
              </a:rPr>
              <a:t>zagotovi</a:t>
            </a:r>
            <a:r>
              <a:rPr lang="en-GB" sz="1200" b="0" dirty="0">
                <a:solidFill>
                  <a:srgbClr val="3F3F3F"/>
                </a:solidFill>
              </a:rPr>
              <a:t> </a:t>
            </a:r>
            <a:r>
              <a:rPr lang="en-GB" sz="1200" b="0" dirty="0" err="1">
                <a:solidFill>
                  <a:srgbClr val="3F3F3F"/>
                </a:solidFill>
              </a:rPr>
              <a:t>operativna</a:t>
            </a:r>
            <a:r>
              <a:rPr lang="en-GB" sz="1200" b="0" dirty="0">
                <a:solidFill>
                  <a:srgbClr val="3F3F3F"/>
                </a:solidFill>
              </a:rPr>
              <a:t> </a:t>
            </a:r>
            <a:r>
              <a:rPr lang="en-GB" sz="1200" b="0" dirty="0" err="1">
                <a:solidFill>
                  <a:srgbClr val="3F3F3F"/>
                </a:solidFill>
              </a:rPr>
              <a:t>pripravljenost</a:t>
            </a:r>
            <a:r>
              <a:rPr lang="en-GB" sz="1200" b="0" dirty="0">
                <a:solidFill>
                  <a:srgbClr val="3F3F3F"/>
                </a:solidFill>
              </a:rPr>
              <a:t>.</a:t>
            </a:r>
            <a:endParaRPr sz="1200" b="0" dirty="0">
              <a:solidFill>
                <a:srgbClr val="3F3F3F"/>
              </a:solidFill>
            </a:endParaRPr>
          </a:p>
          <a:p>
            <a:pPr marL="0" lvl="0" indent="0" algn="l" rtl="0">
              <a:lnSpc>
                <a:spcPct val="100000"/>
              </a:lnSpc>
              <a:spcBef>
                <a:spcPts val="0"/>
              </a:spcBef>
              <a:spcAft>
                <a:spcPts val="0"/>
              </a:spcAft>
              <a:buSzPts val="1400"/>
              <a:buNone/>
            </a:pPr>
            <a:endParaRPr lang="de-DE" sz="1200" b="0" dirty="0">
              <a:solidFill>
                <a:srgbClr val="3F3F3F"/>
              </a:solidFill>
            </a:endParaRPr>
          </a:p>
          <a:p>
            <a:pPr marL="0" lvl="0" indent="0" algn="l" rtl="0">
              <a:lnSpc>
                <a:spcPct val="100000"/>
              </a:lnSpc>
              <a:spcBef>
                <a:spcPts val="0"/>
              </a:spcBef>
              <a:spcAft>
                <a:spcPts val="0"/>
              </a:spcAft>
              <a:buSzPts val="1400"/>
              <a:buNone/>
            </a:pPr>
            <a:r>
              <a:rPr lang="de-DE" sz="1200" b="0" dirty="0">
                <a:solidFill>
                  <a:srgbClr val="3F3F3F"/>
                </a:solidFill>
              </a:rPr>
              <a:t>Odgovorni za javna naročila na berlinski policiji bi radi videli certifikate za proizvodnjo vozil (tako za avtomobile z notranjim izgorevanjem kot tudi za električne avtomobile), da bi lahko zagotovili trajnost tudi ta motorje z notranjim izgorevanjem.</a:t>
            </a:r>
            <a:endParaRPr dirty="0"/>
          </a:p>
          <a:p>
            <a:pPr marL="0" lvl="0" indent="0" algn="l" rtl="0">
              <a:lnSpc>
                <a:spcPct val="100000"/>
              </a:lnSpc>
              <a:spcBef>
                <a:spcPts val="0"/>
              </a:spcBef>
              <a:spcAft>
                <a:spcPts val="0"/>
              </a:spcAft>
              <a:buSzPts val="1400"/>
              <a:buNone/>
            </a:pPr>
            <a:endParaRPr sz="1200" b="0" dirty="0">
              <a:solidFill>
                <a:srgbClr val="3F3F3F"/>
              </a:solidFill>
            </a:endParaRPr>
          </a:p>
          <a:p>
            <a:pPr marL="0" lvl="0" indent="0" algn="l" rtl="0">
              <a:lnSpc>
                <a:spcPct val="100000"/>
              </a:lnSpc>
              <a:spcBef>
                <a:spcPts val="0"/>
              </a:spcBef>
              <a:spcAft>
                <a:spcPts val="0"/>
              </a:spcAft>
              <a:buSzPts val="1400"/>
              <a:buNone/>
            </a:pPr>
            <a:r>
              <a:rPr lang="de-DE" sz="1200" b="0" dirty="0">
                <a:solidFill>
                  <a:srgbClr val="3F3F3F"/>
                </a:solidFill>
              </a:rPr>
              <a:t>Poleg električnih avtomobilov berlinska policija nabavlja tudi avtomobile na vodikov pogon.</a:t>
            </a:r>
            <a:endParaRPr sz="1200" b="0" dirty="0">
              <a:solidFill>
                <a:srgbClr val="3F3F3F"/>
              </a:solidFill>
            </a:endParaRPr>
          </a:p>
          <a:p>
            <a:pPr marL="457200" marR="0" lvl="0" indent="-228600" algn="l" rtl="0">
              <a:lnSpc>
                <a:spcPct val="100000"/>
              </a:lnSpc>
              <a:spcBef>
                <a:spcPts val="0"/>
              </a:spcBef>
              <a:spcAft>
                <a:spcPts val="0"/>
              </a:spcAft>
              <a:buSzPts val="1400"/>
              <a:buNone/>
            </a:pPr>
            <a:endParaRPr dirty="0"/>
          </a:p>
        </p:txBody>
      </p:sp>
      <p:sp>
        <p:nvSpPr>
          <p:cNvPr id="220" name="Google Shape;22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55298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61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EB7C9BB-D872-7C78-E525-7E407EA4692A}"/>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0CB56A0F-15B0-BAD0-BCF2-531B507212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a:extLst>
              <a:ext uri="{FF2B5EF4-FFF2-40B4-BE49-F238E27FC236}">
                <a16:creationId xmlns:a16="http://schemas.microsoft.com/office/drawing/2014/main" id="{3A83941D-28C6-9BB5-E73E-8A5DD0972D5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23886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a:extLst>
            <a:ext uri="{FF2B5EF4-FFF2-40B4-BE49-F238E27FC236}">
              <a16:creationId xmlns:a16="http://schemas.microsoft.com/office/drawing/2014/main" id="{0BC60887-982F-C23F-04E4-30542DFF4EEE}"/>
            </a:ext>
          </a:extLst>
        </p:cNvPr>
        <p:cNvGrpSpPr/>
        <p:nvPr/>
      </p:nvGrpSpPr>
      <p:grpSpPr>
        <a:xfrm>
          <a:off x="0" y="0"/>
          <a:ext cx="0" cy="0"/>
          <a:chOff x="0" y="0"/>
          <a:chExt cx="0" cy="0"/>
        </a:xfrm>
      </p:grpSpPr>
      <p:sp>
        <p:nvSpPr>
          <p:cNvPr id="471" name="Google Shape;471;p65:notes">
            <a:extLst>
              <a:ext uri="{FF2B5EF4-FFF2-40B4-BE49-F238E27FC236}">
                <a16:creationId xmlns:a16="http://schemas.microsoft.com/office/drawing/2014/main" id="{1DC29AF1-140B-A897-5BE7-162469265A2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65:notes">
            <a:extLst>
              <a:ext uri="{FF2B5EF4-FFF2-40B4-BE49-F238E27FC236}">
                <a16:creationId xmlns:a16="http://schemas.microsoft.com/office/drawing/2014/main" id="{24976848-FD21-1B63-12C8-41F95CD2AA8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8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08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948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a:extLst>
            <a:ext uri="{FF2B5EF4-FFF2-40B4-BE49-F238E27FC236}">
              <a16:creationId xmlns:a16="http://schemas.microsoft.com/office/drawing/2014/main" id="{A9B7E9B9-3246-9FB9-F949-4D7D9812F8D8}"/>
            </a:ext>
          </a:extLst>
        </p:cNvPr>
        <p:cNvGrpSpPr/>
        <p:nvPr/>
      </p:nvGrpSpPr>
      <p:grpSpPr>
        <a:xfrm>
          <a:off x="0" y="0"/>
          <a:ext cx="0" cy="0"/>
          <a:chOff x="0" y="0"/>
          <a:chExt cx="0" cy="0"/>
        </a:xfrm>
      </p:grpSpPr>
      <p:sp>
        <p:nvSpPr>
          <p:cNvPr id="471" name="Google Shape;471;p65:notes">
            <a:extLst>
              <a:ext uri="{FF2B5EF4-FFF2-40B4-BE49-F238E27FC236}">
                <a16:creationId xmlns:a16="http://schemas.microsoft.com/office/drawing/2014/main" id="{F0D6144D-E105-C659-52E3-D79677FA6F2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65:notes">
            <a:extLst>
              <a:ext uri="{FF2B5EF4-FFF2-40B4-BE49-F238E27FC236}">
                <a16:creationId xmlns:a16="http://schemas.microsoft.com/office/drawing/2014/main" id="{01DA7845-E181-FB85-2E6E-B8F27B4A17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824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420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709" name="Google Shape;70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211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17" name="Google Shape;717;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a:extLst>
            <a:ext uri="{FF2B5EF4-FFF2-40B4-BE49-F238E27FC236}">
              <a16:creationId xmlns:a16="http://schemas.microsoft.com/office/drawing/2014/main" id="{3E56AF9A-F845-F04D-2B57-5637B2E2CF45}"/>
            </a:ext>
          </a:extLst>
        </p:cNvPr>
        <p:cNvGrpSpPr/>
        <p:nvPr/>
      </p:nvGrpSpPr>
      <p:grpSpPr>
        <a:xfrm>
          <a:off x="0" y="0"/>
          <a:ext cx="0" cy="0"/>
          <a:chOff x="0" y="0"/>
          <a:chExt cx="0" cy="0"/>
        </a:xfrm>
      </p:grpSpPr>
      <p:sp>
        <p:nvSpPr>
          <p:cNvPr id="715" name="Google Shape;715;p84:notes">
            <a:extLst>
              <a:ext uri="{FF2B5EF4-FFF2-40B4-BE49-F238E27FC236}">
                <a16:creationId xmlns:a16="http://schemas.microsoft.com/office/drawing/2014/main" id="{314F8A42-816C-D4B7-EEC3-B98416C50D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84:notes">
            <a:extLst>
              <a:ext uri="{FF2B5EF4-FFF2-40B4-BE49-F238E27FC236}">
                <a16:creationId xmlns:a16="http://schemas.microsoft.com/office/drawing/2014/main" id="{2D8304AA-F5CA-2D43-F555-FE57BAEEB3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17" name="Google Shape;717;p84:notes">
            <a:extLst>
              <a:ext uri="{FF2B5EF4-FFF2-40B4-BE49-F238E27FC236}">
                <a16:creationId xmlns:a16="http://schemas.microsoft.com/office/drawing/2014/main" id="{2230E97E-D9D0-D019-286A-720D71B869F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47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271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sl-SI" noProof="0" dirty="0"/>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161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6409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17047FF5-9839-9CE9-321B-09D5CA520A19}"/>
            </a:ext>
          </a:extLst>
        </p:cNvPr>
        <p:cNvGrpSpPr/>
        <p:nvPr/>
      </p:nvGrpSpPr>
      <p:grpSpPr>
        <a:xfrm>
          <a:off x="0" y="0"/>
          <a:ext cx="0" cy="0"/>
          <a:chOff x="0" y="0"/>
          <a:chExt cx="0" cy="0"/>
        </a:xfrm>
      </p:grpSpPr>
      <p:sp>
        <p:nvSpPr>
          <p:cNvPr id="95" name="Google Shape;95;p3:notes">
            <a:extLst>
              <a:ext uri="{FF2B5EF4-FFF2-40B4-BE49-F238E27FC236}">
                <a16:creationId xmlns:a16="http://schemas.microsoft.com/office/drawing/2014/main" id="{D01B0D61-3EF4-82D7-07C0-08FA4E69EC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a:extLst>
              <a:ext uri="{FF2B5EF4-FFF2-40B4-BE49-F238E27FC236}">
                <a16:creationId xmlns:a16="http://schemas.microsoft.com/office/drawing/2014/main" id="{6BAFE70F-7EC6-573C-5075-AD64190804F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lang="sl-SI" noProof="0" dirty="0"/>
          </a:p>
        </p:txBody>
      </p:sp>
      <p:sp>
        <p:nvSpPr>
          <p:cNvPr id="97" name="Google Shape;97;p3:notes">
            <a:extLst>
              <a:ext uri="{FF2B5EF4-FFF2-40B4-BE49-F238E27FC236}">
                <a16:creationId xmlns:a16="http://schemas.microsoft.com/office/drawing/2014/main" id="{199A6D66-CA3C-BB61-C820-C1E16938EBA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361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D1820BAE-80DC-3A34-CDD1-AAE574FB467A}"/>
            </a:ext>
          </a:extLst>
        </p:cNvPr>
        <p:cNvGrpSpPr/>
        <p:nvPr/>
      </p:nvGrpSpPr>
      <p:grpSpPr>
        <a:xfrm>
          <a:off x="0" y="0"/>
          <a:ext cx="0" cy="0"/>
          <a:chOff x="0" y="0"/>
          <a:chExt cx="0" cy="0"/>
        </a:xfrm>
      </p:grpSpPr>
      <p:sp>
        <p:nvSpPr>
          <p:cNvPr id="110" name="Google Shape;110;p7:notes">
            <a:extLst>
              <a:ext uri="{FF2B5EF4-FFF2-40B4-BE49-F238E27FC236}">
                <a16:creationId xmlns:a16="http://schemas.microsoft.com/office/drawing/2014/main" id="{5DAC7FD7-B106-68E5-3029-8C21C48473C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7:notes">
            <a:extLst>
              <a:ext uri="{FF2B5EF4-FFF2-40B4-BE49-F238E27FC236}">
                <a16:creationId xmlns:a16="http://schemas.microsoft.com/office/drawing/2014/main" id="{5F7631A8-B8F2-3A78-3E77-9D03539AB9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321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4506184B-9199-954F-F30E-5576BA627C25}"/>
            </a:ext>
          </a:extLst>
        </p:cNvPr>
        <p:cNvGrpSpPr/>
        <p:nvPr/>
      </p:nvGrpSpPr>
      <p:grpSpPr>
        <a:xfrm>
          <a:off x="0" y="0"/>
          <a:ext cx="0" cy="0"/>
          <a:chOff x="0" y="0"/>
          <a:chExt cx="0" cy="0"/>
        </a:xfrm>
      </p:grpSpPr>
      <p:sp>
        <p:nvSpPr>
          <p:cNvPr id="123" name="Google Shape;123;p6:notes">
            <a:extLst>
              <a:ext uri="{FF2B5EF4-FFF2-40B4-BE49-F238E27FC236}">
                <a16:creationId xmlns:a16="http://schemas.microsoft.com/office/drawing/2014/main" id="{F3A51AED-172F-02A6-0BA0-E71DD52C32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a:extLst>
              <a:ext uri="{FF2B5EF4-FFF2-40B4-BE49-F238E27FC236}">
                <a16:creationId xmlns:a16="http://schemas.microsoft.com/office/drawing/2014/main" id="{026F1ECB-9E7B-7AC0-21B0-14C8DB93329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8134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 1" userDrawn="1">
  <p:cSld name="Naslovnica">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18" name="Google Shape;18;p17"/>
          <p:cNvCxnSpPr/>
          <p:nvPr/>
        </p:nvCxnSpPr>
        <p:spPr>
          <a:xfrm>
            <a:off x="6309360" y="3142814"/>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1211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0" name="Google Shape;20;p17"/>
          <p:cNvSpPr/>
          <p:nvPr/>
        </p:nvSpPr>
        <p:spPr>
          <a:xfrm rot="-5400000">
            <a:off x="-1103255" y="771323"/>
            <a:ext cx="2127278" cy="222200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pic>
        <p:nvPicPr>
          <p:cNvPr id="5" name="Google Shape;119;p1" descr="Ein Bild, das Screenshot, Grafiken, Schrift, Grafikdesign enthält.&#10;&#10;Automatisch generierte Beschreibung">
            <a:extLst>
              <a:ext uri="{FF2B5EF4-FFF2-40B4-BE49-F238E27FC236}">
                <a16:creationId xmlns:a16="http://schemas.microsoft.com/office/drawing/2014/main" id="{99481D0E-A7BB-921A-789E-22C7123D8891}"/>
              </a:ext>
            </a:extLst>
          </p:cNvPr>
          <p:cNvPicPr preferRelativeResize="0"/>
          <p:nvPr userDrawn="1"/>
        </p:nvPicPr>
        <p:blipFill rotWithShape="1">
          <a:blip r:embed="rId2">
            <a:alphaModFix/>
          </a:blip>
          <a:srcRect/>
          <a:stretch/>
        </p:blipFill>
        <p:spPr>
          <a:xfrm>
            <a:off x="2419925" y="2132116"/>
            <a:ext cx="3409143" cy="1861207"/>
          </a:xfrm>
          <a:prstGeom prst="rect">
            <a:avLst/>
          </a:prstGeom>
          <a:noFill/>
          <a:ln>
            <a:noFill/>
          </a:ln>
        </p:spPr>
      </p:pic>
      <p:sp>
        <p:nvSpPr>
          <p:cNvPr id="7" name="Rectangle 6">
            <a:extLst>
              <a:ext uri="{FF2B5EF4-FFF2-40B4-BE49-F238E27FC236}">
                <a16:creationId xmlns:a16="http://schemas.microsoft.com/office/drawing/2014/main" id="{AB1BDCED-BF2B-B048-8BDE-31946172A403}"/>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8" name="Google Shape;121;p1" descr="Ein Bild, das Text, Screenshot, Schrift enthält.&#10;&#10;KI-generierte Inhalte können fehlerhaft sein.">
            <a:extLst>
              <a:ext uri="{FF2B5EF4-FFF2-40B4-BE49-F238E27FC236}">
                <a16:creationId xmlns:a16="http://schemas.microsoft.com/office/drawing/2014/main" id="{09F795BD-10FA-0B28-FF78-5C6C4010172B}"/>
              </a:ext>
            </a:extLst>
          </p:cNvPr>
          <p:cNvPicPr preferRelativeResize="0"/>
          <p:nvPr userDrawn="1"/>
        </p:nvPicPr>
        <p:blipFill rotWithShape="1">
          <a:blip r:embed="rId3">
            <a:alphaModFix/>
          </a:blip>
          <a:srcRect l="66196" b="19223"/>
          <a:stretch>
            <a:fillRect/>
          </a:stretch>
        </p:blipFill>
        <p:spPr>
          <a:xfrm>
            <a:off x="3129059" y="5259606"/>
            <a:ext cx="1364732" cy="1257928"/>
          </a:xfrm>
          <a:prstGeom prst="rect">
            <a:avLst/>
          </a:prstGeom>
          <a:noFill/>
          <a:ln>
            <a:noFill/>
          </a:ln>
        </p:spPr>
      </p:pic>
      <p:grpSp>
        <p:nvGrpSpPr>
          <p:cNvPr id="9" name="Group 8">
            <a:extLst>
              <a:ext uri="{FF2B5EF4-FFF2-40B4-BE49-F238E27FC236}">
                <a16:creationId xmlns:a16="http://schemas.microsoft.com/office/drawing/2014/main" id="{D6539D91-27DC-2683-3378-68A92600AB75}"/>
              </a:ext>
            </a:extLst>
          </p:cNvPr>
          <p:cNvGrpSpPr/>
          <p:nvPr userDrawn="1"/>
        </p:nvGrpSpPr>
        <p:grpSpPr>
          <a:xfrm>
            <a:off x="476075" y="5259605"/>
            <a:ext cx="2485252" cy="1156869"/>
            <a:chOff x="1611955" y="3017474"/>
            <a:chExt cx="2270669" cy="1056982"/>
          </a:xfrm>
        </p:grpSpPr>
        <p:pic>
          <p:nvPicPr>
            <p:cNvPr id="10" name="Picture 9">
              <a:extLst>
                <a:ext uri="{FF2B5EF4-FFF2-40B4-BE49-F238E27FC236}">
                  <a16:creationId xmlns:a16="http://schemas.microsoft.com/office/drawing/2014/main" id="{93ED9FA7-728F-1E92-6779-5BE0C751AB9F}"/>
                </a:ext>
              </a:extLst>
            </p:cNvPr>
            <p:cNvPicPr>
              <a:picLocks noChangeAspect="1"/>
            </p:cNvPicPr>
            <p:nvPr/>
          </p:nvPicPr>
          <p:blipFill>
            <a:blip r:embed="rId4"/>
            <a:srcRect l="34134" t="37938" r="5209" b="38206"/>
            <a:stretch>
              <a:fillRect/>
            </a:stretch>
          </p:blipFill>
          <p:spPr>
            <a:xfrm>
              <a:off x="1611955" y="3017474"/>
              <a:ext cx="2270669" cy="595358"/>
            </a:xfrm>
            <a:prstGeom prst="rect">
              <a:avLst/>
            </a:prstGeom>
          </p:spPr>
        </p:pic>
        <p:sp>
          <p:nvSpPr>
            <p:cNvPr id="11" name="Google Shape;121;p22">
              <a:extLst>
                <a:ext uri="{FF2B5EF4-FFF2-40B4-BE49-F238E27FC236}">
                  <a16:creationId xmlns:a16="http://schemas.microsoft.com/office/drawing/2014/main" id="{5154BC18-1678-713B-5ADA-79E71C32CC89}"/>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sp>
        <p:nvSpPr>
          <p:cNvPr id="12" name="Google Shape;23;p18">
            <a:extLst>
              <a:ext uri="{FF2B5EF4-FFF2-40B4-BE49-F238E27FC236}">
                <a16:creationId xmlns:a16="http://schemas.microsoft.com/office/drawing/2014/main" id="{74826849-74E9-E1D5-E726-CB6FF63F81C0}"/>
              </a:ext>
            </a:extLst>
          </p:cNvPr>
          <p:cNvSpPr txBox="1">
            <a:spLocks noGrp="1"/>
          </p:cNvSpPr>
          <p:nvPr>
            <p:ph type="title"/>
          </p:nvPr>
        </p:nvSpPr>
        <p:spPr>
          <a:xfrm>
            <a:off x="6309360" y="2619388"/>
            <a:ext cx="5242555" cy="39395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32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5" name="Google Shape;46;p24">
            <a:extLst>
              <a:ext uri="{FF2B5EF4-FFF2-40B4-BE49-F238E27FC236}">
                <a16:creationId xmlns:a16="http://schemas.microsoft.com/office/drawing/2014/main" id="{E91160AA-BD50-35A8-B6FA-AB37211FBC05}"/>
              </a:ext>
            </a:extLst>
          </p:cNvPr>
          <p:cNvSpPr txBox="1">
            <a:spLocks noGrp="1"/>
          </p:cNvSpPr>
          <p:nvPr>
            <p:ph type="body" idx="2"/>
          </p:nvPr>
        </p:nvSpPr>
        <p:spPr>
          <a:xfrm>
            <a:off x="6309359" y="1690315"/>
            <a:ext cx="5242557" cy="480131"/>
          </a:xfrm>
          <a:prstGeom prst="rect">
            <a:avLst/>
          </a:prstGeom>
          <a:noFill/>
          <a:ln>
            <a:noFill/>
          </a:ln>
        </p:spPr>
        <p:txBody>
          <a:bodyPr spcFirstLastPara="1" vert="horz" wrap="square" lIns="0" tIns="0" rIns="0" bIns="0" anchor="b" anchorCtr="0">
            <a:spAutoFit/>
          </a:bodyPr>
          <a:lstStyle>
            <a:lvl1pPr marL="0" lvl="0" indent="-228600" algn="l">
              <a:lnSpc>
                <a:spcPct val="90000"/>
              </a:lnSpc>
              <a:spcBef>
                <a:spcPts val="1800"/>
              </a:spcBef>
              <a:spcAft>
                <a:spcPts val="0"/>
              </a:spcAft>
              <a:buClr>
                <a:srgbClr val="3F3F3F"/>
              </a:buClr>
              <a:buSzPts val="2000"/>
              <a:buFont typeface="Arial"/>
              <a:buNone/>
              <a:defRPr sz="1800" b="1">
                <a:latin typeface="Aptos" panose="020B0004020202020204" pitchFamily="34" charset="0"/>
                <a:cs typeface="Aptos Serif" panose="02020604070405020304" pitchFamily="18"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grpSp>
        <p:nvGrpSpPr>
          <p:cNvPr id="24" name="Group 23">
            <a:extLst>
              <a:ext uri="{FF2B5EF4-FFF2-40B4-BE49-F238E27FC236}">
                <a16:creationId xmlns:a16="http://schemas.microsoft.com/office/drawing/2014/main" id="{0C3EC3D0-0C69-33CA-87BF-C46FBB70E078}"/>
              </a:ext>
            </a:extLst>
          </p:cNvPr>
          <p:cNvGrpSpPr/>
          <p:nvPr userDrawn="1"/>
        </p:nvGrpSpPr>
        <p:grpSpPr>
          <a:xfrm>
            <a:off x="6435266" y="4836746"/>
            <a:ext cx="5242555" cy="1904297"/>
            <a:chOff x="6026711" y="4836746"/>
            <a:chExt cx="5242555" cy="1904297"/>
          </a:xfrm>
        </p:grpSpPr>
        <p:pic>
          <p:nvPicPr>
            <p:cNvPr id="2" name="Google Shape;116;p1" descr="Ein Bild, das Text, Schrift, Screenshot, Grafiken enthält.&#10;&#10;Automatisch generierte Beschreibung">
              <a:extLst>
                <a:ext uri="{FF2B5EF4-FFF2-40B4-BE49-F238E27FC236}">
                  <a16:creationId xmlns:a16="http://schemas.microsoft.com/office/drawing/2014/main" id="{20AAC0F6-6553-2E94-70B9-E8A5C051EF74}"/>
                </a:ext>
              </a:extLst>
            </p:cNvPr>
            <p:cNvPicPr preferRelativeResize="0"/>
            <p:nvPr userDrawn="1"/>
          </p:nvPicPr>
          <p:blipFill rotWithShape="1">
            <a:blip r:embed="rId5">
              <a:alphaModFix/>
            </a:blip>
            <a:srcRect r="35726"/>
            <a:stretch>
              <a:fillRect/>
            </a:stretch>
          </p:blipFill>
          <p:spPr>
            <a:xfrm>
              <a:off x="6026711" y="4836746"/>
              <a:ext cx="3389663" cy="1904297"/>
            </a:xfrm>
            <a:prstGeom prst="rect">
              <a:avLst/>
            </a:prstGeom>
            <a:noFill/>
            <a:ln>
              <a:noFill/>
            </a:ln>
          </p:spPr>
        </p:pic>
        <p:pic>
          <p:nvPicPr>
            <p:cNvPr id="23" name="Google Shape;116;p1" descr="Ein Bild, das Text, Schrift, Screenshot, Grafiken enthält.&#10;&#10;Automatisch generierte Beschreibung">
              <a:extLst>
                <a:ext uri="{FF2B5EF4-FFF2-40B4-BE49-F238E27FC236}">
                  <a16:creationId xmlns:a16="http://schemas.microsoft.com/office/drawing/2014/main" id="{C3A16B08-9FB2-BE88-8015-81737EA40C3D}"/>
                </a:ext>
              </a:extLst>
            </p:cNvPr>
            <p:cNvPicPr preferRelativeResize="0"/>
            <p:nvPr userDrawn="1"/>
          </p:nvPicPr>
          <p:blipFill rotWithShape="1">
            <a:blip r:embed="rId5">
              <a:alphaModFix/>
            </a:blip>
            <a:srcRect l="64272" r="594" b="43237"/>
            <a:stretch>
              <a:fillRect/>
            </a:stretch>
          </p:blipFill>
          <p:spPr>
            <a:xfrm>
              <a:off x="9416374" y="5486936"/>
              <a:ext cx="1852892" cy="1080943"/>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Inhalt " preserve="1" userDrawn="1">
  <p:cSld name="1_Titel und Inhalt ">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98;p27">
            <a:extLst>
              <a:ext uri="{FF2B5EF4-FFF2-40B4-BE49-F238E27FC236}">
                <a16:creationId xmlns:a16="http://schemas.microsoft.com/office/drawing/2014/main" id="{25B6E8BC-17F6-DBF3-83F6-57AE93B5BA53}"/>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99;p27">
            <a:extLst>
              <a:ext uri="{FF2B5EF4-FFF2-40B4-BE49-F238E27FC236}">
                <a16:creationId xmlns:a16="http://schemas.microsoft.com/office/drawing/2014/main" id="{23031AD6-D367-4A7F-334F-55301C0EC8E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100;p27">
            <a:extLst>
              <a:ext uri="{FF2B5EF4-FFF2-40B4-BE49-F238E27FC236}">
                <a16:creationId xmlns:a16="http://schemas.microsoft.com/office/drawing/2014/main" id="{D1AF6040-9FE5-0D85-3C02-294F6794D6B5}"/>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41049302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dve besedili levo - manjša grafika">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61;p23">
            <a:extLst>
              <a:ext uri="{FF2B5EF4-FFF2-40B4-BE49-F238E27FC236}">
                <a16:creationId xmlns:a16="http://schemas.microsoft.com/office/drawing/2014/main" id="{5827D0D2-7F5F-06D7-D0ED-F6932F7ABD00}"/>
              </a:ext>
            </a:extLst>
          </p:cNvPr>
          <p:cNvSpPr txBox="1">
            <a:spLocks noGrp="1"/>
          </p:cNvSpPr>
          <p:nvPr>
            <p:ph type="body" idx="15"/>
          </p:nvPr>
        </p:nvSpPr>
        <p:spPr>
          <a:xfrm>
            <a:off x="594360" y="2708904"/>
            <a:ext cx="520779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5" name="Google Shape;98;p27">
            <a:extLst>
              <a:ext uri="{FF2B5EF4-FFF2-40B4-BE49-F238E27FC236}">
                <a16:creationId xmlns:a16="http://schemas.microsoft.com/office/drawing/2014/main" id="{4203B8D1-96B9-5A6C-0788-4CCFB2E7DDE9}"/>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99;p27">
            <a:extLst>
              <a:ext uri="{FF2B5EF4-FFF2-40B4-BE49-F238E27FC236}">
                <a16:creationId xmlns:a16="http://schemas.microsoft.com/office/drawing/2014/main" id="{C292904E-ED4B-043D-6EAF-042D4ED5AE87}"/>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 name="Google Shape;100;p27">
            <a:extLst>
              <a:ext uri="{FF2B5EF4-FFF2-40B4-BE49-F238E27FC236}">
                <a16:creationId xmlns:a16="http://schemas.microsoft.com/office/drawing/2014/main" id="{4220048C-6884-B5E0-653D-645FB0CF265F}"/>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55770120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1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 name="Google Shape;61;p23">
            <a:extLst>
              <a:ext uri="{FF2B5EF4-FFF2-40B4-BE49-F238E27FC236}">
                <a16:creationId xmlns:a16="http://schemas.microsoft.com/office/drawing/2014/main" id="{574E85B0-D359-0FF2-63ED-85D0DA45B5DC}"/>
              </a:ext>
            </a:extLst>
          </p:cNvPr>
          <p:cNvSpPr txBox="1">
            <a:spLocks noGrp="1"/>
          </p:cNvSpPr>
          <p:nvPr>
            <p:ph type="body" idx="1"/>
          </p:nvPr>
        </p:nvSpPr>
        <p:spPr>
          <a:xfrm>
            <a:off x="594359" y="2654643"/>
            <a:ext cx="11056619"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54631587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2_Titel und zwei Inhalte 2">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2" name="Google Shape;98;p27">
            <a:extLst>
              <a:ext uri="{FF2B5EF4-FFF2-40B4-BE49-F238E27FC236}">
                <a16:creationId xmlns:a16="http://schemas.microsoft.com/office/drawing/2014/main" id="{9A741083-3BA2-34FC-D438-43BC91B6D7EE}"/>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99;p27">
            <a:extLst>
              <a:ext uri="{FF2B5EF4-FFF2-40B4-BE49-F238E27FC236}">
                <a16:creationId xmlns:a16="http://schemas.microsoft.com/office/drawing/2014/main" id="{A976C4ED-368C-793D-75C3-816DB7FCE7C9}"/>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 name="Google Shape;100;p27">
            <a:extLst>
              <a:ext uri="{FF2B5EF4-FFF2-40B4-BE49-F238E27FC236}">
                <a16:creationId xmlns:a16="http://schemas.microsoft.com/office/drawing/2014/main" id="{99198825-9EDA-5BDA-65D9-44C8AA3095B3}"/>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61;p23">
            <a:extLst>
              <a:ext uri="{FF2B5EF4-FFF2-40B4-BE49-F238E27FC236}">
                <a16:creationId xmlns:a16="http://schemas.microsoft.com/office/drawing/2014/main" id="{666B4A47-9E01-23E7-6559-554BB401606E}"/>
              </a:ext>
            </a:extLst>
          </p:cNvPr>
          <p:cNvSpPr txBox="1">
            <a:spLocks noGrp="1"/>
          </p:cNvSpPr>
          <p:nvPr>
            <p:ph type="body" idx="13"/>
          </p:nvPr>
        </p:nvSpPr>
        <p:spPr>
          <a:xfrm>
            <a:off x="594359" y="1857032"/>
            <a:ext cx="1105661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4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56856911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3" userDrawn="1">
  <p:cSld name="večji naslov">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B8D25799-71AB-7417-596D-CC5F4C608452}"/>
              </a:ext>
            </a:extLst>
          </p:cNvPr>
          <p:cNvSpPr txBox="1">
            <a:spLocks noGrp="1"/>
          </p:cNvSpPr>
          <p:nvPr>
            <p:ph type="body" idx="10"/>
          </p:nvPr>
        </p:nvSpPr>
        <p:spPr>
          <a:xfrm>
            <a:off x="597407" y="4055741"/>
            <a:ext cx="5350543"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5350543"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elle 2" preserve="1" userDrawn="1">
  <p:cSld name="z grafiko">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7" name="Google Shape;24;p18">
            <a:extLst>
              <a:ext uri="{FF2B5EF4-FFF2-40B4-BE49-F238E27FC236}">
                <a16:creationId xmlns:a16="http://schemas.microsoft.com/office/drawing/2014/main" id="{D8713857-10D9-A715-FC2B-920C2B28395B}"/>
              </a:ext>
            </a:extLst>
          </p:cNvPr>
          <p:cNvSpPr txBox="1">
            <a:spLocks noGrp="1"/>
          </p:cNvSpPr>
          <p:nvPr>
            <p:ph type="body" idx="1"/>
          </p:nvPr>
        </p:nvSpPr>
        <p:spPr>
          <a:xfrm>
            <a:off x="594359" y="3342161"/>
            <a:ext cx="4177529"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0"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2" name="Google Shape;49;p24">
            <a:extLst>
              <a:ext uri="{FF2B5EF4-FFF2-40B4-BE49-F238E27FC236}">
                <a16:creationId xmlns:a16="http://schemas.microsoft.com/office/drawing/2014/main" id="{1F190A31-E384-6D0D-E025-2E6F3099494C}"/>
              </a:ext>
            </a:extLst>
          </p:cNvPr>
          <p:cNvSpPr/>
          <p:nvPr userDrawn="1"/>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0;p24">
            <a:extLst>
              <a:ext uri="{FF2B5EF4-FFF2-40B4-BE49-F238E27FC236}">
                <a16:creationId xmlns:a16="http://schemas.microsoft.com/office/drawing/2014/main" id="{ABCE621A-F12B-C3EF-4AC2-E2A1D889E1C8}"/>
              </a:ext>
            </a:extLst>
          </p:cNvPr>
          <p:cNvSpPr/>
          <p:nvPr userDrawn="1"/>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1;p24">
            <a:extLst>
              <a:ext uri="{FF2B5EF4-FFF2-40B4-BE49-F238E27FC236}">
                <a16:creationId xmlns:a16="http://schemas.microsoft.com/office/drawing/2014/main" id="{D472338F-BCCC-5643-F45A-1E8E48A889DC}"/>
              </a:ext>
            </a:extLst>
          </p:cNvPr>
          <p:cNvSpPr/>
          <p:nvPr userDrawn="1"/>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Tree>
    <p:extLst>
      <p:ext uri="{BB962C8B-B14F-4D97-AF65-F5344CB8AC3E}">
        <p14:creationId xmlns:p14="http://schemas.microsoft.com/office/powerpoint/2010/main" val="12602326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elle 2" preserve="1" userDrawn="1">
  <p:cSld name="1_Tabelle 2">
    <p:bg>
      <p:bgPr>
        <a:solidFill>
          <a:schemeClr val="lt1"/>
        </a:solidFill>
        <a:effectLst/>
      </p:bgPr>
    </p:bg>
    <p:spTree>
      <p:nvGrpSpPr>
        <p:cNvPr id="1" name="Shape 37"/>
        <p:cNvGrpSpPr/>
        <p:nvPr/>
      </p:nvGrpSpPr>
      <p:grpSpPr>
        <a:xfrm>
          <a:off x="0" y="0"/>
          <a:ext cx="0" cy="0"/>
          <a:chOff x="0" y="0"/>
          <a:chExt cx="0" cy="0"/>
        </a:xfrm>
      </p:grpSpPr>
      <p:sp>
        <p:nvSpPr>
          <p:cNvPr id="39" name="Google Shape;3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0" name="Google Shape;4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5" name="Google Shape;27;p18">
            <a:extLst>
              <a:ext uri="{FF2B5EF4-FFF2-40B4-BE49-F238E27FC236}">
                <a16:creationId xmlns:a16="http://schemas.microsoft.com/office/drawing/2014/main" id="{5C823A7E-E3B2-2BED-C707-1F7716CA0B8D}"/>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A10A7E6E-8926-E32B-3126-BAACA28A773C}"/>
              </a:ext>
            </a:extLst>
          </p:cNvPr>
          <p:cNvSpPr txBox="1">
            <a:spLocks noGrp="1"/>
          </p:cNvSpPr>
          <p:nvPr>
            <p:ph type="title"/>
          </p:nvPr>
        </p:nvSpPr>
        <p:spPr>
          <a:xfrm>
            <a:off x="594359" y="1679229"/>
            <a:ext cx="5242555"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9" name="Google Shape;633;p73">
            <a:extLst>
              <a:ext uri="{FF2B5EF4-FFF2-40B4-BE49-F238E27FC236}">
                <a16:creationId xmlns:a16="http://schemas.microsoft.com/office/drawing/2014/main" id="{5FF96810-6E19-FEA4-797F-11A24AB18F9E}"/>
              </a:ext>
            </a:extLst>
          </p:cNvPr>
          <p:cNvSpPr/>
          <p:nvPr/>
        </p:nvSpPr>
        <p:spPr>
          <a:xfrm>
            <a:off x="-2975169" y="1594137"/>
            <a:ext cx="5503386" cy="5503386"/>
          </a:xfrm>
          <a:prstGeom prst="blockArc">
            <a:avLst>
              <a:gd name="adj1" fmla="val 18900000"/>
              <a:gd name="adj2" fmla="val 2700000"/>
              <a:gd name="adj3" fmla="val 367"/>
            </a:avLst>
          </a:prstGeom>
          <a:noFill/>
          <a:ln w="25400"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1" name="Google Shape;635;p73">
            <a:extLst>
              <a:ext uri="{FF2B5EF4-FFF2-40B4-BE49-F238E27FC236}">
                <a16:creationId xmlns:a16="http://schemas.microsoft.com/office/drawing/2014/main" id="{E0106C45-7E3F-6E1E-0859-0AD9EB44C39B}"/>
              </a:ext>
            </a:extLst>
          </p:cNvPr>
          <p:cNvSpPr txBox="1"/>
          <p:nvPr userDrawn="1"/>
        </p:nvSpPr>
        <p:spPr>
          <a:xfrm>
            <a:off x="1930867" y="2488007"/>
            <a:ext cx="8562421" cy="371450"/>
          </a:xfrm>
          <a:prstGeom prst="rect">
            <a:avLst/>
          </a:prstGeom>
          <a:solidFill>
            <a:srgbClr val="FFC000"/>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100" b="0" i="0" u="none" strike="noStrike" cap="none" dirty="0">
              <a:solidFill>
                <a:srgbClr val="000000"/>
              </a:solidFill>
              <a:latin typeface="Aptos" panose="020B0004020202020204" pitchFamily="34" charset="0"/>
              <a:sym typeface="Arial"/>
            </a:endParaRPr>
          </a:p>
        </p:txBody>
      </p:sp>
      <p:sp>
        <p:nvSpPr>
          <p:cNvPr id="12" name="Google Shape;636;p73">
            <a:extLst>
              <a:ext uri="{FF2B5EF4-FFF2-40B4-BE49-F238E27FC236}">
                <a16:creationId xmlns:a16="http://schemas.microsoft.com/office/drawing/2014/main" id="{12F17530-0D6C-5B0F-E179-891AA388C838}"/>
              </a:ext>
            </a:extLst>
          </p:cNvPr>
          <p:cNvSpPr/>
          <p:nvPr/>
        </p:nvSpPr>
        <p:spPr>
          <a:xfrm>
            <a:off x="1698711" y="2441576"/>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B5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4" name="Google Shape;638;p73">
            <a:extLst>
              <a:ext uri="{FF2B5EF4-FFF2-40B4-BE49-F238E27FC236}">
                <a16:creationId xmlns:a16="http://schemas.microsoft.com/office/drawing/2014/main" id="{015AC85E-8239-A91A-9D08-5797DBF969F7}"/>
              </a:ext>
            </a:extLst>
          </p:cNvPr>
          <p:cNvSpPr txBox="1"/>
          <p:nvPr/>
        </p:nvSpPr>
        <p:spPr>
          <a:xfrm>
            <a:off x="2267248" y="3045509"/>
            <a:ext cx="8226040" cy="371450"/>
          </a:xfrm>
          <a:prstGeom prst="rect">
            <a:avLst/>
          </a:prstGeom>
          <a:solidFill>
            <a:srgbClr val="FAD706"/>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5" name="Google Shape;639;p73">
            <a:extLst>
              <a:ext uri="{FF2B5EF4-FFF2-40B4-BE49-F238E27FC236}">
                <a16:creationId xmlns:a16="http://schemas.microsoft.com/office/drawing/2014/main" id="{5667C754-6A31-E304-7616-33CEF6953F6B}"/>
              </a:ext>
            </a:extLst>
          </p:cNvPr>
          <p:cNvSpPr/>
          <p:nvPr/>
        </p:nvSpPr>
        <p:spPr>
          <a:xfrm>
            <a:off x="2035093" y="299907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FAD7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17" name="Google Shape;641;p73">
            <a:extLst>
              <a:ext uri="{FF2B5EF4-FFF2-40B4-BE49-F238E27FC236}">
                <a16:creationId xmlns:a16="http://schemas.microsoft.com/office/drawing/2014/main" id="{7C2D587F-477E-31D3-458B-9662019676E4}"/>
              </a:ext>
            </a:extLst>
          </p:cNvPr>
          <p:cNvSpPr txBox="1"/>
          <p:nvPr/>
        </p:nvSpPr>
        <p:spPr>
          <a:xfrm>
            <a:off x="2451584" y="3602602"/>
            <a:ext cx="8041704" cy="371450"/>
          </a:xfrm>
          <a:prstGeom prst="rect">
            <a:avLst/>
          </a:prstGeom>
          <a:solidFill>
            <a:srgbClr val="D6D21C"/>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18" name="Google Shape;642;p73">
            <a:extLst>
              <a:ext uri="{FF2B5EF4-FFF2-40B4-BE49-F238E27FC236}">
                <a16:creationId xmlns:a16="http://schemas.microsoft.com/office/drawing/2014/main" id="{6D552547-DEFB-2525-CCDD-CC1FEA6BD670}"/>
              </a:ext>
            </a:extLst>
          </p:cNvPr>
          <p:cNvSpPr/>
          <p:nvPr/>
        </p:nvSpPr>
        <p:spPr>
          <a:xfrm>
            <a:off x="2219428" y="3556171"/>
            <a:ext cx="464312" cy="464312"/>
          </a:xfrm>
          <a:prstGeom prst="ellipse">
            <a:avLst/>
          </a:prstGeom>
          <a:gradFill>
            <a:gsLst>
              <a:gs pos="0">
                <a:schemeClr val="lt1"/>
              </a:gs>
              <a:gs pos="35000">
                <a:schemeClr val="lt1"/>
              </a:gs>
              <a:gs pos="100000">
                <a:schemeClr val="lt1"/>
              </a:gs>
            </a:gsLst>
            <a:lin ang="16200000" scaled="0"/>
          </a:gradFill>
          <a:ln w="9525" cap="flat" cmpd="sng">
            <a:solidFill>
              <a:srgbClr val="CBE27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0" name="Google Shape;644;p73">
            <a:extLst>
              <a:ext uri="{FF2B5EF4-FFF2-40B4-BE49-F238E27FC236}">
                <a16:creationId xmlns:a16="http://schemas.microsoft.com/office/drawing/2014/main" id="{60D20F4E-765E-2F4F-C2BB-69CCFDB59445}"/>
              </a:ext>
            </a:extLst>
          </p:cNvPr>
          <p:cNvSpPr txBox="1"/>
          <p:nvPr/>
        </p:nvSpPr>
        <p:spPr>
          <a:xfrm>
            <a:off x="2510442" y="4160104"/>
            <a:ext cx="7982846" cy="371450"/>
          </a:xfrm>
          <a:prstGeom prst="rect">
            <a:avLst/>
          </a:prstGeom>
          <a:solidFill>
            <a:srgbClr val="71C327"/>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1" name="Google Shape;645;p73">
            <a:extLst>
              <a:ext uri="{FF2B5EF4-FFF2-40B4-BE49-F238E27FC236}">
                <a16:creationId xmlns:a16="http://schemas.microsoft.com/office/drawing/2014/main" id="{458C5B65-A0CB-4D91-9C3E-23E8D116688F}"/>
              </a:ext>
            </a:extLst>
          </p:cNvPr>
          <p:cNvSpPr/>
          <p:nvPr/>
        </p:nvSpPr>
        <p:spPr>
          <a:xfrm>
            <a:off x="2278285" y="4113673"/>
            <a:ext cx="464312" cy="464312"/>
          </a:xfrm>
          <a:prstGeom prst="ellipse">
            <a:avLst/>
          </a:prstGeom>
          <a:gradFill>
            <a:gsLst>
              <a:gs pos="0">
                <a:schemeClr val="lt1"/>
              </a:gs>
              <a:gs pos="35000">
                <a:schemeClr val="lt1"/>
              </a:gs>
              <a:gs pos="100000">
                <a:schemeClr val="lt1"/>
              </a:gs>
            </a:gsLst>
            <a:lin ang="16200000" scaled="0"/>
          </a:gradFill>
          <a:ln w="9525" cap="flat" cmpd="sng">
            <a:solidFill>
              <a:srgbClr val="A3C42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3" name="Google Shape;647;p73">
            <a:extLst>
              <a:ext uri="{FF2B5EF4-FFF2-40B4-BE49-F238E27FC236}">
                <a16:creationId xmlns:a16="http://schemas.microsoft.com/office/drawing/2014/main" id="{8956F937-4882-5168-4352-0295214EB3CF}"/>
              </a:ext>
            </a:extLst>
          </p:cNvPr>
          <p:cNvSpPr txBox="1"/>
          <p:nvPr/>
        </p:nvSpPr>
        <p:spPr>
          <a:xfrm>
            <a:off x="2451584" y="4717606"/>
            <a:ext cx="8041704" cy="371450"/>
          </a:xfrm>
          <a:prstGeom prst="rect">
            <a:avLst/>
          </a:prstGeom>
          <a:solidFill>
            <a:srgbClr val="35B579"/>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24" name="Google Shape;648;p73">
            <a:extLst>
              <a:ext uri="{FF2B5EF4-FFF2-40B4-BE49-F238E27FC236}">
                <a16:creationId xmlns:a16="http://schemas.microsoft.com/office/drawing/2014/main" id="{F78F4EAD-CDFE-C4B5-27BB-D7B612CB9CD5}"/>
              </a:ext>
            </a:extLst>
          </p:cNvPr>
          <p:cNvSpPr/>
          <p:nvPr/>
        </p:nvSpPr>
        <p:spPr>
          <a:xfrm>
            <a:off x="2219428" y="4671175"/>
            <a:ext cx="464312" cy="464312"/>
          </a:xfrm>
          <a:prstGeom prst="ellipse">
            <a:avLst/>
          </a:prstGeom>
          <a:gradFill>
            <a:gsLst>
              <a:gs pos="0">
                <a:schemeClr val="lt1"/>
              </a:gs>
              <a:gs pos="35000">
                <a:schemeClr val="lt1"/>
              </a:gs>
              <a:gs pos="100000">
                <a:schemeClr val="lt1"/>
              </a:gs>
            </a:gsLst>
            <a:lin ang="16200000" scaled="0"/>
          </a:gradFill>
          <a:ln w="9525" cap="flat" cmpd="sng">
            <a:solidFill>
              <a:srgbClr val="35B57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6" name="Google Shape;650;p73">
            <a:extLst>
              <a:ext uri="{FF2B5EF4-FFF2-40B4-BE49-F238E27FC236}">
                <a16:creationId xmlns:a16="http://schemas.microsoft.com/office/drawing/2014/main" id="{44D2AB72-7042-F845-DF0D-10B069F22017}"/>
              </a:ext>
            </a:extLst>
          </p:cNvPr>
          <p:cNvSpPr txBox="1"/>
          <p:nvPr/>
        </p:nvSpPr>
        <p:spPr>
          <a:xfrm>
            <a:off x="2267248" y="5274700"/>
            <a:ext cx="8226040" cy="371450"/>
          </a:xfrm>
          <a:prstGeom prst="rect">
            <a:avLst/>
          </a:prstGeom>
          <a:solidFill>
            <a:srgbClr val="64B1BE"/>
          </a:solidFill>
          <a:ln>
            <a:noFill/>
          </a:ln>
        </p:spPr>
        <p:txBody>
          <a:bodyPr spcFirstLastPara="1" wrap="square" lIns="314900" tIns="50800" rIns="50800" bIns="50800" anchor="ctr" anchorCtr="0">
            <a:noAutofit/>
          </a:bodyPr>
          <a:lstStyle/>
          <a:p>
            <a:pPr marL="0" marR="0" lvl="0" indent="0" algn="l" rtl="0">
              <a:lnSpc>
                <a:spcPct val="90000"/>
              </a:lnSpc>
              <a:spcBef>
                <a:spcPts val="0"/>
              </a:spcBef>
              <a:spcAft>
                <a:spcPts val="0"/>
              </a:spcAft>
              <a:buClr>
                <a:srgbClr val="000000"/>
              </a:buClr>
              <a:buSzPts val="2000"/>
              <a:buFont typeface="Arial"/>
              <a:buNone/>
            </a:pPr>
            <a:endParaRPr sz="1600" b="1" i="0" u="none" strike="noStrike" cap="none" dirty="0">
              <a:solidFill>
                <a:schemeClr val="dk1"/>
              </a:solidFill>
              <a:latin typeface="Aptos" panose="020B0004020202020204" pitchFamily="34" charset="0"/>
              <a:sym typeface="Arial"/>
            </a:endParaRPr>
          </a:p>
        </p:txBody>
      </p:sp>
      <p:sp>
        <p:nvSpPr>
          <p:cNvPr id="27" name="Google Shape;651;p73">
            <a:extLst>
              <a:ext uri="{FF2B5EF4-FFF2-40B4-BE49-F238E27FC236}">
                <a16:creationId xmlns:a16="http://schemas.microsoft.com/office/drawing/2014/main" id="{ABE8F6A9-8CDC-B607-4035-7D1F1B8C650A}"/>
              </a:ext>
            </a:extLst>
          </p:cNvPr>
          <p:cNvSpPr/>
          <p:nvPr/>
        </p:nvSpPr>
        <p:spPr>
          <a:xfrm>
            <a:off x="2035093" y="5228268"/>
            <a:ext cx="464312" cy="464312"/>
          </a:xfrm>
          <a:prstGeom prst="ellipse">
            <a:avLst/>
          </a:prstGeom>
          <a:gradFill>
            <a:gsLst>
              <a:gs pos="0">
                <a:schemeClr val="lt1"/>
              </a:gs>
              <a:gs pos="35000">
                <a:schemeClr val="lt1"/>
              </a:gs>
              <a:gs pos="100000">
                <a:schemeClr val="lt1"/>
              </a:gs>
            </a:gsLst>
            <a:lin ang="16200000" scaled="0"/>
          </a:gradFill>
          <a:ln w="9525" cap="flat" cmpd="sng">
            <a:solidFill>
              <a:srgbClr val="64B1B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29" name="Google Shape;653;p73">
            <a:extLst>
              <a:ext uri="{FF2B5EF4-FFF2-40B4-BE49-F238E27FC236}">
                <a16:creationId xmlns:a16="http://schemas.microsoft.com/office/drawing/2014/main" id="{B2062772-B292-DC3A-5C89-1692044A45B7}"/>
              </a:ext>
            </a:extLst>
          </p:cNvPr>
          <p:cNvSpPr txBox="1"/>
          <p:nvPr/>
        </p:nvSpPr>
        <p:spPr>
          <a:xfrm>
            <a:off x="1930868" y="5832202"/>
            <a:ext cx="8562420" cy="371450"/>
          </a:xfrm>
          <a:prstGeom prst="rect">
            <a:avLst/>
          </a:prstGeom>
          <a:solidFill>
            <a:srgbClr val="4393A0"/>
          </a:solidFill>
          <a:ln>
            <a:noFill/>
          </a:ln>
        </p:spPr>
        <p:txBody>
          <a:bodyPr spcFirstLastPara="1" wrap="square" lIns="314900" tIns="50800" rIns="50800" bIns="50800" anchor="ctr" anchorCtr="0">
            <a:noAutofit/>
          </a:bodyPr>
          <a:lstStyle/>
          <a:p>
            <a:pPr marL="0" marR="0" lvl="0" indent="0" algn="l" rtl="0">
              <a:lnSpc>
                <a:spcPct val="100000"/>
              </a:lnSpc>
              <a:spcBef>
                <a:spcPts val="0"/>
              </a:spcBef>
              <a:spcAft>
                <a:spcPts val="0"/>
              </a:spcAft>
              <a:buNone/>
            </a:pPr>
            <a:endParaRPr sz="1600" b="0" i="0" u="none" strike="noStrike" cap="none" dirty="0">
              <a:solidFill>
                <a:srgbClr val="000000"/>
              </a:solidFill>
              <a:latin typeface="Aptos" panose="020B0004020202020204" pitchFamily="34" charset="0"/>
              <a:sym typeface="Arial"/>
            </a:endParaRPr>
          </a:p>
        </p:txBody>
      </p:sp>
      <p:sp>
        <p:nvSpPr>
          <p:cNvPr id="30" name="Google Shape;654;p73">
            <a:extLst>
              <a:ext uri="{FF2B5EF4-FFF2-40B4-BE49-F238E27FC236}">
                <a16:creationId xmlns:a16="http://schemas.microsoft.com/office/drawing/2014/main" id="{83606B1F-AA15-65A9-A212-C61983494A75}"/>
              </a:ext>
            </a:extLst>
          </p:cNvPr>
          <p:cNvSpPr/>
          <p:nvPr/>
        </p:nvSpPr>
        <p:spPr>
          <a:xfrm>
            <a:off x="1698711" y="5785770"/>
            <a:ext cx="464312" cy="464312"/>
          </a:xfrm>
          <a:prstGeom prst="ellipse">
            <a:avLst/>
          </a:prstGeom>
          <a:gradFill>
            <a:gsLst>
              <a:gs pos="0">
                <a:schemeClr val="lt1"/>
              </a:gs>
              <a:gs pos="35000">
                <a:schemeClr val="lt1"/>
              </a:gs>
              <a:gs pos="100000">
                <a:schemeClr val="lt1"/>
              </a:gs>
            </a:gsLst>
            <a:lin ang="16200000" scaled="0"/>
          </a:gradFill>
          <a:ln w="9525" cap="flat" cmpd="sng">
            <a:solidFill>
              <a:srgbClr val="4393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ptos" panose="020B0004020202020204" pitchFamily="34" charset="0"/>
              <a:sym typeface="Arial"/>
            </a:endParaRPr>
          </a:p>
        </p:txBody>
      </p:sp>
      <p:sp>
        <p:nvSpPr>
          <p:cNvPr id="31" name="Google Shape;98;p27">
            <a:extLst>
              <a:ext uri="{FF2B5EF4-FFF2-40B4-BE49-F238E27FC236}">
                <a16:creationId xmlns:a16="http://schemas.microsoft.com/office/drawing/2014/main" id="{A2633846-581F-D7BC-5AFD-A88EE665A38D}"/>
              </a:ext>
            </a:extLst>
          </p:cNvPr>
          <p:cNvSpPr/>
          <p:nvPr userDrawn="1"/>
        </p:nvSpPr>
        <p:spPr>
          <a:xfrm>
            <a:off x="9879382" y="-1169095"/>
            <a:ext cx="2338190" cy="2338190"/>
          </a:xfrm>
          <a:prstGeom prst="pie">
            <a:avLst>
              <a:gd name="adj1" fmla="val 0"/>
              <a:gd name="adj2" fmla="val 1079561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2" name="Google Shape;99;p27">
            <a:extLst>
              <a:ext uri="{FF2B5EF4-FFF2-40B4-BE49-F238E27FC236}">
                <a16:creationId xmlns:a16="http://schemas.microsoft.com/office/drawing/2014/main" id="{F7123646-8718-9935-01E3-F2565FC0585A}"/>
              </a:ext>
            </a:extLst>
          </p:cNvPr>
          <p:cNvSpPr/>
          <p:nvPr userDrawn="1"/>
        </p:nvSpPr>
        <p:spPr>
          <a:xfrm>
            <a:off x="8335968"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3" name="Google Shape;100;p27">
            <a:extLst>
              <a:ext uri="{FF2B5EF4-FFF2-40B4-BE49-F238E27FC236}">
                <a16:creationId xmlns:a16="http://schemas.microsoft.com/office/drawing/2014/main" id="{45330F9F-E0D4-094B-D45E-5D132D6FCDB7}"/>
              </a:ext>
            </a:extLst>
          </p:cNvPr>
          <p:cNvSpPr/>
          <p:nvPr userDrawn="1"/>
        </p:nvSpPr>
        <p:spPr>
          <a:xfrm>
            <a:off x="9762833" y="493293"/>
            <a:ext cx="806080" cy="80608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5" name="Text Placeholder 34">
            <a:extLst>
              <a:ext uri="{FF2B5EF4-FFF2-40B4-BE49-F238E27FC236}">
                <a16:creationId xmlns:a16="http://schemas.microsoft.com/office/drawing/2014/main" id="{7F972D00-CC7F-C736-B9C6-9396198F5199}"/>
              </a:ext>
            </a:extLst>
          </p:cNvPr>
          <p:cNvSpPr>
            <a:spLocks noGrp="1"/>
          </p:cNvSpPr>
          <p:nvPr userDrawn="1">
            <p:ph type="body" sz="quarter" idx="13"/>
          </p:nvPr>
        </p:nvSpPr>
        <p:spPr>
          <a:xfrm>
            <a:off x="2163022" y="24880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F17EC047-BC18-EB02-CF63-2F215A31709E}"/>
              </a:ext>
            </a:extLst>
          </p:cNvPr>
          <p:cNvSpPr>
            <a:spLocks noGrp="1"/>
          </p:cNvSpPr>
          <p:nvPr userDrawn="1">
            <p:ph type="body" sz="quarter" idx="14"/>
          </p:nvPr>
        </p:nvSpPr>
        <p:spPr>
          <a:xfrm>
            <a:off x="2499404" y="3045509"/>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2C67DBEA-FB1D-4ABE-E017-A1A0FED74D30}"/>
              </a:ext>
            </a:extLst>
          </p:cNvPr>
          <p:cNvSpPr>
            <a:spLocks noGrp="1"/>
          </p:cNvSpPr>
          <p:nvPr userDrawn="1">
            <p:ph type="body" sz="quarter" idx="15"/>
          </p:nvPr>
        </p:nvSpPr>
        <p:spPr>
          <a:xfrm>
            <a:off x="2683739" y="3602603"/>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38" name="Text Placeholder 34">
            <a:extLst>
              <a:ext uri="{FF2B5EF4-FFF2-40B4-BE49-F238E27FC236}">
                <a16:creationId xmlns:a16="http://schemas.microsoft.com/office/drawing/2014/main" id="{3D855BB1-D882-F5B3-0393-EA92D10C8D72}"/>
              </a:ext>
            </a:extLst>
          </p:cNvPr>
          <p:cNvSpPr>
            <a:spLocks noGrp="1"/>
          </p:cNvSpPr>
          <p:nvPr userDrawn="1">
            <p:ph type="body" sz="quarter" idx="16"/>
          </p:nvPr>
        </p:nvSpPr>
        <p:spPr>
          <a:xfrm>
            <a:off x="2742596" y="4160105"/>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1" name="Text Placeholder 34">
            <a:extLst>
              <a:ext uri="{FF2B5EF4-FFF2-40B4-BE49-F238E27FC236}">
                <a16:creationId xmlns:a16="http://schemas.microsoft.com/office/drawing/2014/main" id="{203572E9-6FC5-848B-6268-3656FC2C2D98}"/>
              </a:ext>
            </a:extLst>
          </p:cNvPr>
          <p:cNvSpPr>
            <a:spLocks noGrp="1"/>
          </p:cNvSpPr>
          <p:nvPr userDrawn="1">
            <p:ph type="body" sz="quarter" idx="17"/>
          </p:nvPr>
        </p:nvSpPr>
        <p:spPr>
          <a:xfrm>
            <a:off x="2683739" y="4717606"/>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2" name="Text Placeholder 34">
            <a:extLst>
              <a:ext uri="{FF2B5EF4-FFF2-40B4-BE49-F238E27FC236}">
                <a16:creationId xmlns:a16="http://schemas.microsoft.com/office/drawing/2014/main" id="{F2B2742F-8FAD-AAD8-C1B7-09D38627CFD4}"/>
              </a:ext>
            </a:extLst>
          </p:cNvPr>
          <p:cNvSpPr>
            <a:spLocks noGrp="1"/>
          </p:cNvSpPr>
          <p:nvPr userDrawn="1">
            <p:ph type="body" sz="quarter" idx="18"/>
          </p:nvPr>
        </p:nvSpPr>
        <p:spPr>
          <a:xfrm>
            <a:off x="2499404" y="5274701"/>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
        <p:nvSpPr>
          <p:cNvPr id="43" name="Text Placeholder 34">
            <a:extLst>
              <a:ext uri="{FF2B5EF4-FFF2-40B4-BE49-F238E27FC236}">
                <a16:creationId xmlns:a16="http://schemas.microsoft.com/office/drawing/2014/main" id="{ABBF3130-D7E5-F824-05BD-4A58CCB65086}"/>
              </a:ext>
            </a:extLst>
          </p:cNvPr>
          <p:cNvSpPr>
            <a:spLocks noGrp="1"/>
          </p:cNvSpPr>
          <p:nvPr userDrawn="1">
            <p:ph type="body" sz="quarter" idx="19"/>
          </p:nvPr>
        </p:nvSpPr>
        <p:spPr>
          <a:xfrm>
            <a:off x="2163022" y="5831794"/>
            <a:ext cx="6468635" cy="400069"/>
          </a:xfrm>
        </p:spPr>
        <p:txBody>
          <a:bodyPr wrap="square" anchor="ctr" anchorCtr="0">
            <a:spAutoFit/>
          </a:bodyPr>
          <a:lstStyle>
            <a:lvl1pPr marL="0" indent="0">
              <a:lnSpc>
                <a:spcPct val="100000"/>
              </a:lnSpc>
              <a:spcBef>
                <a:spcPts val="0"/>
              </a:spcBef>
              <a:defRPr sz="2000" b="1">
                <a:latin typeface="Aptos" panose="020B00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78969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Shema">
    <p:bg>
      <p:bgPr>
        <a:solidFill>
          <a:schemeClr val="lt1"/>
        </a:solidFill>
        <a:effectLst/>
      </p:bgPr>
    </p:bg>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4123575" y="4506329"/>
            <a:ext cx="416894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4123576" y="596887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grpSp>
        <p:nvGrpSpPr>
          <p:cNvPr id="76" name="Google Shape;76;p26"/>
          <p:cNvGrpSpPr/>
          <p:nvPr/>
        </p:nvGrpSpPr>
        <p:grpSpPr>
          <a:xfrm rot="-5400000">
            <a:off x="-1340601" y="4196010"/>
            <a:ext cx="3053166" cy="2270813"/>
            <a:chOff x="4881398" y="2159825"/>
            <a:chExt cx="3881604" cy="2778984"/>
          </a:xfrm>
        </p:grpSpPr>
        <p:sp>
          <p:nvSpPr>
            <p:cNvPr id="77" name="Google Shape;77;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8" name="Google Shape;78;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79" name="Google Shape;79;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12" name="Text Placeholder 11">
            <a:extLst>
              <a:ext uri="{FF2B5EF4-FFF2-40B4-BE49-F238E27FC236}">
                <a16:creationId xmlns:a16="http://schemas.microsoft.com/office/drawing/2014/main" id="{096E1B27-65FD-705F-D833-80F69FAB7D4B}"/>
              </a:ext>
            </a:extLst>
          </p:cNvPr>
          <p:cNvSpPr>
            <a:spLocks noGrp="1"/>
          </p:cNvSpPr>
          <p:nvPr>
            <p:ph type="body" sz="quarter" idx="13"/>
          </p:nvPr>
        </p:nvSpPr>
        <p:spPr>
          <a:xfrm>
            <a:off x="858203" y="1267067"/>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3" name="Text Placeholder 11">
            <a:extLst>
              <a:ext uri="{FF2B5EF4-FFF2-40B4-BE49-F238E27FC236}">
                <a16:creationId xmlns:a16="http://schemas.microsoft.com/office/drawing/2014/main" id="{26030CC5-787B-8FF1-5667-8D590AEE1D53}"/>
              </a:ext>
            </a:extLst>
          </p:cNvPr>
          <p:cNvSpPr>
            <a:spLocks noGrp="1"/>
          </p:cNvSpPr>
          <p:nvPr>
            <p:ph type="body" sz="quarter" idx="14"/>
          </p:nvPr>
        </p:nvSpPr>
        <p:spPr>
          <a:xfrm>
            <a:off x="1927055" y="3591659"/>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4" name="Text Placeholder 11">
            <a:extLst>
              <a:ext uri="{FF2B5EF4-FFF2-40B4-BE49-F238E27FC236}">
                <a16:creationId xmlns:a16="http://schemas.microsoft.com/office/drawing/2014/main" id="{8B41C06A-BA02-6630-B260-744A139C1240}"/>
              </a:ext>
            </a:extLst>
          </p:cNvPr>
          <p:cNvSpPr>
            <a:spLocks noGrp="1"/>
          </p:cNvSpPr>
          <p:nvPr>
            <p:ph type="body" sz="quarter" idx="15"/>
          </p:nvPr>
        </p:nvSpPr>
        <p:spPr>
          <a:xfrm>
            <a:off x="6096000" y="1039788"/>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t"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
        <p:nvSpPr>
          <p:cNvPr id="15" name="Text Placeholder 11">
            <a:extLst>
              <a:ext uri="{FF2B5EF4-FFF2-40B4-BE49-F238E27FC236}">
                <a16:creationId xmlns:a16="http://schemas.microsoft.com/office/drawing/2014/main" id="{4309B9D4-6B72-3111-77BF-0253F8E6E268}"/>
              </a:ext>
            </a:extLst>
          </p:cNvPr>
          <p:cNvSpPr>
            <a:spLocks noGrp="1"/>
          </p:cNvSpPr>
          <p:nvPr>
            <p:ph type="body" sz="quarter" idx="16"/>
          </p:nvPr>
        </p:nvSpPr>
        <p:spPr>
          <a:xfrm>
            <a:off x="7481819" y="4995542"/>
            <a:ext cx="4168945" cy="920422"/>
          </a:xfrm>
          <a:ln/>
        </p:spPr>
        <p:style>
          <a:lnRef idx="2">
            <a:schemeClr val="accent6"/>
          </a:lnRef>
          <a:fillRef idx="1">
            <a:schemeClr val="lt1"/>
          </a:fillRef>
          <a:effectRef idx="0">
            <a:schemeClr val="accent6"/>
          </a:effectRef>
          <a:fontRef idx="minor">
            <a:schemeClr val="dk1"/>
          </a:fontRef>
        </p:style>
        <p:txBody>
          <a:bodyPr spcFirstLastPara="1" wrap="square" lIns="90000" tIns="90000" rIns="91425" bIns="90000" anchor="b" anchorCtr="0">
            <a:spAutoFit/>
          </a:bodyPr>
          <a:lstStyle>
            <a:lvl1pPr>
              <a:defRPr lang="en-US" sz="2400" b="1" smtClean="0">
                <a:solidFill>
                  <a:srgbClr val="4D4D4D"/>
                </a:solidFill>
              </a:defRPr>
            </a:lvl1pPr>
            <a:lvl2pPr>
              <a:defRPr lang="en-US" smtClean="0"/>
            </a:lvl2pPr>
            <a:lvl3pPr>
              <a:defRPr lang="en-US" smtClean="0"/>
            </a:lvl3pPr>
            <a:lvl4pPr>
              <a:defRPr lang="en-US" smtClean="0"/>
            </a:lvl4pPr>
            <a:lvl5pPr>
              <a:defRPr lang="sl-SI"/>
            </a:lvl5pPr>
          </a:lstStyle>
          <a:p>
            <a:pPr marL="0" lvl="0" indent="0">
              <a:lnSpc>
                <a:spcPct val="100000"/>
              </a:lnSpc>
              <a:spcBef>
                <a:spcPts val="0"/>
              </a:spcBef>
              <a:buSzPts val="2000"/>
            </a:pPr>
            <a:r>
              <a:rPr lang="en-US"/>
              <a:t>Click to edit Master text styles</a:t>
            </a:r>
          </a:p>
        </p:txBody>
      </p:sp>
    </p:spTree>
    <p:extLst>
      <p:ext uri="{BB962C8B-B14F-4D97-AF65-F5344CB8AC3E}">
        <p14:creationId xmlns:p14="http://schemas.microsoft.com/office/powerpoint/2010/main" val="10242825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108"/>
        <p:cNvGrpSpPr/>
        <p:nvPr/>
      </p:nvGrpSpPr>
      <p:grpSpPr>
        <a:xfrm>
          <a:off x="0" y="0"/>
          <a:ext cx="0" cy="0"/>
          <a:chOff x="0" y="0"/>
          <a:chExt cx="0" cy="0"/>
        </a:xfrm>
      </p:grpSpPr>
      <p:sp>
        <p:nvSpPr>
          <p:cNvPr id="109" name="Google Shape;109;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atin typeface="Aptos" panose="020B0004020202020204" pitchFamily="34" charset="0"/>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pic>
        <p:nvPicPr>
          <p:cNvPr id="110" name="Google Shape;110;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elinhalt und Tabelle" preserve="1" userDrawn="1">
  <p:cSld name="1_Titelinhalt und Tabelle">
    <p:bg>
      <p:bgPr>
        <a:solidFill>
          <a:schemeClr val="lt1"/>
        </a:solidFill>
        <a:effectLst/>
      </p:bgPr>
    </p:bg>
    <p:spTree>
      <p:nvGrpSpPr>
        <p:cNvPr id="1" name="Shape 69"/>
        <p:cNvGrpSpPr/>
        <p:nvPr/>
      </p:nvGrpSpPr>
      <p:grpSpPr>
        <a:xfrm>
          <a:off x="0" y="0"/>
          <a:ext cx="0" cy="0"/>
          <a:chOff x="0" y="0"/>
          <a:chExt cx="0" cy="0"/>
        </a:xfrm>
      </p:grpSpPr>
      <p:grpSp>
        <p:nvGrpSpPr>
          <p:cNvPr id="5" name="Group 4">
            <a:extLst>
              <a:ext uri="{FF2B5EF4-FFF2-40B4-BE49-F238E27FC236}">
                <a16:creationId xmlns:a16="http://schemas.microsoft.com/office/drawing/2014/main" id="{1C5C9902-4870-EF42-D2CE-EED25CD41A57}"/>
              </a:ext>
            </a:extLst>
          </p:cNvPr>
          <p:cNvGrpSpPr/>
          <p:nvPr userDrawn="1"/>
        </p:nvGrpSpPr>
        <p:grpSpPr>
          <a:xfrm>
            <a:off x="-2071797" y="2439793"/>
            <a:ext cx="6106290" cy="5669493"/>
            <a:chOff x="-2071797" y="2439793"/>
            <a:chExt cx="6106290" cy="5669493"/>
          </a:xfrm>
        </p:grpSpPr>
        <p:sp>
          <p:nvSpPr>
            <p:cNvPr id="2" name="Google Shape;56;p22">
              <a:extLst>
                <a:ext uri="{FF2B5EF4-FFF2-40B4-BE49-F238E27FC236}">
                  <a16:creationId xmlns:a16="http://schemas.microsoft.com/office/drawing/2014/main" id="{8A429A4E-07A8-68B7-4752-A46E851A302B}"/>
                </a:ext>
              </a:extLst>
            </p:cNvPr>
            <p:cNvSpPr/>
            <p:nvPr userDrawn="1"/>
          </p:nvSpPr>
          <p:spPr>
            <a:xfrm rot="162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3" name="Google Shape;57;p22">
              <a:extLst>
                <a:ext uri="{FF2B5EF4-FFF2-40B4-BE49-F238E27FC236}">
                  <a16:creationId xmlns:a16="http://schemas.microsoft.com/office/drawing/2014/main" id="{CBA8D95D-6134-ECC4-C18E-388485F922B5}"/>
                </a:ext>
              </a:extLst>
            </p:cNvPr>
            <p:cNvSpPr/>
            <p:nvPr userDrawn="1"/>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4" name="Google Shape;58;p22">
              <a:extLst>
                <a:ext uri="{FF2B5EF4-FFF2-40B4-BE49-F238E27FC236}">
                  <a16:creationId xmlns:a16="http://schemas.microsoft.com/office/drawing/2014/main" id="{521007E2-5395-878C-22EF-A57F8E6B2813}"/>
                </a:ext>
              </a:extLst>
            </p:cNvPr>
            <p:cNvSpPr/>
            <p:nvPr userDrawn="1"/>
          </p:nvSpPr>
          <p:spPr>
            <a:xfrm rot="13446178">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grpSp>
      <p:sp>
        <p:nvSpPr>
          <p:cNvPr id="70" name="Google Shape;70;p26"/>
          <p:cNvSpPr txBox="1">
            <a:spLocks noGrp="1"/>
          </p:cNvSpPr>
          <p:nvPr>
            <p:ph type="title"/>
          </p:nvPr>
        </p:nvSpPr>
        <p:spPr>
          <a:xfrm>
            <a:off x="3661409" y="4789088"/>
            <a:ext cx="7936230" cy="78881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cxnSp>
        <p:nvCxnSpPr>
          <p:cNvPr id="71" name="Google Shape;71;p26"/>
          <p:cNvCxnSpPr/>
          <p:nvPr/>
        </p:nvCxnSpPr>
        <p:spPr>
          <a:xfrm>
            <a:off x="3661409" y="5659694"/>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3" name="Google Shape;73;p26"/>
          <p:cNvSpPr txBox="1">
            <a:spLocks noGrp="1"/>
          </p:cNvSpPr>
          <p:nvPr>
            <p:ph type="body" idx="2"/>
          </p:nvPr>
        </p:nvSpPr>
        <p:spPr>
          <a:xfrm>
            <a:off x="3661410" y="2068912"/>
            <a:ext cx="7936230" cy="2571571"/>
          </a:xfrm>
          <a:prstGeom prst="rect">
            <a:avLst/>
          </a:prstGeom>
          <a:noFill/>
          <a:ln>
            <a:noFill/>
          </a:ln>
        </p:spPr>
        <p:txBody>
          <a:bodyPr spcFirstLastPara="1" wrap="square" lIns="0" tIns="0" rIns="0" bIns="0" anchor="b" anchorCtr="0">
            <a:normAutofit/>
          </a:bodyPr>
          <a:lstStyle>
            <a:lvl1pPr marL="0" lvl="0" indent="0" algn="l">
              <a:lnSpc>
                <a:spcPct val="100000"/>
              </a:lnSpc>
              <a:spcBef>
                <a:spcPts val="0"/>
              </a:spcBef>
              <a:spcAft>
                <a:spcPts val="0"/>
              </a:spcAft>
              <a:buClr>
                <a:srgbClr val="3F3F3F"/>
              </a:buClr>
              <a:buSzPts val="2000"/>
              <a:buNone/>
              <a:defRPr sz="2400">
                <a:latin typeface="Aptos" panose="020B0004020202020204" pitchFamily="34" charset="0"/>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74" name="Google Shape;74;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75" name="Google Shape;75;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Tree>
    <p:extLst>
      <p:ext uri="{BB962C8B-B14F-4D97-AF65-F5344CB8AC3E}">
        <p14:creationId xmlns:p14="http://schemas.microsoft.com/office/powerpoint/2010/main" val="88990097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userDrawn="1">
  <p:cSld name="Vsebina">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6787747" cy="553998"/>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3" preserve="1" userDrawn="1">
  <p:cSld name="zaključek">
    <p:bg>
      <p:bgPr>
        <a:solidFill>
          <a:schemeClr val="lt1"/>
        </a:solidFill>
        <a:effectLst/>
      </p:bgPr>
    </p:bg>
    <p:spTree>
      <p:nvGrpSpPr>
        <p:cNvPr id="1" name="Shape 101"/>
        <p:cNvGrpSpPr/>
        <p:nvPr/>
      </p:nvGrpSpPr>
      <p:grpSpPr>
        <a:xfrm>
          <a:off x="0" y="0"/>
          <a:ext cx="0" cy="0"/>
          <a:chOff x="0" y="0"/>
          <a:chExt cx="0" cy="0"/>
        </a:xfrm>
      </p:grpSpPr>
      <p:sp>
        <p:nvSpPr>
          <p:cNvPr id="105" name="Google Shape;105;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6" name="Google Shape;106;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107" name="Google Shape;107;p20"/>
          <p:cNvSpPr/>
          <p:nvPr/>
        </p:nvSpPr>
        <p:spPr>
          <a:xfrm rot="5400000">
            <a:off x="10295512" y="1466630"/>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3" name="Google Shape;27;p18">
            <a:extLst>
              <a:ext uri="{FF2B5EF4-FFF2-40B4-BE49-F238E27FC236}">
                <a16:creationId xmlns:a16="http://schemas.microsoft.com/office/drawing/2014/main" id="{8CA8CAED-E66F-480C-E62D-A5ADF3CBE402}"/>
              </a:ext>
            </a:extLst>
          </p:cNvPr>
          <p:cNvCxnSpPr/>
          <p:nvPr userDrawn="1"/>
        </p:nvCxnSpPr>
        <p:spPr>
          <a:xfrm>
            <a:off x="597408" y="3956185"/>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4" name="Google Shape;23;p18">
            <a:extLst>
              <a:ext uri="{FF2B5EF4-FFF2-40B4-BE49-F238E27FC236}">
                <a16:creationId xmlns:a16="http://schemas.microsoft.com/office/drawing/2014/main" id="{C9E76A67-0954-1F6E-9CD6-359773E5965C}"/>
              </a:ext>
            </a:extLst>
          </p:cNvPr>
          <p:cNvSpPr txBox="1">
            <a:spLocks noGrp="1"/>
          </p:cNvSpPr>
          <p:nvPr>
            <p:ph type="title"/>
          </p:nvPr>
        </p:nvSpPr>
        <p:spPr>
          <a:xfrm>
            <a:off x="594360" y="3117966"/>
            <a:ext cx="9069335"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8" name="Rectangle 7">
            <a:extLst>
              <a:ext uri="{FF2B5EF4-FFF2-40B4-BE49-F238E27FC236}">
                <a16:creationId xmlns:a16="http://schemas.microsoft.com/office/drawing/2014/main" id="{6C14BA3A-6EE3-CA86-3FBB-A13E8ED39AAA}"/>
              </a:ext>
            </a:extLst>
          </p:cNvPr>
          <p:cNvSpPr/>
          <p:nvPr userDrawn="1"/>
        </p:nvSpPr>
        <p:spPr>
          <a:xfrm>
            <a:off x="0" y="5067300"/>
            <a:ext cx="5011330" cy="153924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dirty="0">
              <a:latin typeface="Aptos" panose="020B0004020202020204" pitchFamily="34" charset="0"/>
            </a:endParaRPr>
          </a:p>
        </p:txBody>
      </p:sp>
      <p:pic>
        <p:nvPicPr>
          <p:cNvPr id="9" name="Google Shape;121;p1" descr="Ein Bild, das Text, Screenshot, Schrift enthält.&#10;&#10;KI-generierte Inhalte können fehlerhaft sein.">
            <a:extLst>
              <a:ext uri="{FF2B5EF4-FFF2-40B4-BE49-F238E27FC236}">
                <a16:creationId xmlns:a16="http://schemas.microsoft.com/office/drawing/2014/main" id="{C7D1C118-54BD-27AB-88FE-ABF5BAEACB58}"/>
              </a:ext>
            </a:extLst>
          </p:cNvPr>
          <p:cNvPicPr preferRelativeResize="0"/>
          <p:nvPr userDrawn="1"/>
        </p:nvPicPr>
        <p:blipFill rotWithShape="1">
          <a:blip r:embed="rId2">
            <a:alphaModFix/>
          </a:blip>
          <a:srcRect l="66196" b="19223"/>
          <a:stretch>
            <a:fillRect/>
          </a:stretch>
        </p:blipFill>
        <p:spPr>
          <a:xfrm>
            <a:off x="3129059" y="5259606"/>
            <a:ext cx="1364732" cy="1257928"/>
          </a:xfrm>
          <a:prstGeom prst="rect">
            <a:avLst/>
          </a:prstGeom>
          <a:noFill/>
          <a:ln>
            <a:noFill/>
          </a:ln>
        </p:spPr>
      </p:pic>
      <p:grpSp>
        <p:nvGrpSpPr>
          <p:cNvPr id="10" name="Group 9">
            <a:extLst>
              <a:ext uri="{FF2B5EF4-FFF2-40B4-BE49-F238E27FC236}">
                <a16:creationId xmlns:a16="http://schemas.microsoft.com/office/drawing/2014/main" id="{C8B71067-4945-2024-C59D-FF7763531B49}"/>
              </a:ext>
            </a:extLst>
          </p:cNvPr>
          <p:cNvGrpSpPr/>
          <p:nvPr userDrawn="1"/>
        </p:nvGrpSpPr>
        <p:grpSpPr>
          <a:xfrm>
            <a:off x="476075" y="5259605"/>
            <a:ext cx="2485252" cy="1156869"/>
            <a:chOff x="1611955" y="3017474"/>
            <a:chExt cx="2270669" cy="1056982"/>
          </a:xfrm>
        </p:grpSpPr>
        <p:pic>
          <p:nvPicPr>
            <p:cNvPr id="11" name="Picture 10">
              <a:extLst>
                <a:ext uri="{FF2B5EF4-FFF2-40B4-BE49-F238E27FC236}">
                  <a16:creationId xmlns:a16="http://schemas.microsoft.com/office/drawing/2014/main" id="{58E659AE-532E-9444-3513-0D2CFF50DD04}"/>
                </a:ext>
              </a:extLst>
            </p:cNvPr>
            <p:cNvPicPr>
              <a:picLocks noChangeAspect="1"/>
            </p:cNvPicPr>
            <p:nvPr/>
          </p:nvPicPr>
          <p:blipFill>
            <a:blip r:embed="rId3"/>
            <a:srcRect l="34134" t="37938" r="5209" b="38206"/>
            <a:stretch>
              <a:fillRect/>
            </a:stretch>
          </p:blipFill>
          <p:spPr>
            <a:xfrm>
              <a:off x="1611955" y="3017474"/>
              <a:ext cx="2270669" cy="595358"/>
            </a:xfrm>
            <a:prstGeom prst="rect">
              <a:avLst/>
            </a:prstGeom>
          </p:spPr>
        </p:pic>
        <p:sp>
          <p:nvSpPr>
            <p:cNvPr id="12" name="Google Shape;121;p22">
              <a:extLst>
                <a:ext uri="{FF2B5EF4-FFF2-40B4-BE49-F238E27FC236}">
                  <a16:creationId xmlns:a16="http://schemas.microsoft.com/office/drawing/2014/main" id="{712497D7-2099-1A02-868D-790A47ED4782}"/>
                </a:ext>
              </a:extLst>
            </p:cNvPr>
            <p:cNvSpPr txBox="1"/>
            <p:nvPr/>
          </p:nvSpPr>
          <p:spPr>
            <a:xfrm>
              <a:off x="1611955" y="3612832"/>
              <a:ext cx="2270669" cy="461624"/>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sl-SI" sz="600" b="0" i="0" u="none" strike="noStrike" cap="none" noProof="0" dirty="0">
                  <a:latin typeface="Aptos" panose="020B0004020202020204" pitchFamily="34" charset="0"/>
                  <a:ea typeface="Arial"/>
                  <a:cs typeface="Arial" panose="020B0604020202020204" pitchFamily="34" charset="0"/>
                  <a:sym typeface="Arial"/>
                </a:rPr>
                <a:t>Sofinancira Evropska unija. Izražena stališča in mnenja so izključno </a:t>
              </a:r>
              <a:r>
                <a:rPr lang="sl-SI" sz="600" noProof="0" dirty="0">
                  <a:latin typeface="Aptos" panose="020B0004020202020204" pitchFamily="34" charset="0"/>
                  <a:cs typeface="Arial" panose="020B0604020202020204" pitchFamily="34" charset="0"/>
                </a:rPr>
                <a:t>stališča avtoric </a:t>
              </a:r>
              <a:r>
                <a:rPr lang="sl-SI" sz="600" b="0" i="0" u="none" strike="noStrike" cap="none" noProof="0" dirty="0">
                  <a:latin typeface="Aptos" panose="020B0004020202020204" pitchFamily="34" charset="0"/>
                  <a:ea typeface="Arial"/>
                  <a:cs typeface="Arial" panose="020B0604020202020204" pitchFamily="34" charset="0"/>
                  <a:sym typeface="Arial"/>
                </a:rPr>
                <a:t>in ne odražajo nujno </a:t>
              </a:r>
              <a:r>
                <a:rPr lang="sl-SI" sz="600" noProof="0" dirty="0">
                  <a:latin typeface="Aptos" panose="020B0004020202020204" pitchFamily="34" charset="0"/>
                  <a:cs typeface="Arial" panose="020B0604020202020204" pitchFamily="34" charset="0"/>
                </a:rPr>
                <a:t>stališč Evropske unije (EU) ali Izvajalske agencije za izobraževanje in kulturo (EACEA). Niti Evropska unija niti EACEA zanje nista odgovorni</a:t>
              </a:r>
              <a:r>
                <a:rPr lang="sl-SI" sz="600" b="0" i="0" u="none" strike="noStrike" cap="none" noProof="0" dirty="0">
                  <a:latin typeface="Aptos" panose="020B0004020202020204" pitchFamily="34" charset="0"/>
                  <a:ea typeface="Arial"/>
                  <a:cs typeface="Arial" panose="020B0604020202020204" pitchFamily="34" charset="0"/>
                  <a:sym typeface="Arial"/>
                </a:rPr>
                <a:t>.</a:t>
              </a:r>
            </a:p>
          </p:txBody>
        </p:sp>
      </p:grpSp>
      <p:pic>
        <p:nvPicPr>
          <p:cNvPr id="14" name="Google Shape;116;p1" descr="Ein Bild, das Text, Schrift, Screenshot, Grafiken enthält.&#10;&#10;Automatisch generierte Beschreibung">
            <a:extLst>
              <a:ext uri="{FF2B5EF4-FFF2-40B4-BE49-F238E27FC236}">
                <a16:creationId xmlns:a16="http://schemas.microsoft.com/office/drawing/2014/main" id="{C271260D-1A30-4701-907E-CD9CAA1DFBA1}"/>
              </a:ext>
            </a:extLst>
          </p:cNvPr>
          <p:cNvPicPr preferRelativeResize="0"/>
          <p:nvPr userDrawn="1"/>
        </p:nvPicPr>
        <p:blipFill rotWithShape="1">
          <a:blip r:embed="rId4">
            <a:alphaModFix/>
          </a:blip>
          <a:srcRect r="35726"/>
          <a:stretch>
            <a:fillRect/>
          </a:stretch>
        </p:blipFill>
        <p:spPr>
          <a:xfrm>
            <a:off x="6818788" y="4836746"/>
            <a:ext cx="3389663" cy="1904297"/>
          </a:xfrm>
          <a:prstGeom prst="rect">
            <a:avLst/>
          </a:prstGeom>
          <a:noFill/>
          <a:ln>
            <a:noFill/>
          </a:ln>
        </p:spPr>
      </p:pic>
      <p:pic>
        <p:nvPicPr>
          <p:cNvPr id="15" name="Google Shape;116;p1" descr="Ein Bild, das Text, Schrift, Screenshot, Grafiken enthält.&#10;&#10;Automatisch generierte Beschreibung">
            <a:extLst>
              <a:ext uri="{FF2B5EF4-FFF2-40B4-BE49-F238E27FC236}">
                <a16:creationId xmlns:a16="http://schemas.microsoft.com/office/drawing/2014/main" id="{08E04F89-DDBC-0DD2-95FD-02B9E041B3EC}"/>
              </a:ext>
            </a:extLst>
          </p:cNvPr>
          <p:cNvPicPr preferRelativeResize="0"/>
          <p:nvPr userDrawn="1"/>
        </p:nvPicPr>
        <p:blipFill rotWithShape="1">
          <a:blip r:embed="rId4">
            <a:alphaModFix/>
          </a:blip>
          <a:srcRect l="64272" r="594" b="43237"/>
          <a:stretch>
            <a:fillRect/>
          </a:stretch>
        </p:blipFill>
        <p:spPr>
          <a:xfrm>
            <a:off x="10208451" y="4836746"/>
            <a:ext cx="1852892" cy="1080943"/>
          </a:xfrm>
          <a:prstGeom prst="rect">
            <a:avLst/>
          </a:prstGeom>
          <a:noFill/>
          <a:ln>
            <a:noFill/>
          </a:ln>
        </p:spPr>
      </p:pic>
    </p:spTree>
    <p:extLst>
      <p:ext uri="{BB962C8B-B14F-4D97-AF65-F5344CB8AC3E}">
        <p14:creationId xmlns:p14="http://schemas.microsoft.com/office/powerpoint/2010/main" val="1460850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1" preserve="1" userDrawn="1">
  <p:cSld name="viri">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27" name="Google Shape;27;p18"/>
          <p:cNvCxnSpPr/>
          <p:nvPr/>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3;p18">
            <a:extLst>
              <a:ext uri="{FF2B5EF4-FFF2-40B4-BE49-F238E27FC236}">
                <a16:creationId xmlns:a16="http://schemas.microsoft.com/office/drawing/2014/main" id="{62DF6C10-1948-2BF7-66DF-3A056BB69B42}"/>
              </a:ext>
            </a:extLst>
          </p:cNvPr>
          <p:cNvSpPr txBox="1">
            <a:spLocks noGrp="1"/>
          </p:cNvSpPr>
          <p:nvPr>
            <p:ph type="title" hasCustomPrompt="1"/>
          </p:nvPr>
        </p:nvSpPr>
        <p:spPr>
          <a:xfrm>
            <a:off x="594359" y="1679229"/>
            <a:ext cx="11009969"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sl-SI" dirty="0"/>
              <a:t>Viri</a:t>
            </a:r>
            <a:endParaRPr dirty="0"/>
          </a:p>
        </p:txBody>
      </p:sp>
      <p:sp>
        <p:nvSpPr>
          <p:cNvPr id="3" name="Google Shape;24;p18">
            <a:extLst>
              <a:ext uri="{FF2B5EF4-FFF2-40B4-BE49-F238E27FC236}">
                <a16:creationId xmlns:a16="http://schemas.microsoft.com/office/drawing/2014/main" id="{0E6F5E67-1C74-9ED4-7237-E291D169A024}"/>
              </a:ext>
            </a:extLst>
          </p:cNvPr>
          <p:cNvSpPr txBox="1">
            <a:spLocks noGrp="1"/>
          </p:cNvSpPr>
          <p:nvPr>
            <p:ph type="body" idx="13"/>
          </p:nvPr>
        </p:nvSpPr>
        <p:spPr>
          <a:xfrm>
            <a:off x="594359" y="2739118"/>
            <a:ext cx="11009969" cy="276999"/>
          </a:xfrm>
          <a:prstGeom prst="rect">
            <a:avLst/>
          </a:prstGeom>
          <a:noFill/>
          <a:ln>
            <a:noFill/>
          </a:ln>
        </p:spPr>
        <p:txBody>
          <a:bodyPr spcFirstLastPara="1" wrap="square" lIns="0" tIns="0" rIns="0" bIns="0" anchor="t" anchorCtr="0">
            <a:spAutoFit/>
          </a:bodyPr>
          <a:lstStyle>
            <a:lvl1pPr marL="0" lvl="0" indent="0" algn="l">
              <a:lnSpc>
                <a:spcPct val="150000"/>
              </a:lnSpc>
              <a:spcBef>
                <a:spcPts val="0"/>
              </a:spcBef>
              <a:spcAft>
                <a:spcPts val="0"/>
              </a:spcAft>
              <a:buClr>
                <a:schemeClr val="accent4"/>
              </a:buClr>
              <a:buSzPts val="2400"/>
              <a:buFont typeface="Arial"/>
              <a:buNone/>
              <a:defRPr sz="1200" b="0" i="0">
                <a:solidFill>
                  <a:srgbClr val="3F3F3F"/>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21987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1">
  <p:cSld name="1_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88212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inhalt und Bild">
  <p:cSld name="1_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80854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userDrawn="1">
  <p:cSld name="Naslov in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C8A29737-EFD1-06F4-D360-961745774611}"/>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inhalt und Bild" preserve="1" userDrawn="1">
  <p:cSld name="Naslov, besedilo, slika">
    <p:bg>
      <p:bgPr>
        <a:solidFill>
          <a:schemeClr val="lt1"/>
        </a:solidFill>
        <a:effectLst/>
      </p:bgPr>
    </p:bg>
    <p:spTree>
      <p:nvGrpSpPr>
        <p:cNvPr id="1" name="Shape 30"/>
        <p:cNvGrpSpPr/>
        <p:nvPr/>
      </p:nvGrpSpPr>
      <p:grpSpPr>
        <a:xfrm>
          <a:off x="0" y="0"/>
          <a:ext cx="0" cy="0"/>
          <a:chOff x="0" y="0"/>
          <a:chExt cx="0" cy="0"/>
        </a:xfrm>
      </p:grpSpPr>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lvl1pPr>
              <a:defRPr>
                <a:latin typeface="Aptos" panose="020B0004020202020204" pitchFamily="34" charset="0"/>
              </a:defRPr>
            </a:lvl1pPr>
          </a:lstStyle>
          <a:p>
            <a:r>
              <a:rPr lang="en-US"/>
              <a:t>Click icon to add picture</a:t>
            </a:r>
            <a:endParaRPr lang="sl-SI" dirty="0"/>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cxnSp>
        <p:nvCxnSpPr>
          <p:cNvPr id="16" name="Google Shape;27;p18">
            <a:extLst>
              <a:ext uri="{FF2B5EF4-FFF2-40B4-BE49-F238E27FC236}">
                <a16:creationId xmlns:a16="http://schemas.microsoft.com/office/drawing/2014/main" id="{4BB93461-8210-0539-2488-73CA17ECA0F9}"/>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17" name="Google Shape;23;p18">
            <a:extLst>
              <a:ext uri="{FF2B5EF4-FFF2-40B4-BE49-F238E27FC236}">
                <a16:creationId xmlns:a16="http://schemas.microsoft.com/office/drawing/2014/main" id="{6FBD8E96-8E93-B6AD-E5C0-A4B0E89F5DC3}"/>
              </a:ext>
            </a:extLst>
          </p:cNvPr>
          <p:cNvSpPr txBox="1">
            <a:spLocks noGrp="1"/>
          </p:cNvSpPr>
          <p:nvPr>
            <p:ph type="title"/>
          </p:nvPr>
        </p:nvSpPr>
        <p:spPr>
          <a:xfrm>
            <a:off x="594359" y="1679229"/>
            <a:ext cx="6139146"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Text Placeholder 3">
            <a:extLst>
              <a:ext uri="{FF2B5EF4-FFF2-40B4-BE49-F238E27FC236}">
                <a16:creationId xmlns:a16="http://schemas.microsoft.com/office/drawing/2014/main" id="{2EF33FF5-2BE8-97E9-C449-EFDCB15FACAB}"/>
              </a:ext>
            </a:extLst>
          </p:cNvPr>
          <p:cNvSpPr>
            <a:spLocks noGrp="1"/>
          </p:cNvSpPr>
          <p:nvPr>
            <p:ph type="body" sz="quarter" idx="13"/>
          </p:nvPr>
        </p:nvSpPr>
        <p:spPr>
          <a:xfrm>
            <a:off x="593725" y="5798784"/>
            <a:ext cx="5502275" cy="369332"/>
          </a:xfrm>
        </p:spPr>
        <p:txBody>
          <a:bodyPr wrap="square" lIns="0" tIns="0" rIns="0" bIns="0" anchor="b" anchorCtr="0">
            <a:spAutoFit/>
          </a:bodyPr>
          <a:lstStyle>
            <a:lvl1pPr marL="0" indent="0">
              <a:lnSpc>
                <a:spcPct val="100000"/>
              </a:lnSpc>
              <a:spcBef>
                <a:spcPts val="0"/>
              </a:spcBef>
              <a:defRPr sz="2400">
                <a:latin typeface="Aptos" panose="020B0004020202020204" pitchFamily="34" charset="0"/>
              </a:defRPr>
            </a:lvl1pPr>
            <a:lvl2pPr indent="0">
              <a:lnSpc>
                <a:spcPct val="100000"/>
              </a:lnSpc>
              <a:defRPr sz="2400">
                <a:latin typeface="Aptos" panose="020B0004020202020204" pitchFamily="34" charset="0"/>
              </a:defRPr>
            </a:lvl2pPr>
            <a:lvl3pPr indent="0">
              <a:lnSpc>
                <a:spcPct val="100000"/>
              </a:lnSpc>
              <a:defRPr sz="2400">
                <a:latin typeface="Aptos" panose="020B0004020202020204" pitchFamily="34" charset="0"/>
              </a:defRPr>
            </a:lvl3pPr>
            <a:lvl4pPr indent="0">
              <a:lnSpc>
                <a:spcPct val="100000"/>
              </a:lnSpc>
              <a:defRPr sz="2400">
                <a:latin typeface="Aptos" panose="020B0004020202020204" pitchFamily="34" charset="0"/>
              </a:defRPr>
            </a:lvl4pPr>
            <a:lvl5pPr indent="0">
              <a:lnSpc>
                <a:spcPct val="100000"/>
              </a:lnSpc>
              <a:defRPr sz="2400">
                <a:latin typeface="Aptos" panose="020B0004020202020204" pitchFamily="34" charset="0"/>
              </a:defRPr>
            </a:lvl5pPr>
          </a:lstStyle>
          <a:p>
            <a:pPr lvl="0"/>
            <a:r>
              <a:rPr lang="en-US"/>
              <a:t>Click to edit Master text styles</a:t>
            </a:r>
          </a:p>
        </p:txBody>
      </p:sp>
      <p:sp>
        <p:nvSpPr>
          <p:cNvPr id="2" name="Google Shape;61;p23">
            <a:extLst>
              <a:ext uri="{FF2B5EF4-FFF2-40B4-BE49-F238E27FC236}">
                <a16:creationId xmlns:a16="http://schemas.microsoft.com/office/drawing/2014/main" id="{BDC301D6-E365-A05F-4B71-DE7D012A58C8}"/>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78708530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serDrawn="1">
  <p:cSld name="Naslov 2">
    <p:bg>
      <p:bgPr>
        <a:solidFill>
          <a:schemeClr val="lt1"/>
        </a:solidFill>
        <a:effectLst/>
      </p:bgPr>
    </p:bg>
    <p:spTree>
      <p:nvGrpSpPr>
        <p:cNvPr id="1" name="Shape 52"/>
        <p:cNvGrpSpPr/>
        <p:nvPr/>
      </p:nvGrpSpPr>
      <p:grpSpPr>
        <a:xfrm>
          <a:off x="0" y="0"/>
          <a:ext cx="0" cy="0"/>
          <a:chOff x="0" y="0"/>
          <a:chExt cx="0" cy="0"/>
        </a:xfrm>
      </p:grpSpPr>
      <p:cxnSp>
        <p:nvCxnSpPr>
          <p:cNvPr id="54" name="Google Shape;54;p22"/>
          <p:cNvCxnSpPr/>
          <p:nvPr/>
        </p:nvCxnSpPr>
        <p:spPr>
          <a:xfrm>
            <a:off x="5047402"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6" name="Google Shape;56;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7" name="Google Shape;57;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8" name="Google Shape;58;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24;p18">
            <a:extLst>
              <a:ext uri="{FF2B5EF4-FFF2-40B4-BE49-F238E27FC236}">
                <a16:creationId xmlns:a16="http://schemas.microsoft.com/office/drawing/2014/main" id="{FAAC26CC-4EF5-5FF1-194F-9F778DFE0F42}"/>
              </a:ext>
            </a:extLst>
          </p:cNvPr>
          <p:cNvSpPr txBox="1">
            <a:spLocks noGrp="1"/>
          </p:cNvSpPr>
          <p:nvPr>
            <p:ph type="body" idx="10"/>
          </p:nvPr>
        </p:nvSpPr>
        <p:spPr>
          <a:xfrm>
            <a:off x="4357029" y="4049764"/>
            <a:ext cx="6173811" cy="369332"/>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chemeClr val="accent4"/>
              </a:buClr>
              <a:buSzPts val="2400"/>
              <a:buFont typeface="Arial"/>
              <a:buNone/>
              <a:defRPr sz="2400" b="1" i="0">
                <a:solidFill>
                  <a:schemeClr val="accent4"/>
                </a:solidFill>
                <a:latin typeface="Aptos" panose="020B0004020202020204" pitchFamily="34" charset="0"/>
                <a:ea typeface="Aptos" panose="020B0004020202020204" pitchFamily="34" charset="0"/>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cxnSp>
        <p:nvCxnSpPr>
          <p:cNvPr id="3" name="Google Shape;27;p18">
            <a:extLst>
              <a:ext uri="{FF2B5EF4-FFF2-40B4-BE49-F238E27FC236}">
                <a16:creationId xmlns:a16="http://schemas.microsoft.com/office/drawing/2014/main" id="{AAC3F425-B8B8-5183-2EBD-1C47E9263A8F}"/>
              </a:ext>
            </a:extLst>
          </p:cNvPr>
          <p:cNvCxnSpPr/>
          <p:nvPr userDrawn="1"/>
        </p:nvCxnSpPr>
        <p:spPr>
          <a:xfrm>
            <a:off x="4357030" y="3950208"/>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6" name="Google Shape;23;p18">
            <a:extLst>
              <a:ext uri="{FF2B5EF4-FFF2-40B4-BE49-F238E27FC236}">
                <a16:creationId xmlns:a16="http://schemas.microsoft.com/office/drawing/2014/main" id="{817D1EB6-00F9-E7CC-CD34-A7CEE00DADD7}"/>
              </a:ext>
            </a:extLst>
          </p:cNvPr>
          <p:cNvSpPr txBox="1">
            <a:spLocks noGrp="1"/>
          </p:cNvSpPr>
          <p:nvPr>
            <p:ph type="title"/>
          </p:nvPr>
        </p:nvSpPr>
        <p:spPr>
          <a:xfrm>
            <a:off x="4353982" y="3111989"/>
            <a:ext cx="6176858" cy="738664"/>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60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und zwei Inhalte 2" userDrawn="1">
  <p:cSld name="Naslov, besedilo, slika 2">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2654643"/>
            <a:ext cx="671486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654643"/>
            <a:ext cx="3982851" cy="3031636"/>
          </a:xfrm>
        </p:spPr>
        <p:txBody>
          <a:bodyPr/>
          <a:lstStyle/>
          <a:p>
            <a:r>
              <a:rPr lang="en-US"/>
              <a:t>Click icon to add online image</a:t>
            </a:r>
            <a:endParaRPr lang="sl-SI"/>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bullet, slika 2 - spodnja poravnava">
    <p:bg>
      <p:bgPr>
        <a:solidFill>
          <a:schemeClr val="lt1"/>
        </a:solidFill>
        <a:effectLst/>
      </p:bgPr>
    </p:bg>
    <p:spTree>
      <p:nvGrpSpPr>
        <p:cNvPr id="1" name="Shape 59"/>
        <p:cNvGrpSpPr/>
        <p:nvPr/>
      </p:nvGrpSpPr>
      <p:grpSpPr>
        <a:xfrm>
          <a:off x="0" y="0"/>
          <a:ext cx="0" cy="0"/>
          <a:chOff x="0" y="0"/>
          <a:chExt cx="0" cy="0"/>
        </a:xfrm>
      </p:grpSpPr>
      <p:sp>
        <p:nvSpPr>
          <p:cNvPr id="61" name="Google Shape;61;p23"/>
          <p:cNvSpPr txBox="1">
            <a:spLocks noGrp="1"/>
          </p:cNvSpPr>
          <p:nvPr>
            <p:ph type="body" idx="1"/>
          </p:nvPr>
        </p:nvSpPr>
        <p:spPr>
          <a:xfrm>
            <a:off x="594360" y="5582842"/>
            <a:ext cx="6714864" cy="307777"/>
          </a:xfrm>
          <a:prstGeom prst="rect">
            <a:avLst/>
          </a:prstGeom>
          <a:noFill/>
          <a:ln>
            <a:noFill/>
          </a:ln>
        </p:spPr>
        <p:txBody>
          <a:bodyPr spcFirstLastPara="1" wrap="square" lIns="0" tIns="0" rIns="0" bIns="0" anchor="b" anchorCtr="0">
            <a:spAutoFit/>
          </a:bodyPr>
          <a:lstStyle>
            <a:lvl1pPr marL="342000" lvl="0" indent="-342000" algn="l">
              <a:lnSpc>
                <a:spcPct val="100000"/>
              </a:lnSpc>
              <a:spcBef>
                <a:spcPts val="0"/>
              </a:spcBef>
              <a:spcAft>
                <a:spcPts val="0"/>
              </a:spcAft>
              <a:buClr>
                <a:srgbClr val="035854"/>
              </a:buClr>
              <a:buSzPts val="2000"/>
              <a:buFont typeface="Arial" panose="020B0604020202020204" pitchFamily="34" charset="0"/>
              <a:buChar char="•"/>
              <a:defRPr sz="2000" b="1">
                <a:solidFill>
                  <a:srgbClr val="035854"/>
                </a:solidFill>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 name="Online Image Placeholder 2">
            <a:extLst>
              <a:ext uri="{FF2B5EF4-FFF2-40B4-BE49-F238E27FC236}">
                <a16:creationId xmlns:a16="http://schemas.microsoft.com/office/drawing/2014/main" id="{7E139279-17AD-8B2F-8733-16E75DD1ECD1}"/>
              </a:ext>
            </a:extLst>
          </p:cNvPr>
          <p:cNvSpPr>
            <a:spLocks noGrp="1"/>
          </p:cNvSpPr>
          <p:nvPr>
            <p:ph type="clipArt" sz="quarter" idx="13"/>
          </p:nvPr>
        </p:nvSpPr>
        <p:spPr>
          <a:xfrm>
            <a:off x="7667812" y="2858983"/>
            <a:ext cx="3982851" cy="3031636"/>
          </a:xfrm>
        </p:spPr>
        <p:txBody>
          <a:bodyPr/>
          <a:lstStyle/>
          <a:p>
            <a:r>
              <a:rPr lang="en-US"/>
              <a:t>Click icon to add online image</a:t>
            </a:r>
            <a:endParaRPr lang="sl-SI"/>
          </a:p>
        </p:txBody>
      </p:sp>
    </p:spTree>
    <p:extLst>
      <p:ext uri="{BB962C8B-B14F-4D97-AF65-F5344CB8AC3E}">
        <p14:creationId xmlns:p14="http://schemas.microsoft.com/office/powerpoint/2010/main" val="187650027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zwei Inhalte 2" preserve="1" userDrawn="1">
  <p:cSld name="Naslov in dve besedili">
    <p:bg>
      <p:bgPr>
        <a:solidFill>
          <a:schemeClr val="lt1"/>
        </a:solidFill>
        <a:effectLst/>
      </p:bgPr>
    </p:bg>
    <p:spTree>
      <p:nvGrpSpPr>
        <p:cNvPr id="1" name="Shape 59"/>
        <p:cNvGrpSpPr/>
        <p:nvPr/>
      </p:nvGrpSpPr>
      <p:grpSpPr>
        <a:xfrm>
          <a:off x="0" y="0"/>
          <a:ext cx="0" cy="0"/>
          <a:chOff x="0" y="0"/>
          <a:chExt cx="0" cy="0"/>
        </a:xfrm>
      </p:grpSpPr>
      <p:sp>
        <p:nvSpPr>
          <p:cNvPr id="63" name="Google Shape;63;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64" name="Google Shape;64;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66" name="Google Shape;66;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7" name="Google Shape;67;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68" name="Google Shape;68;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cxnSp>
        <p:nvCxnSpPr>
          <p:cNvPr id="8" name="Google Shape;27;p18">
            <a:extLst>
              <a:ext uri="{FF2B5EF4-FFF2-40B4-BE49-F238E27FC236}">
                <a16:creationId xmlns:a16="http://schemas.microsoft.com/office/drawing/2014/main" id="{767E8DCB-FD69-12BF-ACB3-0D493AC48D6A}"/>
              </a:ext>
            </a:extLst>
          </p:cNvPr>
          <p:cNvCxnSpPr/>
          <p:nvPr userDrawn="1"/>
        </p:nvCxnSpPr>
        <p:spPr>
          <a:xfrm>
            <a:off x="594360" y="231648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9" name="Google Shape;23;p18">
            <a:extLst>
              <a:ext uri="{FF2B5EF4-FFF2-40B4-BE49-F238E27FC236}">
                <a16:creationId xmlns:a16="http://schemas.microsoft.com/office/drawing/2014/main" id="{3208D451-DE01-4D88-79C8-D5E32EF32045}"/>
              </a:ext>
            </a:extLst>
          </p:cNvPr>
          <p:cNvSpPr txBox="1">
            <a:spLocks noGrp="1"/>
          </p:cNvSpPr>
          <p:nvPr>
            <p:ph type="title"/>
          </p:nvPr>
        </p:nvSpPr>
        <p:spPr>
          <a:xfrm>
            <a:off x="594358" y="1679229"/>
            <a:ext cx="11056621" cy="541687"/>
          </a:xfrm>
          <a:prstGeom prst="rect">
            <a:avLst/>
          </a:prstGeom>
          <a:noFill/>
          <a:ln>
            <a:noFill/>
          </a:ln>
        </p:spPr>
        <p:txBody>
          <a:bodyPr spcFirstLastPara="1" wrap="square" lIns="0" tIns="0" rIns="0" bIns="0" anchor="b" anchorCtr="0">
            <a:sp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2" name="Google Shape;61;p23">
            <a:extLst>
              <a:ext uri="{FF2B5EF4-FFF2-40B4-BE49-F238E27FC236}">
                <a16:creationId xmlns:a16="http://schemas.microsoft.com/office/drawing/2014/main" id="{768683E0-2AFF-6CF8-F4ED-0797044C5246}"/>
              </a:ext>
            </a:extLst>
          </p:cNvPr>
          <p:cNvSpPr txBox="1">
            <a:spLocks noGrp="1"/>
          </p:cNvSpPr>
          <p:nvPr>
            <p:ph type="body" idx="15"/>
          </p:nvPr>
        </p:nvSpPr>
        <p:spPr>
          <a:xfrm>
            <a:off x="594360" y="2654644"/>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
        <p:nvSpPr>
          <p:cNvPr id="3" name="Google Shape;61;p23">
            <a:extLst>
              <a:ext uri="{FF2B5EF4-FFF2-40B4-BE49-F238E27FC236}">
                <a16:creationId xmlns:a16="http://schemas.microsoft.com/office/drawing/2014/main" id="{FECAAD91-4A10-DC82-A8CB-F634C1DC23C9}"/>
              </a:ext>
            </a:extLst>
          </p:cNvPr>
          <p:cNvSpPr txBox="1">
            <a:spLocks noGrp="1"/>
          </p:cNvSpPr>
          <p:nvPr>
            <p:ph type="body" idx="16"/>
          </p:nvPr>
        </p:nvSpPr>
        <p:spPr>
          <a:xfrm>
            <a:off x="6256075" y="2654643"/>
            <a:ext cx="5394904" cy="307777"/>
          </a:xfrm>
          <a:prstGeom prst="rect">
            <a:avLst/>
          </a:prstGeom>
          <a:noFill/>
          <a:ln>
            <a:noFill/>
          </a:ln>
        </p:spPr>
        <p:txBody>
          <a:bodyPr spcFirstLastPara="1" wrap="square" lIns="0" tIns="0" rIns="0" bIns="0" anchor="t"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1983124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 preserve="1" userDrawn="1">
  <p:cSld name="Naslov in besedilo levo">
    <p:bg>
      <p:bgPr>
        <a:solidFill>
          <a:schemeClr val="lt1"/>
        </a:solidFill>
        <a:effectLst/>
      </p:bgPr>
    </p:bg>
    <p:spTree>
      <p:nvGrpSpPr>
        <p:cNvPr id="1" name="Shape 42"/>
        <p:cNvGrpSpPr/>
        <p:nvPr/>
      </p:nvGrpSpPr>
      <p:grpSpPr>
        <a:xfrm>
          <a:off x="0" y="0"/>
          <a:ext cx="0" cy="0"/>
          <a:chOff x="0" y="0"/>
          <a:chExt cx="0" cy="0"/>
        </a:xfrm>
      </p:grpSpPr>
      <p:cxnSp>
        <p:nvCxnSpPr>
          <p:cNvPr id="44" name="Google Shape;44;p24"/>
          <p:cNvCxnSpPr/>
          <p:nvPr/>
        </p:nvCxnSpPr>
        <p:spPr>
          <a:xfrm>
            <a:off x="6318885" y="5952831"/>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7" name="Google Shape;47;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sp>
        <p:nvSpPr>
          <p:cNvPr id="48" name="Google Shape;48;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sl-SI" dirty="0"/>
          </a:p>
        </p:txBody>
      </p:sp>
      <p:sp>
        <p:nvSpPr>
          <p:cNvPr id="49" name="Google Shape;49;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0" name="Google Shape;50;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51" name="Google Shape;51;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ptos" panose="020B0004020202020204" pitchFamily="34" charset="0"/>
              <a:ea typeface="Arial"/>
              <a:cs typeface="Arial"/>
              <a:sym typeface="Arial"/>
            </a:endParaRPr>
          </a:p>
        </p:txBody>
      </p:sp>
      <p:sp>
        <p:nvSpPr>
          <p:cNvPr id="2" name="Google Shape;70;p26">
            <a:extLst>
              <a:ext uri="{FF2B5EF4-FFF2-40B4-BE49-F238E27FC236}">
                <a16:creationId xmlns:a16="http://schemas.microsoft.com/office/drawing/2014/main" id="{C150ACFE-C1AC-62E7-DD98-08D8617A4DCB}"/>
              </a:ext>
            </a:extLst>
          </p:cNvPr>
          <p:cNvSpPr txBox="1">
            <a:spLocks noGrp="1"/>
          </p:cNvSpPr>
          <p:nvPr>
            <p:ph type="title"/>
          </p:nvPr>
        </p:nvSpPr>
        <p:spPr>
          <a:xfrm>
            <a:off x="6318885" y="4506329"/>
            <a:ext cx="5278755"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Aptos Serif" panose="02020604070405020304" pitchFamily="18" charset="0"/>
                <a:ea typeface="Aptos Serif" panose="02020604070405020304" pitchFamily="18" charset="0"/>
                <a:cs typeface="Aptos Serif" panose="02020604070405020304" pitchFamily="18" charset="0"/>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4" name="Google Shape;61;p23">
            <a:extLst>
              <a:ext uri="{FF2B5EF4-FFF2-40B4-BE49-F238E27FC236}">
                <a16:creationId xmlns:a16="http://schemas.microsoft.com/office/drawing/2014/main" id="{B451E4F4-7E38-F884-257C-B1EEB8187D08}"/>
              </a:ext>
            </a:extLst>
          </p:cNvPr>
          <p:cNvSpPr txBox="1">
            <a:spLocks noGrp="1"/>
          </p:cNvSpPr>
          <p:nvPr>
            <p:ph type="body" idx="16"/>
          </p:nvPr>
        </p:nvSpPr>
        <p:spPr>
          <a:xfrm>
            <a:off x="594360" y="5543453"/>
            <a:ext cx="5207794" cy="307777"/>
          </a:xfrm>
          <a:prstGeom prst="rect">
            <a:avLst/>
          </a:prstGeom>
          <a:noFill/>
          <a:ln>
            <a:noFill/>
          </a:ln>
        </p:spPr>
        <p:txBody>
          <a:bodyPr spcFirstLastPara="1" wrap="square" lIns="0" tIns="0" rIns="0" bIns="0" anchor="b" anchorCtr="0">
            <a:spAutoFit/>
          </a:bodyPr>
          <a:lstStyle>
            <a:lvl1pPr marL="0" lvl="0" indent="0" algn="l">
              <a:lnSpc>
                <a:spcPct val="100000"/>
              </a:lnSpc>
              <a:spcBef>
                <a:spcPts val="0"/>
              </a:spcBef>
              <a:spcAft>
                <a:spcPts val="0"/>
              </a:spcAft>
              <a:buClr>
                <a:srgbClr val="3F3F3F"/>
              </a:buClr>
              <a:buSzPts val="2000"/>
              <a:buFont typeface="Arial"/>
              <a:buNone/>
              <a:defRPr sz="2000">
                <a:latin typeface="Aptos" panose="020B0004020202020204" pitchFamily="34" charset="0"/>
              </a:defRPr>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4760058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dirty="0"/>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dirty="0"/>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ptos" panose="020B0004020202020204" pitchFamily="34" charset="0"/>
                <a:ea typeface="Aptos" panose="020B0004020202020204" pitchFamily="34"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lang="sl-SI" dirty="0"/>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ptos" panose="020B0004020202020204" pitchFamily="34" charset="0"/>
                <a:ea typeface="Aptos" panose="020B0004020202020204" pitchFamily="34" charset="0"/>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fld id="{00000000-1234-1234-1234-123412341234}" type="slidenum">
              <a:rPr lang="de-DE" smtClean="0"/>
              <a:pPr/>
              <a:t>‹#›</a:t>
            </a:fld>
            <a:endParaRPr lang="de-DE" dirty="0"/>
          </a:p>
        </p:txBody>
      </p:sp>
      <p:pic>
        <p:nvPicPr>
          <p:cNvPr id="14" name="Google Shape;14;p16" descr="Logo ProCure"/>
          <p:cNvPicPr preferRelativeResize="0"/>
          <p:nvPr/>
        </p:nvPicPr>
        <p:blipFill rotWithShape="1">
          <a:blip r:embed="rId25">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54" r:id="rId5"/>
    <p:sldLayoutId id="2147483655" r:id="rId6"/>
    <p:sldLayoutId id="2147483665" r:id="rId7"/>
    <p:sldLayoutId id="2147483662" r:id="rId8"/>
    <p:sldLayoutId id="2147483667" r:id="rId9"/>
    <p:sldLayoutId id="2147483671" r:id="rId10"/>
    <p:sldLayoutId id="2147483664" r:id="rId11"/>
    <p:sldLayoutId id="2147483668" r:id="rId12"/>
    <p:sldLayoutId id="2147483675" r:id="rId13"/>
    <p:sldLayoutId id="2147483660" r:id="rId14"/>
    <p:sldLayoutId id="2147483670" r:id="rId15"/>
    <p:sldLayoutId id="2147483672" r:id="rId16"/>
    <p:sldLayoutId id="2147483666" r:id="rId17"/>
    <p:sldLayoutId id="2147483661" r:id="rId18"/>
    <p:sldLayoutId id="2147483669" r:id="rId19"/>
    <p:sldLayoutId id="2147483673" r:id="rId20"/>
    <p:sldLayoutId id="2147483674" r:id="rId21"/>
    <p:sldLayoutId id="2147483676" r:id="rId22"/>
    <p:sldLayoutId id="2147483678" r:id="rId2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Serif" panose="02020604070405020304" pitchFamily="18" charset="0"/>
          <a:ea typeface="Aptos Serif" panose="02020604070405020304" pitchFamily="18" charset="0"/>
          <a:cs typeface="Aptos Serif" panose="0202060407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ptos" panose="020B0004020202020204" pitchFamily="34" charset="0"/>
          <a:ea typeface="Aptos" panose="020B00040202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 Id="rId1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hyperlink" Target="https://www.kompass-nachhaltigkeit.de/kommunaler-kompass/bayern/rahmenbedingungen-nutzen#c42191036" TargetMode="External"/><Relationship Id="rId2" Type="http://schemas.openxmlformats.org/officeDocument/2006/relationships/notesSlide" Target="../notesSlides/notesSlide46.xml"/><Relationship Id="rId1" Type="http://schemas.openxmlformats.org/officeDocument/2006/relationships/slideLayout" Target="../slideLayouts/slideLayout21.xml"/><Relationship Id="rId4" Type="http://schemas.openxmlformats.org/officeDocument/2006/relationships/hyperlink" Target="https://www.kompass-nachhaltigkeit.de/grundlagenwissen/einblick-in-die-beschaffungspraxi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umweltberatung.at/img/1400/4409.jpg" TargetMode="External"/><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
          <p:cNvSpPr txBox="1"/>
          <p:nvPr/>
        </p:nvSpPr>
        <p:spPr>
          <a:xfrm>
            <a:off x="6309904" y="3204578"/>
            <a:ext cx="2745196" cy="369332"/>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noProof="0" dirty="0">
                <a:solidFill>
                  <a:srgbClr val="3F3F3F"/>
                </a:solidFill>
                <a:latin typeface="Aptos" panose="020B0004020202020204" pitchFamily="34" charset="0"/>
              </a:rPr>
              <a:t>Datum</a:t>
            </a:r>
            <a:endParaRPr lang="sl-SI" sz="1400" b="0" i="0" u="none" strike="noStrike" cap="none" noProof="0" dirty="0">
              <a:solidFill>
                <a:srgbClr val="000000"/>
              </a:solidFill>
              <a:latin typeface="Aptos" panose="020B0004020202020204" pitchFamily="34" charset="0"/>
              <a:sym typeface="Arial"/>
            </a:endParaRPr>
          </a:p>
        </p:txBody>
      </p:sp>
      <p:sp>
        <p:nvSpPr>
          <p:cNvPr id="2" name="Title 1">
            <a:extLst>
              <a:ext uri="{FF2B5EF4-FFF2-40B4-BE49-F238E27FC236}">
                <a16:creationId xmlns:a16="http://schemas.microsoft.com/office/drawing/2014/main" id="{636D9F0D-2821-412F-C29F-2DA7F72C170D}"/>
              </a:ext>
            </a:extLst>
          </p:cNvPr>
          <p:cNvSpPr>
            <a:spLocks noGrp="1"/>
          </p:cNvSpPr>
          <p:nvPr>
            <p:ph type="title"/>
          </p:nvPr>
        </p:nvSpPr>
        <p:spPr>
          <a:xfrm>
            <a:off x="6309360" y="2225434"/>
            <a:ext cx="5242555" cy="787908"/>
          </a:xfrm>
        </p:spPr>
        <p:txBody>
          <a:bodyPr/>
          <a:lstStyle/>
          <a:p>
            <a:r>
              <a:rPr lang="sl-SI" noProof="0" dirty="0"/>
              <a:t>Izvajanje trajnostnega javnega naročanja</a:t>
            </a:r>
          </a:p>
        </p:txBody>
      </p:sp>
      <p:sp>
        <p:nvSpPr>
          <p:cNvPr id="11" name="Text Placeholder 10">
            <a:extLst>
              <a:ext uri="{FF2B5EF4-FFF2-40B4-BE49-F238E27FC236}">
                <a16:creationId xmlns:a16="http://schemas.microsoft.com/office/drawing/2014/main" id="{94D6FF02-BD0F-0499-6E5F-76080FBCFE9B}"/>
              </a:ext>
            </a:extLst>
          </p:cNvPr>
          <p:cNvSpPr>
            <a:spLocks noGrp="1"/>
          </p:cNvSpPr>
          <p:nvPr>
            <p:ph type="body" idx="2"/>
          </p:nvPr>
        </p:nvSpPr>
        <p:spPr>
          <a:xfrm>
            <a:off x="6309359" y="1616448"/>
            <a:ext cx="5242557" cy="553998"/>
          </a:xfrm>
        </p:spPr>
        <p:txBody>
          <a:bodyPr/>
          <a:lstStyle/>
          <a:p>
            <a:pPr indent="0">
              <a:lnSpc>
                <a:spcPct val="100000"/>
              </a:lnSpc>
              <a:spcBef>
                <a:spcPts val="0"/>
              </a:spcBef>
            </a:pPr>
            <a:r>
              <a:rPr lang="sl-SI" noProof="0" dirty="0"/>
              <a:t>Učno gradivo za trajnostno javno naročanje </a:t>
            </a:r>
          </a:p>
          <a:p>
            <a:pPr indent="0">
              <a:lnSpc>
                <a:spcPct val="100000"/>
              </a:lnSpc>
              <a:spcBef>
                <a:spcPts val="0"/>
              </a:spcBef>
            </a:pPr>
            <a:r>
              <a:rPr lang="sl-SI" noProof="0" dirty="0"/>
              <a:t>– Tematski sklop 5</a:t>
            </a:r>
          </a:p>
        </p:txBody>
      </p:sp>
    </p:spTree>
    <p:extLst>
      <p:ext uri="{BB962C8B-B14F-4D97-AF65-F5344CB8AC3E}">
        <p14:creationId xmlns:p14="http://schemas.microsoft.com/office/powerpoint/2010/main" val="1741822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457200" lvl="0" indent="-457200">
              <a:buSzPts val="2400"/>
              <a:buFont typeface="+mj-lt"/>
              <a:buAutoNum type="arabicPeriod"/>
            </a:pPr>
            <a:r>
              <a:rPr lang="sl-SI" sz="2400" noProof="0" dirty="0"/>
              <a:t>Naročanje pod pragom za nacionalne razpise: poenostavljeni postopki</a:t>
            </a:r>
          </a:p>
          <a:p>
            <a:pPr marL="457200" lvl="0" indent="-457200">
              <a:buSzPts val="2400"/>
              <a:buFont typeface="+mj-lt"/>
              <a:buAutoNum type="arabicPeriod"/>
            </a:pPr>
            <a:r>
              <a:rPr lang="sl-SI" sz="2400" noProof="0" dirty="0"/>
              <a:t>Izvedba razpisa</a:t>
            </a:r>
          </a:p>
          <a:p>
            <a:pPr marL="457200" lvl="0" indent="-457200">
              <a:buSzPts val="2400"/>
              <a:buFont typeface="+mj-lt"/>
              <a:buAutoNum type="arabicPeriod"/>
            </a:pPr>
            <a:r>
              <a:rPr lang="sl-SI" sz="2400" noProof="0" dirty="0"/>
              <a:t>Naročanje prek centralne nabavne službe</a:t>
            </a:r>
          </a:p>
          <a:p>
            <a:pPr marL="457200" lvl="0" indent="-457200">
              <a:buSzPts val="2400"/>
              <a:buFont typeface="+mj-lt"/>
              <a:buAutoNum type="arabicPeriod"/>
            </a:pPr>
            <a:r>
              <a:rPr lang="sl-SI" sz="2400" noProof="0" dirty="0"/>
              <a:t>Skupno javno naročanje z drugimi občinami</a:t>
            </a:r>
          </a:p>
        </p:txBody>
      </p:sp>
      <p:sp>
        <p:nvSpPr>
          <p:cNvPr id="298" name="Google Shape;298;p42"/>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1.2 Štiri možnosti naročanja</a:t>
            </a:r>
          </a:p>
        </p:txBody>
      </p:sp>
      <p:pic>
        <p:nvPicPr>
          <p:cNvPr id="2" name="Google Shape;214;p36" descr="Ein Bild, das Text, Kreis, Screenshot, Cartoon enthält.&#10;&#10;KI-generierte Inhalte können fehlerhaft sein.">
            <a:extLst>
              <a:ext uri="{FF2B5EF4-FFF2-40B4-BE49-F238E27FC236}">
                <a16:creationId xmlns:a16="http://schemas.microsoft.com/office/drawing/2014/main" id="{7815D781-CF0D-66E4-41C0-78E15C054839}"/>
              </a:ext>
            </a:extLst>
          </p:cNvPr>
          <p:cNvPicPr preferRelativeResize="0"/>
          <p:nvPr/>
        </p:nvPicPr>
        <p:blipFill rotWithShape="1">
          <a:blip r:embed="rId3">
            <a:alphaModFix/>
          </a:blip>
          <a:srcRect/>
          <a:stretch/>
        </p:blipFill>
        <p:spPr>
          <a:xfrm>
            <a:off x="7041506" y="1564833"/>
            <a:ext cx="5293167" cy="5293167"/>
          </a:xfrm>
          <a:prstGeom prst="rect">
            <a:avLst/>
          </a:prstGeom>
          <a:noFill/>
          <a:ln>
            <a:noFill/>
          </a:ln>
        </p:spPr>
      </p:pic>
    </p:spTree>
    <p:extLst>
      <p:ext uri="{BB962C8B-B14F-4D97-AF65-F5344CB8AC3E}">
        <p14:creationId xmlns:p14="http://schemas.microsoft.com/office/powerpoint/2010/main" val="105722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52D42434-C8B1-726E-0EA2-41573F24BF67}"/>
            </a:ext>
          </a:extLst>
        </p:cNvPr>
        <p:cNvGrpSpPr/>
        <p:nvPr/>
      </p:nvGrpSpPr>
      <p:grpSpPr>
        <a:xfrm>
          <a:off x="0" y="0"/>
          <a:ext cx="0" cy="0"/>
          <a:chOff x="0" y="0"/>
          <a:chExt cx="0" cy="0"/>
        </a:xfrm>
      </p:grpSpPr>
      <p:sp>
        <p:nvSpPr>
          <p:cNvPr id="299" name="Google Shape;299;p42">
            <a:extLst>
              <a:ext uri="{FF2B5EF4-FFF2-40B4-BE49-F238E27FC236}">
                <a16:creationId xmlns:a16="http://schemas.microsoft.com/office/drawing/2014/main" id="{F683BE76-BF2D-4810-8098-0C6D79F0B76B}"/>
              </a:ext>
            </a:extLst>
          </p:cNvPr>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buSzPts val="2400"/>
            </a:pPr>
            <a:r>
              <a:rPr lang="sl-SI" sz="2400" noProof="0" dirty="0"/>
              <a:t>Če je vrednost nabave nižja od nacionalnega praga, se lahko uporabi neposredni nakup ali poenostavljen postopek.</a:t>
            </a:r>
          </a:p>
        </p:txBody>
      </p:sp>
      <p:sp>
        <p:nvSpPr>
          <p:cNvPr id="298" name="Google Shape;298;p42">
            <a:extLst>
              <a:ext uri="{FF2B5EF4-FFF2-40B4-BE49-F238E27FC236}">
                <a16:creationId xmlns:a16="http://schemas.microsoft.com/office/drawing/2014/main" id="{A14933FB-3BF5-BBFE-E39E-C963D3B773A6}"/>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1.2 Naročanje pod pragom</a:t>
            </a:r>
            <a:br>
              <a:rPr lang="sl-SI" noProof="0" dirty="0"/>
            </a:br>
            <a:r>
              <a:rPr lang="sl-SI" noProof="0" dirty="0"/>
              <a:t>za nacionalne razpise</a:t>
            </a:r>
          </a:p>
        </p:txBody>
      </p:sp>
      <p:pic>
        <p:nvPicPr>
          <p:cNvPr id="3" name="Google Shape;222;p37" descr="Ein Bild, das Geburtstagstorte, Darstellung enthält.&#10;&#10;KI-generierte Inhalte können fehlerhaft sein.">
            <a:extLst>
              <a:ext uri="{FF2B5EF4-FFF2-40B4-BE49-F238E27FC236}">
                <a16:creationId xmlns:a16="http://schemas.microsoft.com/office/drawing/2014/main" id="{58CC8BC0-65A4-0C79-2EBA-268486410585}"/>
              </a:ext>
            </a:extLst>
          </p:cNvPr>
          <p:cNvPicPr preferRelativeResize="0"/>
          <p:nvPr/>
        </p:nvPicPr>
        <p:blipFill rotWithShape="1">
          <a:blip r:embed="rId3">
            <a:alphaModFix/>
          </a:blip>
          <a:srcRect l="17244" r="3162" b="-2"/>
          <a:stretch/>
        </p:blipFill>
        <p:spPr>
          <a:xfrm>
            <a:off x="8014198" y="1834520"/>
            <a:ext cx="3583442" cy="4502194"/>
          </a:xfrm>
          <a:prstGeom prst="flowChartDelay">
            <a:avLst/>
          </a:prstGeom>
          <a:noFill/>
          <a:ln>
            <a:noFill/>
          </a:ln>
        </p:spPr>
      </p:pic>
    </p:spTree>
    <p:extLst>
      <p:ext uri="{BB962C8B-B14F-4D97-AF65-F5344CB8AC3E}">
        <p14:creationId xmlns:p14="http://schemas.microsoft.com/office/powerpoint/2010/main" val="276388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83E17C30-3C87-8F16-2686-F7808722597D}"/>
            </a:ext>
          </a:extLst>
        </p:cNvPr>
        <p:cNvGrpSpPr/>
        <p:nvPr/>
      </p:nvGrpSpPr>
      <p:grpSpPr>
        <a:xfrm>
          <a:off x="0" y="0"/>
          <a:ext cx="0" cy="0"/>
          <a:chOff x="0" y="0"/>
          <a:chExt cx="0" cy="0"/>
        </a:xfrm>
      </p:grpSpPr>
      <p:sp>
        <p:nvSpPr>
          <p:cNvPr id="299" name="Google Shape;299;p42">
            <a:extLst>
              <a:ext uri="{FF2B5EF4-FFF2-40B4-BE49-F238E27FC236}">
                <a16:creationId xmlns:a16="http://schemas.microsoft.com/office/drawing/2014/main" id="{4BE87869-5F7F-6C3B-56BD-99C189660BED}"/>
              </a:ext>
            </a:extLst>
          </p:cNvPr>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buSzPts val="2400"/>
            </a:pPr>
            <a:r>
              <a:rPr lang="sl-SI" sz="2400" b="1" noProof="0" dirty="0"/>
              <a:t>Če vrednost naročila presega nacionalni prag, je treba objaviti javni razpis.</a:t>
            </a:r>
          </a:p>
          <a:p>
            <a:pPr lvl="0">
              <a:buSzPts val="2400"/>
            </a:pPr>
            <a:endParaRPr lang="sl-SI" sz="2400" noProof="0" dirty="0"/>
          </a:p>
          <a:p>
            <a:pPr lvl="0">
              <a:buSzPts val="2400"/>
            </a:pPr>
            <a:r>
              <a:rPr lang="sl-SI" sz="2400" b="1" noProof="0" dirty="0"/>
              <a:t>Štiri možnosti za upoštevanje trajnostnih meril v javnem razpisu:</a:t>
            </a:r>
          </a:p>
          <a:p>
            <a:pPr marL="342900" lvl="0" indent="-342900">
              <a:buClr>
                <a:srgbClr val="035854"/>
              </a:buClr>
              <a:buSzPts val="2400"/>
              <a:buFont typeface="Arial" panose="020B0604020202020204" pitchFamily="34" charset="0"/>
              <a:buChar char="•"/>
            </a:pPr>
            <a:r>
              <a:rPr lang="sl-SI" sz="2400" noProof="0" dirty="0"/>
              <a:t>tehnične specifikacije</a:t>
            </a:r>
          </a:p>
          <a:p>
            <a:pPr marL="342900" lvl="0" indent="-342900">
              <a:buClr>
                <a:srgbClr val="035854"/>
              </a:buClr>
              <a:buSzPts val="2400"/>
              <a:buFont typeface="Arial" panose="020B0604020202020204" pitchFamily="34" charset="0"/>
              <a:buChar char="•"/>
            </a:pPr>
            <a:r>
              <a:rPr lang="sl-SI" sz="2400" noProof="0" dirty="0"/>
              <a:t>merila za dodelitev naročila</a:t>
            </a:r>
          </a:p>
          <a:p>
            <a:pPr marL="342900" lvl="0" indent="-342900">
              <a:buClr>
                <a:srgbClr val="035854"/>
              </a:buClr>
              <a:buSzPts val="2400"/>
              <a:buFont typeface="Arial" panose="020B0604020202020204" pitchFamily="34" charset="0"/>
              <a:buChar char="•"/>
            </a:pPr>
            <a:r>
              <a:rPr lang="sl-SI" sz="2400" noProof="0" dirty="0"/>
              <a:t>pogodbeni pogoji</a:t>
            </a:r>
          </a:p>
          <a:p>
            <a:pPr marL="342900" lvl="0" indent="-342900">
              <a:buClr>
                <a:srgbClr val="035854"/>
              </a:buClr>
              <a:buSzPts val="2400"/>
              <a:buFont typeface="Arial" panose="020B0604020202020204" pitchFamily="34" charset="0"/>
              <a:buChar char="•"/>
            </a:pPr>
            <a:r>
              <a:rPr lang="sl-SI" sz="2400" noProof="0" dirty="0"/>
              <a:t>merila za primernost.</a:t>
            </a:r>
          </a:p>
          <a:p>
            <a:pPr lvl="0">
              <a:buSzPts val="2400"/>
            </a:pPr>
            <a:endParaRPr lang="sl-SI" sz="2400" noProof="0" dirty="0"/>
          </a:p>
        </p:txBody>
      </p:sp>
      <p:sp>
        <p:nvSpPr>
          <p:cNvPr id="298" name="Google Shape;298;p42">
            <a:extLst>
              <a:ext uri="{FF2B5EF4-FFF2-40B4-BE49-F238E27FC236}">
                <a16:creationId xmlns:a16="http://schemas.microsoft.com/office/drawing/2014/main" id="{DCDA009D-9095-470C-B6A7-F3FF427B8C95}"/>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noProof="0" dirty="0"/>
              <a:t>1.2 Izvedba razpisa</a:t>
            </a:r>
          </a:p>
        </p:txBody>
      </p:sp>
      <p:pic>
        <p:nvPicPr>
          <p:cNvPr id="2" name="Google Shape;230;p38" descr="Ein Bild, das Cartoon, Clipart enthält.&#10;&#10;KI-generierte Inhalte können fehlerhaft sein.">
            <a:extLst>
              <a:ext uri="{FF2B5EF4-FFF2-40B4-BE49-F238E27FC236}">
                <a16:creationId xmlns:a16="http://schemas.microsoft.com/office/drawing/2014/main" id="{C3736897-B228-4FF1-D988-994920462313}"/>
              </a:ext>
            </a:extLst>
          </p:cNvPr>
          <p:cNvPicPr preferRelativeResize="0"/>
          <p:nvPr/>
        </p:nvPicPr>
        <p:blipFill rotWithShape="1">
          <a:blip r:embed="rId3">
            <a:alphaModFix/>
          </a:blip>
          <a:srcRect l="12979" r="7425" b="-2"/>
          <a:stretch/>
        </p:blipFill>
        <p:spPr>
          <a:xfrm>
            <a:off x="7576284" y="1448742"/>
            <a:ext cx="4197547" cy="5273749"/>
          </a:xfrm>
          <a:prstGeom prst="flowChartDelay">
            <a:avLst/>
          </a:prstGeom>
          <a:noFill/>
          <a:ln>
            <a:noFill/>
          </a:ln>
        </p:spPr>
      </p:pic>
    </p:spTree>
    <p:extLst>
      <p:ext uri="{BB962C8B-B14F-4D97-AF65-F5344CB8AC3E}">
        <p14:creationId xmlns:p14="http://schemas.microsoft.com/office/powerpoint/2010/main" val="323441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sz="4000" noProof="0" dirty="0"/>
              <a:t>1.2 Naročanje prek centralne službe</a:t>
            </a:r>
            <a:br>
              <a:rPr lang="sl-SI" sz="4000" noProof="0" dirty="0"/>
            </a:br>
            <a:r>
              <a:rPr lang="sl-SI" sz="4000" noProof="0" dirty="0"/>
              <a:t>za javna naročila</a:t>
            </a:r>
            <a:endParaRPr lang="sl-SI" noProof="0" dirty="0"/>
          </a:p>
        </p:txBody>
      </p:sp>
      <p:pic>
        <p:nvPicPr>
          <p:cNvPr id="238" name="Google Shape;238;p39"/>
          <p:cNvPicPr preferRelativeResize="0"/>
          <p:nvPr/>
        </p:nvPicPr>
        <p:blipFill rotWithShape="1">
          <a:blip r:embed="rId3">
            <a:alphaModFix/>
          </a:blip>
          <a:srcRect l="958" t="8061" r="1018" b="5737"/>
          <a:stretch/>
        </p:blipFill>
        <p:spPr>
          <a:xfrm>
            <a:off x="594358" y="2375865"/>
            <a:ext cx="8287201" cy="4099363"/>
          </a:xfrm>
          <a:prstGeom prst="rect">
            <a:avLst/>
          </a:prstGeom>
          <a:noFill/>
          <a:ln>
            <a:noFill/>
          </a:ln>
        </p:spPr>
      </p:pic>
    </p:spTree>
    <p:extLst>
      <p:ext uri="{BB962C8B-B14F-4D97-AF65-F5344CB8AC3E}">
        <p14:creationId xmlns:p14="http://schemas.microsoft.com/office/powerpoint/2010/main" val="7460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sz="4000" noProof="0" dirty="0"/>
              <a:t>1.2 Skupno javno naročanje</a:t>
            </a:r>
            <a:endParaRPr lang="sl-SI" noProof="0" dirty="0"/>
          </a:p>
        </p:txBody>
      </p:sp>
      <p:sp>
        <p:nvSpPr>
          <p:cNvPr id="245" name="Google Shape;245;p40"/>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indent="0">
              <a:buSzPct val="103783"/>
            </a:pPr>
            <a:r>
              <a:rPr lang="sl-SI" sz="2400" b="1" noProof="0" dirty="0"/>
              <a:t>Za nekatere občine je smiselno skupno javno naročanje z drugimi občinami.</a:t>
            </a:r>
          </a:p>
          <a:p>
            <a:pPr marL="0" indent="0">
              <a:buSzPct val="103783"/>
            </a:pPr>
            <a:endParaRPr lang="sl-SI" sz="2400" b="1" noProof="0" dirty="0"/>
          </a:p>
          <a:p>
            <a:pPr lvl="0" algn="l" rtl="0">
              <a:spcAft>
                <a:spcPts val="0"/>
              </a:spcAft>
              <a:buSzPct val="110408"/>
              <a:buNone/>
            </a:pPr>
            <a:r>
              <a:rPr lang="sl-SI" sz="2400" b="1" noProof="0" dirty="0"/>
              <a:t>S skupnim javnim naročanjem lahko občine:</a:t>
            </a:r>
          </a:p>
          <a:p>
            <a:pPr marL="342000" lvl="0" indent="-342900" algn="l" rtl="0">
              <a:spcAft>
                <a:spcPts val="0"/>
              </a:spcAft>
              <a:buClr>
                <a:srgbClr val="035854"/>
              </a:buClr>
              <a:buSzPct val="100000"/>
              <a:buFont typeface="Arial" panose="020B0604020202020204" pitchFamily="34" charset="0"/>
              <a:buChar char="•"/>
            </a:pPr>
            <a:r>
              <a:rPr lang="sl-SI" sz="2400" noProof="0" dirty="0" err="1"/>
              <a:t>izpogajajo</a:t>
            </a:r>
            <a:r>
              <a:rPr lang="sl-SI" sz="2400" noProof="0" dirty="0"/>
              <a:t> boljše cene, saj kupujejo trajnostne izdelke ali storitve v večjih količinah</a:t>
            </a:r>
          </a:p>
          <a:p>
            <a:pPr marL="342000" lvl="0" indent="-342900" algn="l" rtl="0">
              <a:spcAft>
                <a:spcPts val="0"/>
              </a:spcAft>
              <a:buClr>
                <a:srgbClr val="035854"/>
              </a:buClr>
              <a:buSzPct val="100000"/>
              <a:buFont typeface="Arial" panose="020B0604020202020204" pitchFamily="34" charset="0"/>
              <a:buChar char="•"/>
            </a:pPr>
            <a:r>
              <a:rPr lang="sl-SI" sz="2400" noProof="0" dirty="0"/>
              <a:t>učinkoviteje uveljavljajo trajnostna merila, saj so dobavitelji bolj pripravljeni izpolniti zahteve (npr. delež recikliranega materiala), če so pogodbe finančno privlačne</a:t>
            </a:r>
          </a:p>
          <a:p>
            <a:pPr marL="342000" lvl="0" indent="-342900" algn="l" rtl="0">
              <a:spcAft>
                <a:spcPts val="0"/>
              </a:spcAft>
              <a:buClr>
                <a:srgbClr val="035854"/>
              </a:buClr>
              <a:buSzPct val="100000"/>
              <a:buFont typeface="Arial" panose="020B0604020202020204" pitchFamily="34" charset="0"/>
              <a:buChar char="•"/>
            </a:pPr>
            <a:r>
              <a:rPr lang="sl-SI" sz="2400" noProof="0" dirty="0"/>
              <a:t>povečajo učinkovitost z racionalizacijo postopkov javnega naročanja in zmanjšajo administrativne stroške.</a:t>
            </a:r>
          </a:p>
        </p:txBody>
      </p:sp>
    </p:spTree>
    <p:extLst>
      <p:ext uri="{BB962C8B-B14F-4D97-AF65-F5344CB8AC3E}">
        <p14:creationId xmlns:p14="http://schemas.microsoft.com/office/powerpoint/2010/main" val="315162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4EE9D164-C2A6-5A4B-DBF0-F902B22FB98A}"/>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9BD6758C-CA03-6425-258B-03E9ACC5252F}"/>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noProof="0" dirty="0">
                <a:ea typeface="Arial"/>
                <a:sym typeface="Arial"/>
              </a:rPr>
              <a:t>1. </a:t>
            </a:r>
            <a:r>
              <a:rPr lang="sl-SI" noProof="0" dirty="0">
                <a:latin typeface="Aptos Serif" panose="02020604070405020304" pitchFamily="18" charset="0"/>
                <a:ea typeface="Arial"/>
                <a:cs typeface="Aptos Serif" panose="02020604070405020304" pitchFamily="18" charset="0"/>
                <a:sym typeface="Arial"/>
              </a:rPr>
              <a:t>Izvajanje trajnostnega javnega naročanja: ključni koraki</a:t>
            </a:r>
          </a:p>
        </p:txBody>
      </p:sp>
      <p:sp>
        <p:nvSpPr>
          <p:cNvPr id="2" name="Text Placeholder 1">
            <a:extLst>
              <a:ext uri="{FF2B5EF4-FFF2-40B4-BE49-F238E27FC236}">
                <a16:creationId xmlns:a16="http://schemas.microsoft.com/office/drawing/2014/main" id="{E36D4821-2361-84C9-2DBA-C21435DD2928}"/>
              </a:ext>
            </a:extLst>
          </p:cNvPr>
          <p:cNvSpPr>
            <a:spLocks noGrp="1"/>
          </p:cNvSpPr>
          <p:nvPr>
            <p:ph type="body" idx="13"/>
          </p:nvPr>
        </p:nvSpPr>
        <p:spPr>
          <a:xfrm>
            <a:off x="594359" y="2739118"/>
            <a:ext cx="9882330" cy="4431983"/>
          </a:xfrm>
        </p:spPr>
        <p:txBody>
          <a:bodyPr/>
          <a:lstStyle/>
          <a:p>
            <a:pPr>
              <a:lnSpc>
                <a:spcPct val="150000"/>
              </a:lnSpc>
            </a:pPr>
            <a:r>
              <a:rPr lang="sl-SI" noProof="0" dirty="0">
                <a:solidFill>
                  <a:srgbClr val="035854"/>
                </a:solidFill>
              </a:rPr>
              <a:t>1.1 Izvedba pripravljalnih korakov</a:t>
            </a:r>
          </a:p>
          <a:p>
            <a:pPr>
              <a:lnSpc>
                <a:spcPct val="150000"/>
              </a:lnSpc>
            </a:pPr>
            <a:r>
              <a:rPr lang="sl-SI" noProof="0" dirty="0">
                <a:solidFill>
                  <a:srgbClr val="035854"/>
                </a:solidFill>
              </a:rPr>
              <a:t>1.2 Štiri možnosti za nabavo</a:t>
            </a:r>
          </a:p>
          <a:p>
            <a:pPr>
              <a:lnSpc>
                <a:spcPct val="150000"/>
              </a:lnSpc>
            </a:pPr>
            <a:r>
              <a:rPr lang="sl-SI" noProof="0" dirty="0">
                <a:solidFill>
                  <a:srgbClr val="A3C42A"/>
                </a:solidFill>
              </a:rPr>
              <a:t>1.3 Kakovostne oznake kot pomemben pripomoček</a:t>
            </a:r>
          </a:p>
          <a:p>
            <a:pPr>
              <a:lnSpc>
                <a:spcPct val="150000"/>
              </a:lnSpc>
            </a:pPr>
            <a:r>
              <a:rPr lang="sl-SI" noProof="0" dirty="0"/>
              <a:t>1.4 Izdelava nabavnega kataloga</a:t>
            </a:r>
          </a:p>
          <a:p>
            <a:pPr>
              <a:lnSpc>
                <a:spcPct val="150000"/>
              </a:lnSpc>
            </a:pPr>
            <a:r>
              <a:rPr lang="sl-SI" noProof="0" dirty="0"/>
              <a:t>1.5 Lokalna in regionalna nabava</a:t>
            </a:r>
          </a:p>
          <a:p>
            <a:pPr>
              <a:lnSpc>
                <a:spcPct val="150000"/>
              </a:lnSpc>
            </a:pPr>
            <a:r>
              <a:rPr lang="sl-SI" noProof="0" dirty="0"/>
              <a:t>1.6 Komunikacija</a:t>
            </a:r>
          </a:p>
          <a:p>
            <a:pPr>
              <a:lnSpc>
                <a:spcPct val="150000"/>
              </a:lnSpc>
            </a:pPr>
            <a:endParaRPr lang="sl-SI" noProof="0" dirty="0"/>
          </a:p>
          <a:p>
            <a:pPr>
              <a:lnSpc>
                <a:spcPct val="150000"/>
              </a:lnSpc>
            </a:pPr>
            <a:endParaRPr lang="sl-SI" noProof="0" dirty="0"/>
          </a:p>
        </p:txBody>
      </p:sp>
    </p:spTree>
    <p:extLst>
      <p:ext uri="{BB962C8B-B14F-4D97-AF65-F5344CB8AC3E}">
        <p14:creationId xmlns:p14="http://schemas.microsoft.com/office/powerpoint/2010/main" val="2685403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74" name="Google Shape;174;p32" descr="Die globale Nachhaltigkeitszertifizierung für IT-Produkte"/>
          <p:cNvPicPr preferRelativeResize="0"/>
          <p:nvPr/>
        </p:nvPicPr>
        <p:blipFill rotWithShape="1">
          <a:blip r:embed="rId3">
            <a:alphaModFix/>
          </a:blip>
          <a:srcRect/>
          <a:stretch/>
        </p:blipFill>
        <p:spPr>
          <a:xfrm>
            <a:off x="594360" y="5201807"/>
            <a:ext cx="1438275" cy="895350"/>
          </a:xfrm>
          <a:prstGeom prst="rect">
            <a:avLst/>
          </a:prstGeom>
          <a:noFill/>
          <a:ln>
            <a:noFill/>
          </a:ln>
        </p:spPr>
      </p:pic>
      <p:pic>
        <p:nvPicPr>
          <p:cNvPr id="175" name="Google Shape;175;p32" descr="OEKO-TEX® STANDARD 100"/>
          <p:cNvPicPr preferRelativeResize="0"/>
          <p:nvPr/>
        </p:nvPicPr>
        <p:blipFill rotWithShape="1">
          <a:blip r:embed="rId4">
            <a:alphaModFix/>
          </a:blip>
          <a:srcRect/>
          <a:stretch/>
        </p:blipFill>
        <p:spPr>
          <a:xfrm>
            <a:off x="2245852" y="5144657"/>
            <a:ext cx="1066800" cy="1009650"/>
          </a:xfrm>
          <a:prstGeom prst="rect">
            <a:avLst/>
          </a:prstGeom>
          <a:noFill/>
          <a:ln>
            <a:noFill/>
          </a:ln>
        </p:spPr>
      </p:pic>
      <p:pic>
        <p:nvPicPr>
          <p:cNvPr id="176" name="Google Shape;176;p32" descr="Global Organic Textile Standard Logo"/>
          <p:cNvPicPr preferRelativeResize="0"/>
          <p:nvPr/>
        </p:nvPicPr>
        <p:blipFill rotWithShape="1">
          <a:blip r:embed="rId5">
            <a:alphaModFix/>
          </a:blip>
          <a:srcRect/>
          <a:stretch/>
        </p:blipFill>
        <p:spPr>
          <a:xfrm>
            <a:off x="3374681" y="5244670"/>
            <a:ext cx="809625" cy="809625"/>
          </a:xfrm>
          <a:prstGeom prst="rect">
            <a:avLst/>
          </a:prstGeom>
          <a:noFill/>
          <a:ln>
            <a:noFill/>
          </a:ln>
        </p:spPr>
      </p:pic>
      <p:pic>
        <p:nvPicPr>
          <p:cNvPr id="177" name="Google Shape;177;p32"/>
          <p:cNvPicPr preferRelativeResize="0"/>
          <p:nvPr/>
        </p:nvPicPr>
        <p:blipFill rotWithShape="1">
          <a:blip r:embed="rId6">
            <a:alphaModFix/>
          </a:blip>
          <a:srcRect/>
          <a:stretch/>
        </p:blipFill>
        <p:spPr>
          <a:xfrm>
            <a:off x="4363669" y="5425645"/>
            <a:ext cx="1019175" cy="447675"/>
          </a:xfrm>
          <a:prstGeom prst="rect">
            <a:avLst/>
          </a:prstGeom>
          <a:noFill/>
          <a:ln>
            <a:noFill/>
          </a:ln>
        </p:spPr>
      </p:pic>
      <p:pic>
        <p:nvPicPr>
          <p:cNvPr id="178" name="Google Shape;178;p32" descr="ASC | Labelinfo"/>
          <p:cNvPicPr preferRelativeResize="0"/>
          <p:nvPr/>
        </p:nvPicPr>
        <p:blipFill rotWithShape="1">
          <a:blip r:embed="rId7">
            <a:alphaModFix/>
          </a:blip>
          <a:srcRect/>
          <a:stretch/>
        </p:blipFill>
        <p:spPr>
          <a:xfrm>
            <a:off x="5562207" y="4850817"/>
            <a:ext cx="1597331" cy="1597331"/>
          </a:xfrm>
          <a:prstGeom prst="rect">
            <a:avLst/>
          </a:prstGeom>
          <a:noFill/>
          <a:ln>
            <a:noFill/>
          </a:ln>
        </p:spPr>
      </p:pic>
      <p:pic>
        <p:nvPicPr>
          <p:cNvPr id="167" name="Google Shape;167;p32" descr="Europäisches Umweltzeichen – Wikipedia"/>
          <p:cNvPicPr preferRelativeResize="0"/>
          <p:nvPr/>
        </p:nvPicPr>
        <p:blipFill rotWithShape="1">
          <a:blip r:embed="rId8">
            <a:alphaModFix/>
          </a:blip>
          <a:srcRect/>
          <a:stretch/>
        </p:blipFill>
        <p:spPr>
          <a:xfrm>
            <a:off x="594360" y="3360439"/>
            <a:ext cx="974873" cy="974873"/>
          </a:xfrm>
          <a:prstGeom prst="rect">
            <a:avLst/>
          </a:prstGeom>
          <a:noFill/>
          <a:ln>
            <a:noFill/>
          </a:ln>
        </p:spPr>
      </p:pic>
      <p:pic>
        <p:nvPicPr>
          <p:cNvPr id="168" name="Google Shape;168;p32" descr="Österreichisches Umweltzeichen"/>
          <p:cNvPicPr preferRelativeResize="0"/>
          <p:nvPr/>
        </p:nvPicPr>
        <p:blipFill rotWithShape="1">
          <a:blip r:embed="rId9">
            <a:alphaModFix/>
          </a:blip>
          <a:srcRect/>
          <a:stretch/>
        </p:blipFill>
        <p:spPr>
          <a:xfrm>
            <a:off x="1801080" y="3360439"/>
            <a:ext cx="974872" cy="974872"/>
          </a:xfrm>
          <a:prstGeom prst="rect">
            <a:avLst/>
          </a:prstGeom>
          <a:noFill/>
          <a:ln>
            <a:noFill/>
          </a:ln>
        </p:spPr>
      </p:pic>
      <p:pic>
        <p:nvPicPr>
          <p:cNvPr id="169" name="Google Shape;169;p32" descr="Blauer Engel | Das deutsche Umweltzeichen"/>
          <p:cNvPicPr preferRelativeResize="0"/>
          <p:nvPr/>
        </p:nvPicPr>
        <p:blipFill rotWithShape="1">
          <a:blip r:embed="rId10">
            <a:alphaModFix/>
          </a:blip>
          <a:srcRect/>
          <a:stretch/>
        </p:blipFill>
        <p:spPr>
          <a:xfrm>
            <a:off x="2775952" y="3283121"/>
            <a:ext cx="2007084" cy="1129509"/>
          </a:xfrm>
          <a:prstGeom prst="rect">
            <a:avLst/>
          </a:prstGeom>
          <a:noFill/>
          <a:ln>
            <a:noFill/>
          </a:ln>
        </p:spPr>
      </p:pic>
      <p:pic>
        <p:nvPicPr>
          <p:cNvPr id="170" name="Google Shape;170;p32" descr="NF environnement - papier | écoconso"/>
          <p:cNvPicPr preferRelativeResize="0"/>
          <p:nvPr/>
        </p:nvPicPr>
        <p:blipFill rotWithShape="1">
          <a:blip r:embed="rId11">
            <a:alphaModFix/>
          </a:blip>
          <a:srcRect/>
          <a:stretch/>
        </p:blipFill>
        <p:spPr>
          <a:xfrm>
            <a:off x="4515449" y="3350280"/>
            <a:ext cx="1332324" cy="974871"/>
          </a:xfrm>
          <a:prstGeom prst="rect">
            <a:avLst/>
          </a:prstGeom>
          <a:noFill/>
          <a:ln>
            <a:noFill/>
          </a:ln>
        </p:spPr>
      </p:pic>
      <p:pic>
        <p:nvPicPr>
          <p:cNvPr id="171" name="Google Shape;171;p32" descr="Cradle to Cradle Certified Tyman International products"/>
          <p:cNvPicPr preferRelativeResize="0"/>
          <p:nvPr/>
        </p:nvPicPr>
        <p:blipFill rotWithShape="1">
          <a:blip r:embed="rId12">
            <a:alphaModFix/>
          </a:blip>
          <a:srcRect/>
          <a:stretch/>
        </p:blipFill>
        <p:spPr>
          <a:xfrm>
            <a:off x="6079620" y="3394803"/>
            <a:ext cx="885825" cy="885825"/>
          </a:xfrm>
          <a:prstGeom prst="rect">
            <a:avLst/>
          </a:prstGeom>
          <a:noFill/>
          <a:ln>
            <a:noFill/>
          </a:ln>
        </p:spPr>
      </p:pic>
      <p:sp>
        <p:nvSpPr>
          <p:cNvPr id="166" name="Google Shape;166;p32"/>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i-FI" noProof="0" dirty="0"/>
              <a:t>1.3 Znak kakovosti kot pripomoček</a:t>
            </a:r>
            <a:endParaRPr lang="sl-SI" noProof="0" dirty="0"/>
          </a:p>
        </p:txBody>
      </p:sp>
      <p:sp>
        <p:nvSpPr>
          <p:cNvPr id="2" name="Text Placeholder 1">
            <a:extLst>
              <a:ext uri="{FF2B5EF4-FFF2-40B4-BE49-F238E27FC236}">
                <a16:creationId xmlns:a16="http://schemas.microsoft.com/office/drawing/2014/main" id="{FAA603BE-3355-F8F4-9351-E82999159A9A}"/>
              </a:ext>
            </a:extLst>
          </p:cNvPr>
          <p:cNvSpPr>
            <a:spLocks noGrp="1"/>
          </p:cNvSpPr>
          <p:nvPr>
            <p:ph type="body" idx="15"/>
          </p:nvPr>
        </p:nvSpPr>
        <p:spPr>
          <a:xfrm>
            <a:off x="594360" y="2654644"/>
            <a:ext cx="5394904" cy="2462213"/>
          </a:xfrm>
        </p:spPr>
        <p:txBody>
          <a:bodyPr/>
          <a:lstStyle/>
          <a:p>
            <a:r>
              <a:rPr lang="sl-SI" b="1" dirty="0"/>
              <a:t>Znak kakovosti široko zastavljenih certifikacijskih pobud:</a:t>
            </a:r>
          </a:p>
          <a:p>
            <a:endParaRPr lang="sl-SI" b="1" dirty="0"/>
          </a:p>
          <a:p>
            <a:endParaRPr lang="sl-SI" b="1" dirty="0"/>
          </a:p>
          <a:p>
            <a:endParaRPr lang="sl-SI" b="1" dirty="0"/>
          </a:p>
          <a:p>
            <a:endParaRPr lang="sl-SI" b="1" dirty="0"/>
          </a:p>
          <a:p>
            <a:endParaRPr lang="sl-SI" b="1" dirty="0"/>
          </a:p>
          <a:p>
            <a:r>
              <a:rPr lang="pl-PL" b="1" dirty="0"/>
              <a:t>Znak kakovosti za končne izdelke</a:t>
            </a:r>
            <a:r>
              <a:rPr lang="sl-SI" b="1" dirty="0"/>
              <a:t>:</a:t>
            </a:r>
          </a:p>
        </p:txBody>
      </p:sp>
      <p:sp>
        <p:nvSpPr>
          <p:cNvPr id="3" name="Text Placeholder 2">
            <a:extLst>
              <a:ext uri="{FF2B5EF4-FFF2-40B4-BE49-F238E27FC236}">
                <a16:creationId xmlns:a16="http://schemas.microsoft.com/office/drawing/2014/main" id="{DD7CB778-1E5E-6E27-0019-A6DA8DC23690}"/>
              </a:ext>
            </a:extLst>
          </p:cNvPr>
          <p:cNvSpPr>
            <a:spLocks noGrp="1"/>
          </p:cNvSpPr>
          <p:nvPr>
            <p:ph type="body" idx="16"/>
          </p:nvPr>
        </p:nvSpPr>
        <p:spPr>
          <a:xfrm>
            <a:off x="7740834" y="2654644"/>
            <a:ext cx="5394904" cy="923330"/>
          </a:xfrm>
        </p:spPr>
        <p:txBody>
          <a:bodyPr/>
          <a:lstStyle/>
          <a:p>
            <a:r>
              <a:rPr lang="sl-SI" b="1" dirty="0"/>
              <a:t>Zakonsko predpisani znaki:</a:t>
            </a:r>
          </a:p>
          <a:p>
            <a:endParaRPr lang="sl-SI" b="1" dirty="0">
              <a:latin typeface="Arial"/>
            </a:endParaRPr>
          </a:p>
          <a:p>
            <a:endParaRPr lang="sl-SI" b="1" dirty="0"/>
          </a:p>
        </p:txBody>
      </p:sp>
      <p:pic>
        <p:nvPicPr>
          <p:cNvPr id="180" name="Google Shape;180;p32" descr="Bio-Logo - Europäische Kommission"/>
          <p:cNvPicPr preferRelativeResize="0"/>
          <p:nvPr/>
        </p:nvPicPr>
        <p:blipFill rotWithShape="1">
          <a:blip r:embed="rId13">
            <a:alphaModFix/>
          </a:blip>
          <a:srcRect/>
          <a:stretch/>
        </p:blipFill>
        <p:spPr>
          <a:xfrm>
            <a:off x="7740834" y="3068727"/>
            <a:ext cx="1419225" cy="942975"/>
          </a:xfrm>
          <a:prstGeom prst="rect">
            <a:avLst/>
          </a:prstGeom>
          <a:noFill/>
          <a:ln>
            <a:noFill/>
          </a:ln>
        </p:spPr>
      </p:pic>
      <p:pic>
        <p:nvPicPr>
          <p:cNvPr id="181" name="Google Shape;181;p32" descr="Kühl- und Gefriergeräte | Umweltbundesamt"/>
          <p:cNvPicPr preferRelativeResize="0"/>
          <p:nvPr/>
        </p:nvPicPr>
        <p:blipFill rotWithShape="1">
          <a:blip r:embed="rId14">
            <a:alphaModFix/>
          </a:blip>
          <a:srcRect l="37292" r="37838"/>
          <a:stretch/>
        </p:blipFill>
        <p:spPr>
          <a:xfrm>
            <a:off x="9474701" y="3028171"/>
            <a:ext cx="1031358" cy="2087083"/>
          </a:xfrm>
          <a:prstGeom prst="rect">
            <a:avLst/>
          </a:prstGeom>
          <a:noFill/>
          <a:ln>
            <a:noFill/>
          </a:ln>
        </p:spPr>
      </p:pic>
    </p:spTree>
    <p:extLst>
      <p:ext uri="{BB962C8B-B14F-4D97-AF65-F5344CB8AC3E}">
        <p14:creationId xmlns:p14="http://schemas.microsoft.com/office/powerpoint/2010/main" val="427458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8"/>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r>
              <a:rPr lang="sl-SI" sz="2400" b="1" dirty="0"/>
              <a:t>Poštene žoge na šolah, München</a:t>
            </a:r>
          </a:p>
          <a:p>
            <a:pPr lvl="0"/>
            <a:endParaRPr lang="sl-SI" sz="2400" dirty="0"/>
          </a:p>
          <a:p>
            <a:pPr lvl="0"/>
            <a:r>
              <a:rPr lang="sl-SI" sz="2400" dirty="0"/>
              <a:t>Mesto München za šole nabavlja izključno športne žoge iz pravične trgovine, če so na voljo. Vsaki dve leti športni strokovnjaki in učenci preizkusijo te žoge, da ocenijo njihovo primernost za uporabo pri pouku. Na podlagi rezultatov se sklenejo okvirni sporazumi. Ponudba športnih žog iz pravične trgovine se je v zadnjih letih razširila.</a:t>
            </a:r>
          </a:p>
        </p:txBody>
      </p:sp>
      <p:sp>
        <p:nvSpPr>
          <p:cNvPr id="119" name="Google Shape;119;p8"/>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1.3 Primer iz prakse</a:t>
            </a:r>
            <a:br>
              <a:rPr lang="sl-SI" dirty="0"/>
            </a:br>
            <a:r>
              <a:rPr lang="sl-SI" dirty="0"/>
              <a:t>Znak kakovosti kot pripomoček</a:t>
            </a:r>
          </a:p>
        </p:txBody>
      </p:sp>
      <p:pic>
        <p:nvPicPr>
          <p:cNvPr id="4" name="Online Image Placeholder 3">
            <a:extLst>
              <a:ext uri="{FF2B5EF4-FFF2-40B4-BE49-F238E27FC236}">
                <a16:creationId xmlns:a16="http://schemas.microsoft.com/office/drawing/2014/main" id="{85C56AA0-5A03-3CB1-0C87-CC8B41EA88A5}"/>
              </a:ext>
            </a:extLst>
          </p:cNvPr>
          <p:cNvPicPr>
            <a:picLocks noGrp="1" noChangeAspect="1"/>
          </p:cNvPicPr>
          <p:nvPr>
            <p:ph type="clipArt" sz="quarter" idx="13"/>
          </p:nvPr>
        </p:nvPicPr>
        <p:blipFill>
          <a:blip r:embed="rId3"/>
          <a:stretch>
            <a:fillRect/>
          </a:stretch>
        </p:blipFill>
        <p:spPr>
          <a:xfrm>
            <a:off x="7667625" y="2844532"/>
            <a:ext cx="3983038" cy="2651661"/>
          </a:xfrm>
          <a:prstGeom prst="rect">
            <a:avLst/>
          </a:prstGeom>
          <a:noFill/>
          <a:ln>
            <a:noFill/>
          </a:ln>
        </p:spPr>
      </p:pic>
    </p:spTree>
    <p:extLst>
      <p:ext uri="{BB962C8B-B14F-4D97-AF65-F5344CB8AC3E}">
        <p14:creationId xmlns:p14="http://schemas.microsoft.com/office/powerpoint/2010/main" val="210451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8B514DAD-C244-924D-4214-C481768893BF}"/>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4CF482D7-80C2-0566-CCDE-B34C1D4E7751}"/>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noProof="0" dirty="0">
                <a:ea typeface="Arial"/>
                <a:sym typeface="Arial"/>
              </a:rPr>
              <a:t>1. </a:t>
            </a:r>
            <a:r>
              <a:rPr lang="sl-SI" noProof="0" dirty="0">
                <a:latin typeface="Aptos Serif" panose="02020604070405020304" pitchFamily="18" charset="0"/>
                <a:ea typeface="Arial"/>
                <a:cs typeface="Aptos Serif" panose="02020604070405020304" pitchFamily="18" charset="0"/>
                <a:sym typeface="Arial"/>
              </a:rPr>
              <a:t>Izvajanje trajnostnega javnega naročanja: ključni koraki</a:t>
            </a:r>
          </a:p>
        </p:txBody>
      </p:sp>
      <p:sp>
        <p:nvSpPr>
          <p:cNvPr id="2" name="Text Placeholder 1">
            <a:extLst>
              <a:ext uri="{FF2B5EF4-FFF2-40B4-BE49-F238E27FC236}">
                <a16:creationId xmlns:a16="http://schemas.microsoft.com/office/drawing/2014/main" id="{074736FB-F25E-2F13-2CC0-A3088AEB61CC}"/>
              </a:ext>
            </a:extLst>
          </p:cNvPr>
          <p:cNvSpPr>
            <a:spLocks noGrp="1"/>
          </p:cNvSpPr>
          <p:nvPr>
            <p:ph type="body" idx="13"/>
          </p:nvPr>
        </p:nvSpPr>
        <p:spPr>
          <a:xfrm>
            <a:off x="594359" y="2739118"/>
            <a:ext cx="9882330" cy="4431983"/>
          </a:xfrm>
        </p:spPr>
        <p:txBody>
          <a:bodyPr/>
          <a:lstStyle/>
          <a:p>
            <a:pPr>
              <a:lnSpc>
                <a:spcPct val="150000"/>
              </a:lnSpc>
            </a:pPr>
            <a:r>
              <a:rPr lang="sl-SI" noProof="0" dirty="0">
                <a:solidFill>
                  <a:srgbClr val="035854"/>
                </a:solidFill>
              </a:rPr>
              <a:t>1.1 Izvedba pripravljalnih korakov</a:t>
            </a:r>
          </a:p>
          <a:p>
            <a:pPr>
              <a:lnSpc>
                <a:spcPct val="150000"/>
              </a:lnSpc>
            </a:pPr>
            <a:r>
              <a:rPr lang="sl-SI" noProof="0" dirty="0">
                <a:solidFill>
                  <a:srgbClr val="035854"/>
                </a:solidFill>
              </a:rPr>
              <a:t>1.2 Štiri možnosti za nabavo</a:t>
            </a:r>
          </a:p>
          <a:p>
            <a:pPr>
              <a:lnSpc>
                <a:spcPct val="150000"/>
              </a:lnSpc>
            </a:pPr>
            <a:r>
              <a:rPr lang="sl-SI" noProof="0" dirty="0">
                <a:solidFill>
                  <a:srgbClr val="035854"/>
                </a:solidFill>
              </a:rPr>
              <a:t>1.3 Kakovostne oznake kot pomemben pripomoček</a:t>
            </a:r>
          </a:p>
          <a:p>
            <a:pPr>
              <a:lnSpc>
                <a:spcPct val="150000"/>
              </a:lnSpc>
            </a:pPr>
            <a:r>
              <a:rPr lang="sl-SI" noProof="0" dirty="0">
                <a:solidFill>
                  <a:srgbClr val="A3C42A"/>
                </a:solidFill>
              </a:rPr>
              <a:t>1.4 Izdelava nabavnega kataloga</a:t>
            </a:r>
          </a:p>
          <a:p>
            <a:pPr>
              <a:lnSpc>
                <a:spcPct val="150000"/>
              </a:lnSpc>
            </a:pPr>
            <a:r>
              <a:rPr lang="sl-SI" noProof="0" dirty="0"/>
              <a:t>1.5 Lokalna in regionalna nabava</a:t>
            </a:r>
          </a:p>
          <a:p>
            <a:pPr>
              <a:lnSpc>
                <a:spcPct val="150000"/>
              </a:lnSpc>
            </a:pPr>
            <a:r>
              <a:rPr lang="sl-SI" noProof="0" dirty="0"/>
              <a:t>1.6 Komunikacija</a:t>
            </a:r>
          </a:p>
          <a:p>
            <a:pPr>
              <a:lnSpc>
                <a:spcPct val="150000"/>
              </a:lnSpc>
            </a:pPr>
            <a:endParaRPr lang="sl-SI" noProof="0" dirty="0"/>
          </a:p>
          <a:p>
            <a:pPr>
              <a:lnSpc>
                <a:spcPct val="150000"/>
              </a:lnSpc>
            </a:pPr>
            <a:endParaRPr lang="sl-SI" noProof="0" dirty="0"/>
          </a:p>
        </p:txBody>
      </p:sp>
    </p:spTree>
    <p:extLst>
      <p:ext uri="{BB962C8B-B14F-4D97-AF65-F5344CB8AC3E}">
        <p14:creationId xmlns:p14="http://schemas.microsoft.com/office/powerpoint/2010/main" val="2538216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BBBBD32C-ADC5-DED2-758C-ECEE48ABF550}"/>
            </a:ext>
          </a:extLst>
        </p:cNvPr>
        <p:cNvGrpSpPr/>
        <p:nvPr/>
      </p:nvGrpSpPr>
      <p:grpSpPr>
        <a:xfrm>
          <a:off x="0" y="0"/>
          <a:ext cx="0" cy="0"/>
          <a:chOff x="0" y="0"/>
          <a:chExt cx="0" cy="0"/>
        </a:xfrm>
      </p:grpSpPr>
      <p:sp>
        <p:nvSpPr>
          <p:cNvPr id="11" name="Google Shape;101;p3">
            <a:extLst>
              <a:ext uri="{FF2B5EF4-FFF2-40B4-BE49-F238E27FC236}">
                <a16:creationId xmlns:a16="http://schemas.microsoft.com/office/drawing/2014/main" id="{6B2BBA57-E122-36CB-806B-B47C9ABC2B65}"/>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3" name="Google Shape;113;p7">
            <a:extLst>
              <a:ext uri="{FF2B5EF4-FFF2-40B4-BE49-F238E27FC236}">
                <a16:creationId xmlns:a16="http://schemas.microsoft.com/office/drawing/2014/main" id="{A3E54313-B4BD-8CB6-AAC5-F7D95B808016}"/>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1.4 Izdelava nabavnega kataloga</a:t>
            </a:r>
          </a:p>
        </p:txBody>
      </p:sp>
      <p:grpSp>
        <p:nvGrpSpPr>
          <p:cNvPr id="115" name="Google Shape;115;p7">
            <a:extLst>
              <a:ext uri="{FF2B5EF4-FFF2-40B4-BE49-F238E27FC236}">
                <a16:creationId xmlns:a16="http://schemas.microsoft.com/office/drawing/2014/main" id="{7652AA12-3892-2990-2E87-4B86C00C57A6}"/>
              </a:ext>
            </a:extLst>
          </p:cNvPr>
          <p:cNvGrpSpPr/>
          <p:nvPr/>
        </p:nvGrpSpPr>
        <p:grpSpPr>
          <a:xfrm>
            <a:off x="599977" y="2884069"/>
            <a:ext cx="11213024" cy="2167466"/>
            <a:chOff x="5617" y="1625600"/>
            <a:chExt cx="11213024" cy="2167466"/>
          </a:xfrm>
        </p:grpSpPr>
        <p:sp>
          <p:nvSpPr>
            <p:cNvPr id="117" name="Google Shape;117;p7">
              <a:extLst>
                <a:ext uri="{FF2B5EF4-FFF2-40B4-BE49-F238E27FC236}">
                  <a16:creationId xmlns:a16="http://schemas.microsoft.com/office/drawing/2014/main" id="{6FD3AF38-75ED-7C22-C5C5-2D5D540F1692}"/>
                </a:ext>
              </a:extLst>
            </p:cNvPr>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8" name="Google Shape;118;p7">
              <a:extLst>
                <a:ext uri="{FF2B5EF4-FFF2-40B4-BE49-F238E27FC236}">
                  <a16:creationId xmlns:a16="http://schemas.microsoft.com/office/drawing/2014/main" id="{F9696F80-BC28-3EF9-D7D7-D01FBCB6AF54}"/>
                </a:ext>
              </a:extLst>
            </p:cNvPr>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Priprava strukture nabavnega kataloga</a:t>
              </a:r>
            </a:p>
          </p:txBody>
        </p:sp>
        <p:sp>
          <p:nvSpPr>
            <p:cNvPr id="119" name="Google Shape;119;p7">
              <a:extLst>
                <a:ext uri="{FF2B5EF4-FFF2-40B4-BE49-F238E27FC236}">
                  <a16:creationId xmlns:a16="http://schemas.microsoft.com/office/drawing/2014/main" id="{5AA6E8A4-3B93-CE38-A388-A3905AEC5353}"/>
                </a:ext>
              </a:extLst>
            </p:cNvPr>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0" name="Google Shape;120;p7">
              <a:extLst>
                <a:ext uri="{FF2B5EF4-FFF2-40B4-BE49-F238E27FC236}">
                  <a16:creationId xmlns:a16="http://schemas.microsoft.com/office/drawing/2014/main" id="{BAE31D2B-7161-FDA1-A1FD-2B902DF9FB55}"/>
                </a:ext>
              </a:extLst>
            </p:cNvPr>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Identifikacija in ocenjevanje dobaviteljev</a:t>
              </a:r>
            </a:p>
          </p:txBody>
        </p:sp>
        <p:sp>
          <p:nvSpPr>
            <p:cNvPr id="121" name="Google Shape;121;p7">
              <a:extLst>
                <a:ext uri="{FF2B5EF4-FFF2-40B4-BE49-F238E27FC236}">
                  <a16:creationId xmlns:a16="http://schemas.microsoft.com/office/drawing/2014/main" id="{ABA886C1-709C-62CF-EB8B-FE35C7644803}"/>
                </a:ext>
              </a:extLst>
            </p:cNvPr>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2" name="Google Shape;122;p7">
              <a:extLst>
                <a:ext uri="{FF2B5EF4-FFF2-40B4-BE49-F238E27FC236}">
                  <a16:creationId xmlns:a16="http://schemas.microsoft.com/office/drawing/2014/main" id="{3B91FB47-9F63-2D10-6132-28C968C4E463}"/>
                </a:ext>
              </a:extLst>
            </p:cNvPr>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Uporaba nabavnega kataloga</a:t>
              </a:r>
            </a:p>
          </p:txBody>
        </p:sp>
        <p:sp>
          <p:nvSpPr>
            <p:cNvPr id="123" name="Google Shape;123;p7">
              <a:extLst>
                <a:ext uri="{FF2B5EF4-FFF2-40B4-BE49-F238E27FC236}">
                  <a16:creationId xmlns:a16="http://schemas.microsoft.com/office/drawing/2014/main" id="{F6B70507-F52D-4A6A-E7DE-541886DC36C9}"/>
                </a:ext>
              </a:extLst>
            </p:cNvPr>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4" name="Google Shape;124;p7">
              <a:extLst>
                <a:ext uri="{FF2B5EF4-FFF2-40B4-BE49-F238E27FC236}">
                  <a16:creationId xmlns:a16="http://schemas.microsoft.com/office/drawing/2014/main" id="{DCA3C76B-9439-FE1E-B8C1-7FC7873CEA5F}"/>
                </a:ext>
              </a:extLst>
            </p:cNvPr>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Redni pregledi in posodobitve</a:t>
              </a:r>
            </a:p>
          </p:txBody>
        </p:sp>
      </p:grpSp>
    </p:spTree>
    <p:extLst>
      <p:ext uri="{BB962C8B-B14F-4D97-AF65-F5344CB8AC3E}">
        <p14:creationId xmlns:p14="http://schemas.microsoft.com/office/powerpoint/2010/main" val="391619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noProof="0" dirty="0">
                <a:latin typeface="Aptos Serif" panose="02020604070405020304" pitchFamily="18" charset="0"/>
                <a:ea typeface="Arial"/>
                <a:cs typeface="Aptos Serif" panose="02020604070405020304" pitchFamily="18" charset="0"/>
                <a:sym typeface="Arial"/>
              </a:rPr>
              <a:t>Vsebina</a:t>
            </a:r>
          </a:p>
        </p:txBody>
      </p:sp>
      <p:sp>
        <p:nvSpPr>
          <p:cNvPr id="2" name="Text Placeholder 1">
            <a:extLst>
              <a:ext uri="{FF2B5EF4-FFF2-40B4-BE49-F238E27FC236}">
                <a16:creationId xmlns:a16="http://schemas.microsoft.com/office/drawing/2014/main" id="{9A2D3835-7C6D-C4C4-309D-D2A16D973071}"/>
              </a:ext>
            </a:extLst>
          </p:cNvPr>
          <p:cNvSpPr>
            <a:spLocks noGrp="1"/>
          </p:cNvSpPr>
          <p:nvPr>
            <p:ph type="body" idx="13"/>
          </p:nvPr>
        </p:nvSpPr>
        <p:spPr>
          <a:xfrm>
            <a:off x="594359" y="2739118"/>
            <a:ext cx="9882330" cy="3323987"/>
          </a:xfrm>
        </p:spPr>
        <p:txBody>
          <a:bodyPr/>
          <a:lstStyle/>
          <a:p>
            <a:pPr>
              <a:lnSpc>
                <a:spcPct val="150000"/>
              </a:lnSpc>
            </a:pPr>
            <a:r>
              <a:rPr lang="sl-SI" noProof="0" dirty="0"/>
              <a:t>1. Izvajanje trajnostnega javnega naročanja: ključni koraki</a:t>
            </a:r>
          </a:p>
          <a:p>
            <a:pPr>
              <a:lnSpc>
                <a:spcPct val="150000"/>
              </a:lnSpc>
            </a:pPr>
            <a:r>
              <a:rPr lang="sl-SI" noProof="0" dirty="0"/>
              <a:t>2. Skupinsko delo</a:t>
            </a:r>
          </a:p>
          <a:p>
            <a:pPr>
              <a:lnSpc>
                <a:spcPct val="150000"/>
              </a:lnSpc>
            </a:pPr>
            <a:r>
              <a:rPr lang="sl-SI" noProof="0" dirty="0"/>
              <a:t>3. Upravljanje tveganj pri trajnostnem javnem naročanju</a:t>
            </a:r>
          </a:p>
          <a:p>
            <a:pPr>
              <a:lnSpc>
                <a:spcPct val="150000"/>
              </a:lnSpc>
            </a:pPr>
            <a:r>
              <a:rPr lang="sl-SI" noProof="0" dirty="0"/>
              <a:t>4. Spremljanje</a:t>
            </a:r>
          </a:p>
          <a:p>
            <a:pPr>
              <a:lnSpc>
                <a:spcPct val="150000"/>
              </a:lnSpc>
            </a:pPr>
            <a:endParaRPr lang="sl-SI" noProof="0" dirty="0"/>
          </a:p>
          <a:p>
            <a:pPr>
              <a:lnSpc>
                <a:spcPct val="150000"/>
              </a:lnSpc>
            </a:pPr>
            <a:endParaRPr lang="sl-SI"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sz="4000" noProof="0" dirty="0"/>
              <a:t>1.4 Izdelava nabavnega kataloga</a:t>
            </a:r>
            <a:endParaRPr lang="sl-SI" noProof="0" dirty="0"/>
          </a:p>
        </p:txBody>
      </p:sp>
      <p:sp>
        <p:nvSpPr>
          <p:cNvPr id="314" name="Google Shape;314;p46"/>
          <p:cNvSpPr txBox="1">
            <a:spLocks noGrp="1"/>
          </p:cNvSpPr>
          <p:nvPr>
            <p:ph type="body" idx="1"/>
          </p:nvPr>
        </p:nvSpPr>
        <p:spPr>
          <a:prstGeom prst="rect">
            <a:avLst/>
          </a:prstGeom>
          <a:noFill/>
          <a:ln>
            <a:noFill/>
          </a:ln>
        </p:spPr>
        <p:txBody>
          <a:bodyPr spcFirstLastPara="1" wrap="square" lIns="0" tIns="0" rIns="0" bIns="0" anchor="t" anchorCtr="0">
            <a:noAutofit/>
          </a:bodyPr>
          <a:lstStyle/>
          <a:p>
            <a:pPr>
              <a:buSzPts val="1500"/>
            </a:pPr>
            <a:r>
              <a:rPr lang="sl-SI" b="1" noProof="0" dirty="0">
                <a:latin typeface="Aptos"/>
              </a:rPr>
              <a:t>Nabavni katalog mora vsebovati naslednje informacije:</a:t>
            </a:r>
          </a:p>
          <a:p>
            <a:pPr>
              <a:buSzPts val="1500"/>
            </a:pPr>
            <a:endParaRPr lang="sl-SI" b="1" noProof="0" dirty="0">
              <a:latin typeface="Aptos"/>
            </a:endParaRPr>
          </a:p>
          <a:p>
            <a:pPr marL="342000" lvl="0" indent="-342000" algn="l" rtl="0">
              <a:spcAft>
                <a:spcPts val="0"/>
              </a:spcAft>
              <a:buClr>
                <a:srgbClr val="035854"/>
              </a:buClr>
              <a:buSzPct val="100000"/>
              <a:buChar char="•"/>
            </a:pPr>
            <a:r>
              <a:rPr lang="sl-SI" b="0" noProof="0" dirty="0">
                <a:solidFill>
                  <a:srgbClr val="3F3F3F"/>
                </a:solidFill>
                <a:latin typeface="Aptos"/>
              </a:rPr>
              <a:t>Seznam izdelkov in storitev, ki jih občina redno naroča</a:t>
            </a:r>
          </a:p>
          <a:p>
            <a:pPr marL="342000" lvl="0" indent="-342000" algn="l" rtl="0">
              <a:spcAft>
                <a:spcPts val="0"/>
              </a:spcAft>
              <a:buClr>
                <a:srgbClr val="035854"/>
              </a:buClr>
              <a:buSzPct val="100000"/>
              <a:buChar char="•"/>
            </a:pPr>
            <a:r>
              <a:rPr lang="sl-SI" b="0" noProof="0" dirty="0">
                <a:solidFill>
                  <a:srgbClr val="3F3F3F"/>
                </a:solidFill>
                <a:latin typeface="Aptos"/>
              </a:rPr>
              <a:t>Trajnostne kriterije za proizvode in storitve, ki jih občina želi naročati na trajnosten način</a:t>
            </a:r>
          </a:p>
          <a:p>
            <a:pPr marL="342000" lvl="0" indent="-342000" algn="l" rtl="0">
              <a:spcAft>
                <a:spcPts val="0"/>
              </a:spcAft>
              <a:buClr>
                <a:srgbClr val="035854"/>
              </a:buClr>
              <a:buSzPct val="100000"/>
              <a:buChar char="•"/>
            </a:pPr>
            <a:r>
              <a:rPr lang="sl-SI" b="0" noProof="0" dirty="0">
                <a:solidFill>
                  <a:srgbClr val="3F3F3F"/>
                </a:solidFill>
                <a:latin typeface="Aptos"/>
              </a:rPr>
              <a:t>Informacije o tem, kako občina običajno naroča te proizvode in storitve, npr. z neposrednim nakupom, poenostavljenimi postopki, razpisi, centralnimi nabavnimi službami ali skupno nabavo z drugimi občinami</a:t>
            </a:r>
          </a:p>
          <a:p>
            <a:pPr marL="342000" lvl="0" indent="-342000" algn="l" rtl="0">
              <a:spcAft>
                <a:spcPts val="0"/>
              </a:spcAft>
              <a:buClr>
                <a:srgbClr val="035854"/>
              </a:buClr>
              <a:buSzPct val="100000"/>
              <a:buChar char="•"/>
            </a:pPr>
            <a:r>
              <a:rPr lang="sl-SI" b="0" noProof="0" dirty="0">
                <a:solidFill>
                  <a:srgbClr val="3F3F3F"/>
                </a:solidFill>
                <a:latin typeface="Aptos"/>
              </a:rPr>
              <a:t>Podatke o dobaviteljih trajnostnih izdelkov in storitev (imena, naslovi, spletne strani trgovin in spletnih trgovin), vključno z ugotovitvami iz ocen dobaviteljev</a:t>
            </a:r>
          </a:p>
          <a:p>
            <a:pPr marL="342000" lvl="0" indent="-342000" algn="l" rtl="0">
              <a:spcAft>
                <a:spcPts val="0"/>
              </a:spcAft>
              <a:buClr>
                <a:srgbClr val="035854"/>
              </a:buClr>
              <a:buSzPct val="100000"/>
              <a:buChar char="•"/>
            </a:pPr>
            <a:r>
              <a:rPr lang="sl-SI" b="0" noProof="0" dirty="0">
                <a:solidFill>
                  <a:srgbClr val="3F3F3F"/>
                </a:solidFill>
                <a:latin typeface="Aptos"/>
              </a:rPr>
              <a:t>če je mogoče: razlike v cenah in stroških med konvencionalnimi in trajnostnimi rešitvami</a:t>
            </a:r>
            <a:endParaRPr lang="sl-SI" noProof="0" dirty="0">
              <a:latin typeface="Aptos"/>
            </a:endParaRPr>
          </a:p>
        </p:txBody>
      </p:sp>
    </p:spTree>
    <p:extLst>
      <p:ext uri="{BB962C8B-B14F-4D97-AF65-F5344CB8AC3E}">
        <p14:creationId xmlns:p14="http://schemas.microsoft.com/office/powerpoint/2010/main" val="157105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sz="4000" noProof="0" dirty="0"/>
              <a:t>1.4 Struktura nabavnega kataloga</a:t>
            </a:r>
            <a:endParaRPr lang="sl-SI" noProof="0" dirty="0"/>
          </a:p>
        </p:txBody>
      </p:sp>
      <p:sp>
        <p:nvSpPr>
          <p:cNvPr id="321" name="Google Shape;321;p47"/>
          <p:cNvSpPr txBox="1">
            <a:spLocks noGrp="1"/>
          </p:cNvSpPr>
          <p:nvPr>
            <p:ph type="body" idx="1"/>
          </p:nvPr>
        </p:nvSpPr>
        <p:spPr>
          <a:prstGeom prst="rect">
            <a:avLst/>
          </a:prstGeom>
          <a:noFill/>
          <a:ln>
            <a:noFill/>
          </a:ln>
        </p:spPr>
        <p:txBody>
          <a:bodyPr spcFirstLastPara="1" wrap="square" lIns="0" tIns="0" rIns="0" bIns="0" anchor="t" anchorCtr="0">
            <a:noAutofit/>
          </a:bodyPr>
          <a:lstStyle/>
          <a:p>
            <a:pPr indent="0">
              <a:lnSpc>
                <a:spcPct val="120000"/>
              </a:lnSpc>
              <a:buSzPct val="117936"/>
            </a:pPr>
            <a:r>
              <a:rPr lang="sl-SI" sz="2400" b="1" noProof="0" dirty="0">
                <a:latin typeface="Aptos"/>
              </a:rPr>
              <a:t>Glavne kategorije v katalogu so skupine izdelkov in storitev, ki jih dopolnjujejo:</a:t>
            </a:r>
          </a:p>
          <a:p>
            <a:pPr indent="0">
              <a:buSzPct val="117936"/>
            </a:pPr>
            <a:endParaRPr lang="sl-SI" sz="2400" b="1" noProof="0" dirty="0">
              <a:latin typeface="Aptos"/>
            </a:endParaRPr>
          </a:p>
          <a:p>
            <a:pPr marL="342000" lvl="0" indent="-342000" algn="l" rtl="0">
              <a:spcAft>
                <a:spcPts val="0"/>
              </a:spcAft>
              <a:buClr>
                <a:srgbClr val="035854"/>
              </a:buClr>
              <a:buSzPct val="100000"/>
              <a:buFont typeface="Arial"/>
              <a:buChar char="•"/>
            </a:pPr>
            <a:r>
              <a:rPr lang="sl-SI" sz="2400" b="0" noProof="0" dirty="0">
                <a:solidFill>
                  <a:srgbClr val="3F3F3F"/>
                </a:solidFill>
                <a:latin typeface="Aptos"/>
              </a:rPr>
              <a:t>podrobni opisi</a:t>
            </a:r>
          </a:p>
          <a:p>
            <a:pPr marL="342000" lvl="0" indent="-342000" algn="l" rtl="0">
              <a:spcAft>
                <a:spcPts val="0"/>
              </a:spcAft>
              <a:buClr>
                <a:srgbClr val="035854"/>
              </a:buClr>
              <a:buSzPct val="100000"/>
              <a:buFont typeface="Arial"/>
              <a:buChar char="•"/>
            </a:pPr>
            <a:r>
              <a:rPr lang="sl-SI" sz="2400" b="0" noProof="0" dirty="0">
                <a:solidFill>
                  <a:srgbClr val="3F3F3F"/>
                </a:solidFill>
                <a:latin typeface="Aptos"/>
              </a:rPr>
              <a:t>trajnostni kriteriji</a:t>
            </a:r>
          </a:p>
          <a:p>
            <a:pPr marL="342000" lvl="0" indent="-342000" algn="l" rtl="0">
              <a:spcAft>
                <a:spcPts val="0"/>
              </a:spcAft>
              <a:buClr>
                <a:srgbClr val="035854"/>
              </a:buClr>
              <a:buSzPct val="100000"/>
              <a:buFont typeface="Arial"/>
              <a:buChar char="•"/>
            </a:pPr>
            <a:r>
              <a:rPr lang="sl-SI" sz="2400" b="0" noProof="0" dirty="0">
                <a:solidFill>
                  <a:srgbClr val="3F3F3F"/>
                </a:solidFill>
                <a:latin typeface="Aptos"/>
              </a:rPr>
              <a:t>možnosti za dokazovanje izpolnjevanja kriterijev</a:t>
            </a:r>
          </a:p>
          <a:p>
            <a:pPr marL="342000" lvl="0" indent="-342000" algn="l" rtl="0">
              <a:spcAft>
                <a:spcPts val="0"/>
              </a:spcAft>
              <a:buClr>
                <a:srgbClr val="035854"/>
              </a:buClr>
              <a:buSzPct val="100000"/>
              <a:buFont typeface="Arial"/>
              <a:buChar char="•"/>
            </a:pPr>
            <a:r>
              <a:rPr lang="sl-SI" sz="2400" b="0" noProof="0" dirty="0">
                <a:solidFill>
                  <a:srgbClr val="3F3F3F"/>
                </a:solidFill>
                <a:latin typeface="Aptos"/>
              </a:rPr>
              <a:t>nabavni procesi</a:t>
            </a:r>
          </a:p>
          <a:p>
            <a:pPr marL="342000" lvl="0" indent="-342000" algn="l" rtl="0">
              <a:spcAft>
                <a:spcPts val="0"/>
              </a:spcAft>
              <a:buClr>
                <a:srgbClr val="035854"/>
              </a:buClr>
              <a:buSzPct val="100000"/>
              <a:buFont typeface="Arial"/>
              <a:buChar char="•"/>
            </a:pPr>
            <a:r>
              <a:rPr lang="sl-SI" sz="2400" b="0" noProof="0" dirty="0">
                <a:solidFill>
                  <a:srgbClr val="3F3F3F"/>
                </a:solidFill>
                <a:latin typeface="Aptos"/>
              </a:rPr>
              <a:t>informacije o dobaviteljih</a:t>
            </a:r>
          </a:p>
          <a:p>
            <a:pPr marL="342000" lvl="0" indent="-342000" algn="l" rtl="0">
              <a:spcAft>
                <a:spcPts val="0"/>
              </a:spcAft>
              <a:buClr>
                <a:srgbClr val="035854"/>
              </a:buClr>
              <a:buSzPct val="100000"/>
              <a:buFont typeface="Arial"/>
              <a:buChar char="•"/>
            </a:pPr>
            <a:r>
              <a:rPr lang="sl-SI" sz="2400" b="0" noProof="0" dirty="0">
                <a:solidFill>
                  <a:srgbClr val="3F3F3F"/>
                </a:solidFill>
                <a:latin typeface="Aptos"/>
              </a:rPr>
              <a:t>aktualni nabavni stroški</a:t>
            </a:r>
            <a:endParaRPr lang="sl-SI" sz="2400" noProof="0" dirty="0">
              <a:latin typeface="Aptos"/>
            </a:endParaRPr>
          </a:p>
        </p:txBody>
      </p:sp>
    </p:spTree>
    <p:extLst>
      <p:ext uri="{BB962C8B-B14F-4D97-AF65-F5344CB8AC3E}">
        <p14:creationId xmlns:p14="http://schemas.microsoft.com/office/powerpoint/2010/main" val="111188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075881A7-4687-25D4-365D-91EA9C2F7625}"/>
            </a:ext>
          </a:extLst>
        </p:cNvPr>
        <p:cNvGrpSpPr/>
        <p:nvPr/>
      </p:nvGrpSpPr>
      <p:grpSpPr>
        <a:xfrm>
          <a:off x="0" y="0"/>
          <a:ext cx="0" cy="0"/>
          <a:chOff x="0" y="0"/>
          <a:chExt cx="0" cy="0"/>
        </a:xfrm>
      </p:grpSpPr>
      <p:sp>
        <p:nvSpPr>
          <p:cNvPr id="11" name="Google Shape;101;p3">
            <a:extLst>
              <a:ext uri="{FF2B5EF4-FFF2-40B4-BE49-F238E27FC236}">
                <a16:creationId xmlns:a16="http://schemas.microsoft.com/office/drawing/2014/main" id="{A716C150-A4E9-F33D-80C8-06D1F01BACB6}"/>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3" name="Google Shape;113;p7">
            <a:extLst>
              <a:ext uri="{FF2B5EF4-FFF2-40B4-BE49-F238E27FC236}">
                <a16:creationId xmlns:a16="http://schemas.microsoft.com/office/drawing/2014/main" id="{F915A23B-8DD4-E038-FC53-156B51FB1B89}"/>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1.4 Identifikacija</a:t>
            </a:r>
            <a:br>
              <a:rPr lang="sl-SI" noProof="0" dirty="0"/>
            </a:br>
            <a:r>
              <a:rPr lang="sl-SI" noProof="0" dirty="0"/>
              <a:t>in ocenjevanje dobaviteljev</a:t>
            </a:r>
          </a:p>
        </p:txBody>
      </p:sp>
      <p:grpSp>
        <p:nvGrpSpPr>
          <p:cNvPr id="115" name="Google Shape;115;p7">
            <a:extLst>
              <a:ext uri="{FF2B5EF4-FFF2-40B4-BE49-F238E27FC236}">
                <a16:creationId xmlns:a16="http://schemas.microsoft.com/office/drawing/2014/main" id="{D344ABB2-FE71-8EDA-A801-DD625A990835}"/>
              </a:ext>
            </a:extLst>
          </p:cNvPr>
          <p:cNvGrpSpPr/>
          <p:nvPr/>
        </p:nvGrpSpPr>
        <p:grpSpPr>
          <a:xfrm>
            <a:off x="599977" y="2884069"/>
            <a:ext cx="11213024" cy="2167466"/>
            <a:chOff x="5617" y="1625600"/>
            <a:chExt cx="11213024" cy="2167466"/>
          </a:xfrm>
        </p:grpSpPr>
        <p:sp>
          <p:nvSpPr>
            <p:cNvPr id="117" name="Google Shape;117;p7">
              <a:extLst>
                <a:ext uri="{FF2B5EF4-FFF2-40B4-BE49-F238E27FC236}">
                  <a16:creationId xmlns:a16="http://schemas.microsoft.com/office/drawing/2014/main" id="{D626ABD2-A1B3-345B-9863-36DECE456395}"/>
                </a:ext>
              </a:extLst>
            </p:cNvPr>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8" name="Google Shape;118;p7">
              <a:extLst>
                <a:ext uri="{FF2B5EF4-FFF2-40B4-BE49-F238E27FC236}">
                  <a16:creationId xmlns:a16="http://schemas.microsoft.com/office/drawing/2014/main" id="{B8296258-8447-B422-3A6C-F1223ED62084}"/>
                </a:ext>
              </a:extLst>
            </p:cNvPr>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dirty="0">
                  <a:solidFill>
                    <a:schemeClr val="lt1"/>
                  </a:solidFill>
                </a:rPr>
                <a:t>Anketiranje potencialnih dobaviteljev</a:t>
              </a:r>
              <a:endParaRPr lang="sl-SI" sz="2400" dirty="0">
                <a:solidFill>
                  <a:schemeClr val="lt1"/>
                </a:solidFill>
                <a:latin typeface="Aptos" panose="020B0004020202020204" pitchFamily="34" charset="0"/>
              </a:endParaRPr>
            </a:p>
          </p:txBody>
        </p:sp>
        <p:sp>
          <p:nvSpPr>
            <p:cNvPr id="119" name="Google Shape;119;p7">
              <a:extLst>
                <a:ext uri="{FF2B5EF4-FFF2-40B4-BE49-F238E27FC236}">
                  <a16:creationId xmlns:a16="http://schemas.microsoft.com/office/drawing/2014/main" id="{CE4761E6-BF37-6367-800B-39C06CD1BE0C}"/>
                </a:ext>
              </a:extLst>
            </p:cNvPr>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0" name="Google Shape;120;p7">
              <a:extLst>
                <a:ext uri="{FF2B5EF4-FFF2-40B4-BE49-F238E27FC236}">
                  <a16:creationId xmlns:a16="http://schemas.microsoft.com/office/drawing/2014/main" id="{9D9B6097-A7A8-7EF9-D0CE-DC7BA6B6E566}"/>
                </a:ext>
              </a:extLst>
            </p:cNvPr>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dirty="0">
                  <a:solidFill>
                    <a:schemeClr val="lt1"/>
                  </a:solidFill>
                  <a:latin typeface="Aptos" panose="020B0004020202020204" pitchFamily="34" charset="0"/>
                </a:rPr>
                <a:t>Zbiranje dokazil o trajnostnih merilih</a:t>
              </a:r>
            </a:p>
          </p:txBody>
        </p:sp>
        <p:sp>
          <p:nvSpPr>
            <p:cNvPr id="121" name="Google Shape;121;p7">
              <a:extLst>
                <a:ext uri="{FF2B5EF4-FFF2-40B4-BE49-F238E27FC236}">
                  <a16:creationId xmlns:a16="http://schemas.microsoft.com/office/drawing/2014/main" id="{105154A9-58FD-CB11-76C4-37CE0201BDC0}"/>
                </a:ext>
              </a:extLst>
            </p:cNvPr>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2" name="Google Shape;122;p7">
              <a:extLst>
                <a:ext uri="{FF2B5EF4-FFF2-40B4-BE49-F238E27FC236}">
                  <a16:creationId xmlns:a16="http://schemas.microsoft.com/office/drawing/2014/main" id="{4D6A8254-6B22-2F0E-F8B5-6CBF4023509E}"/>
                </a:ext>
              </a:extLst>
            </p:cNvPr>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dirty="0">
                  <a:solidFill>
                    <a:schemeClr val="lt1"/>
                  </a:solidFill>
                  <a:latin typeface="Aptos" panose="020B0004020202020204" pitchFamily="34" charset="0"/>
                </a:rPr>
                <a:t>Preverjanje</a:t>
              </a:r>
              <a:endParaRPr lang="sl-SI" sz="2400" dirty="0">
                <a:solidFill>
                  <a:schemeClr val="lt1"/>
                </a:solidFill>
              </a:endParaRPr>
            </a:p>
            <a:p>
              <a:pPr algn="ctr">
                <a:lnSpc>
                  <a:spcPct val="90000"/>
                </a:lnSpc>
                <a:buSzPts val="3500"/>
              </a:pPr>
              <a:r>
                <a:rPr lang="sl-SI" sz="2400" dirty="0">
                  <a:solidFill>
                    <a:schemeClr val="lt1"/>
                  </a:solidFill>
                  <a:latin typeface="Aptos" panose="020B0004020202020204" pitchFamily="34" charset="0"/>
                </a:rPr>
                <a:t>teh dokazil</a:t>
              </a:r>
            </a:p>
          </p:txBody>
        </p:sp>
        <p:sp>
          <p:nvSpPr>
            <p:cNvPr id="123" name="Google Shape;123;p7">
              <a:extLst>
                <a:ext uri="{FF2B5EF4-FFF2-40B4-BE49-F238E27FC236}">
                  <a16:creationId xmlns:a16="http://schemas.microsoft.com/office/drawing/2014/main" id="{FB8CFB34-97BA-9F07-41F0-0AE9E68A5364}"/>
                </a:ext>
              </a:extLst>
            </p:cNvPr>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4" name="Google Shape;124;p7">
              <a:extLst>
                <a:ext uri="{FF2B5EF4-FFF2-40B4-BE49-F238E27FC236}">
                  <a16:creationId xmlns:a16="http://schemas.microsoft.com/office/drawing/2014/main" id="{BB800454-31CE-4F4C-C887-BE597CF3781C}"/>
                </a:ext>
              </a:extLst>
            </p:cNvPr>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v-SE" sz="2400" noProof="0" dirty="0">
                  <a:solidFill>
                    <a:schemeClr val="lt1"/>
                  </a:solidFill>
                  <a:latin typeface="Aptos" panose="020B0004020202020204" pitchFamily="34" charset="0"/>
                </a:rPr>
                <a:t>Primerjava cen in vpis v nabavni katalog</a:t>
              </a:r>
            </a:p>
          </p:txBody>
        </p:sp>
      </p:grpSp>
    </p:spTree>
    <p:extLst>
      <p:ext uri="{BB962C8B-B14F-4D97-AF65-F5344CB8AC3E}">
        <p14:creationId xmlns:p14="http://schemas.microsoft.com/office/powerpoint/2010/main" val="2346864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90C783-8E4B-EDE2-4B85-9B288801A71F}"/>
              </a:ext>
            </a:extLst>
          </p:cNvPr>
          <p:cNvSpPr>
            <a:spLocks noGrp="1"/>
          </p:cNvSpPr>
          <p:nvPr>
            <p:ph type="pic" idx="2"/>
          </p:nvPr>
        </p:nvSpPr>
        <p:spPr/>
        <p:txBody>
          <a:bodyPr/>
          <a:lstStyle/>
          <a:p>
            <a:endParaRPr lang="sl-SI"/>
          </a:p>
        </p:txBody>
      </p:sp>
      <p:sp>
        <p:nvSpPr>
          <p:cNvPr id="181" name="Google Shape;181;p38"/>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it-IT" noProof="0" dirty="0"/>
              <a:t>1.4 </a:t>
            </a:r>
            <a:r>
              <a:rPr lang="it-IT" noProof="0" dirty="0" err="1"/>
              <a:t>Redni</a:t>
            </a:r>
            <a:r>
              <a:rPr lang="it-IT" noProof="0" dirty="0"/>
              <a:t> </a:t>
            </a:r>
            <a:r>
              <a:rPr lang="it-IT" noProof="0" dirty="0" err="1"/>
              <a:t>pregledi</a:t>
            </a:r>
            <a:r>
              <a:rPr lang="it-IT" noProof="0" dirty="0"/>
              <a:t> in </a:t>
            </a:r>
            <a:r>
              <a:rPr lang="it-IT" noProof="0" dirty="0" err="1"/>
              <a:t>posodobitve</a:t>
            </a:r>
            <a:endParaRPr lang="sl-SI" noProof="0" dirty="0"/>
          </a:p>
        </p:txBody>
      </p:sp>
      <p:sp>
        <p:nvSpPr>
          <p:cNvPr id="182" name="Google Shape;182;p38"/>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a:buSzPct val="120120"/>
            </a:pPr>
            <a:r>
              <a:rPr lang="sl-SI" sz="2400" noProof="0" dirty="0"/>
              <a:t>Ker se trgi nenehno razvijajo, je treba katalog redno posodabljati.</a:t>
            </a:r>
          </a:p>
          <a:p>
            <a:pPr lvl="0">
              <a:buSzPct val="120120"/>
            </a:pPr>
            <a:endParaRPr lang="sl-SI" sz="2400" noProof="0" dirty="0"/>
          </a:p>
          <a:p>
            <a:pPr lvl="0">
              <a:buSzPct val="120120"/>
            </a:pPr>
            <a:r>
              <a:rPr lang="sl-SI" sz="2400" noProof="0" dirty="0"/>
              <a:t>Druga možnost za posodabljanje nabavnega kataloga je njegovo preoblikovanje v spletno trgovino.</a:t>
            </a:r>
          </a:p>
        </p:txBody>
      </p:sp>
      <p:sp>
        <p:nvSpPr>
          <p:cNvPr id="185" name="Google Shape;185;p38"/>
          <p:cNvSpPr txBox="1"/>
          <p:nvPr/>
        </p:nvSpPr>
        <p:spPr>
          <a:xfrm>
            <a:off x="7646112" y="982196"/>
            <a:ext cx="4104167" cy="4893607"/>
          </a:xfrm>
          <a:prstGeom prst="rect">
            <a:avLst/>
          </a:prstGeom>
          <a:solidFill>
            <a:srgbClr val="87C3CD"/>
          </a:solidFill>
          <a:ln>
            <a:noFill/>
          </a:ln>
        </p:spPr>
        <p:txBody>
          <a:bodyPr spcFirstLastPara="1" wrap="square" lIns="91425" tIns="45700" rIns="91425" bIns="45700" anchor="t" anchorCtr="0">
            <a:spAutoFit/>
          </a:bodyPr>
          <a:lstStyle/>
          <a:p>
            <a:pPr lvl="0" algn="ctr"/>
            <a:r>
              <a:rPr lang="sl-SI" sz="2400" b="1" noProof="0" dirty="0">
                <a:solidFill>
                  <a:schemeClr val="lt1"/>
                </a:solidFill>
                <a:latin typeface="Aptos" panose="020B0004020202020204" pitchFamily="34" charset="0"/>
              </a:rPr>
              <a:t>Nabavni katalog kot spletna trgovina</a:t>
            </a:r>
          </a:p>
          <a:p>
            <a:pPr lvl="0" algn="ctr"/>
            <a:endParaRPr lang="sl-SI" sz="2400" b="1" noProof="0" dirty="0">
              <a:solidFill>
                <a:schemeClr val="lt1"/>
              </a:solidFill>
              <a:latin typeface="Aptos" panose="020B0004020202020204" pitchFamily="34" charset="0"/>
            </a:endParaRPr>
          </a:p>
          <a:p>
            <a:pPr lvl="0" algn="ctr"/>
            <a:r>
              <a:rPr lang="sl-SI" sz="2400" b="1" noProof="0" dirty="0">
                <a:solidFill>
                  <a:schemeClr val="lt1"/>
                </a:solidFill>
                <a:latin typeface="Aptos" panose="020B0004020202020204" pitchFamily="34" charset="0"/>
              </a:rPr>
              <a:t>Spletna trgovina omogoča zaposlenim v občini, da predhodno izbrane izdelke in storitve naročijo neposredno pri različnih dobaviteljih – npr. čistila pri lokalnem dobavitelju ali gasilska vozila prek centralne nabavne službe.</a:t>
            </a:r>
          </a:p>
          <a:p>
            <a:pPr lvl="0" algn="ctr"/>
            <a:endParaRPr lang="sl-SI" sz="2400" b="1" noProof="0" dirty="0">
              <a:solidFill>
                <a:schemeClr val="lt1"/>
              </a:solidFill>
              <a:latin typeface="Aptos" panose="020B0004020202020204" pitchFamily="34" charset="0"/>
            </a:endParaRPr>
          </a:p>
        </p:txBody>
      </p:sp>
    </p:spTree>
    <p:extLst>
      <p:ext uri="{BB962C8B-B14F-4D97-AF65-F5344CB8AC3E}">
        <p14:creationId xmlns:p14="http://schemas.microsoft.com/office/powerpoint/2010/main" val="138108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34"/>
          <p:cNvSpPr txBox="1">
            <a:spLocks noGrp="1"/>
          </p:cNvSpPr>
          <p:nvPr>
            <p:ph type="body" idx="1"/>
          </p:nvPr>
        </p:nvSpPr>
        <p:spPr>
          <a:xfrm>
            <a:off x="594360" y="2654643"/>
            <a:ext cx="6714864" cy="307777"/>
          </a:xfrm>
          <a:noFill/>
          <a:ln>
            <a:noFill/>
          </a:ln>
        </p:spPr>
        <p:txBody>
          <a:bodyPr spcFirstLastPara="1" wrap="square" lIns="0" tIns="0" rIns="0" bIns="0" anchor="t" anchorCtr="0">
            <a:noAutofit/>
          </a:bodyPr>
          <a:lstStyle/>
          <a:p>
            <a:pPr lvl="0"/>
            <a:r>
              <a:rPr lang="sl-SI" sz="1600" b="1" noProof="0" dirty="0"/>
              <a:t>Nabavni katalog kot spletna trgovina, Nürnberg</a:t>
            </a:r>
          </a:p>
          <a:p>
            <a:pPr lvl="0"/>
            <a:endParaRPr lang="sl-SI" sz="1600" dirty="0"/>
          </a:p>
          <a:p>
            <a:pPr lvl="0"/>
            <a:r>
              <a:rPr lang="sl-SI" sz="1600" noProof="0" dirty="0"/>
              <a:t>Od marca 2023 mesto Nürnberg uporablja nov elektronski sistem za javna naročila. Sistem kataloške trgovine podpira decentralizirano naročanje s strani oddelkov in občinskih podjetij. Katalogi blaga v sistemu temeljijo na razpisanih okvirnih sporazumih ali dogovorjenih popustih. Centralna služba za javna naročila izbere dobavitelje in izvede postopke oddaje naročil.</a:t>
            </a:r>
          </a:p>
          <a:p>
            <a:pPr lvl="0"/>
            <a:endParaRPr lang="sl-SI" sz="1600" noProof="0" dirty="0"/>
          </a:p>
          <a:p>
            <a:pPr lvl="0"/>
            <a:r>
              <a:rPr lang="sl-SI" sz="1600" b="1" noProof="0" dirty="0"/>
              <a:t>Platformo je mogoče uporabiti za:</a:t>
            </a:r>
          </a:p>
          <a:p>
            <a:pPr marL="285750" lvl="0" indent="-285750">
              <a:buClr>
                <a:srgbClr val="035854"/>
              </a:buClr>
              <a:buSzPct val="100000"/>
              <a:buFont typeface="Arial" panose="020B0604020202020204" pitchFamily="34" charset="0"/>
              <a:buChar char="•"/>
            </a:pPr>
            <a:r>
              <a:rPr lang="sl-SI" sz="1600" noProof="0" dirty="0"/>
              <a:t>neposredno naročanje blaga iz katalogov okvirnih sporazumov,</a:t>
            </a:r>
          </a:p>
          <a:p>
            <a:pPr marL="285750" lvl="0" indent="-285750">
              <a:buClr>
                <a:srgbClr val="035854"/>
              </a:buClr>
              <a:buSzPct val="100000"/>
              <a:buFont typeface="Arial" panose="020B0604020202020204" pitchFamily="34" charset="0"/>
              <a:buChar char="•"/>
            </a:pPr>
            <a:r>
              <a:rPr lang="sl-SI" sz="1600" noProof="0" dirty="0"/>
              <a:t>neposredno naročanje blaga in storitev v vrednosti do 5.000 € neto, izven okvirnih sporazumov,</a:t>
            </a:r>
          </a:p>
          <a:p>
            <a:pPr marL="285750" lvl="0" indent="-285750">
              <a:buClr>
                <a:srgbClr val="035854"/>
              </a:buClr>
              <a:buSzPct val="100000"/>
              <a:buFont typeface="Arial" panose="020B0604020202020204" pitchFamily="34" charset="0"/>
              <a:buChar char="•"/>
            </a:pPr>
            <a:r>
              <a:rPr lang="sl-SI" sz="1600" noProof="0" dirty="0"/>
              <a:t>sporočanje individualnih zahtev (“naročila s prostim besedilom”) centralni službi za javna naročila.</a:t>
            </a:r>
          </a:p>
        </p:txBody>
      </p:sp>
      <p:sp>
        <p:nvSpPr>
          <p:cNvPr id="173" name="Google Shape;173;p34"/>
          <p:cNvSpPr txBox="1">
            <a:spLocks noGrp="1"/>
          </p:cNvSpPr>
          <p:nvPr>
            <p:ph type="title"/>
          </p:nvPr>
        </p:nvSpPr>
        <p:spPr>
          <a:xfrm>
            <a:off x="594358" y="1679229"/>
            <a:ext cx="11056621" cy="541687"/>
          </a:xfrm>
          <a:noFill/>
          <a:ln>
            <a:noFill/>
          </a:ln>
        </p:spPr>
        <p:txBody>
          <a:bodyPr spcFirstLastPara="1" wrap="square" lIns="0" tIns="0" rIns="0" bIns="0" anchor="b" anchorCtr="0">
            <a:noAutofit/>
          </a:bodyPr>
          <a:lstStyle/>
          <a:p>
            <a:pPr lvl="0"/>
            <a:r>
              <a:rPr lang="nb-NO" noProof="0" dirty="0"/>
              <a:t>1.4 Praktični primer: </a:t>
            </a:r>
            <a:br>
              <a:rPr lang="nb-NO" noProof="0" dirty="0"/>
            </a:br>
            <a:r>
              <a:rPr lang="nb-NO" noProof="0" dirty="0"/>
              <a:t>(e-)Katalog</a:t>
            </a:r>
            <a:endParaRPr lang="sl-SI" noProof="0" dirty="0"/>
          </a:p>
        </p:txBody>
      </p:sp>
      <p:pic>
        <p:nvPicPr>
          <p:cNvPr id="8" name="Online Image Placeholder 7">
            <a:extLst>
              <a:ext uri="{FF2B5EF4-FFF2-40B4-BE49-F238E27FC236}">
                <a16:creationId xmlns:a16="http://schemas.microsoft.com/office/drawing/2014/main" id="{DBB2DFB1-03EE-C660-754B-1168D4F152F8}"/>
              </a:ext>
            </a:extLst>
          </p:cNvPr>
          <p:cNvPicPr>
            <a:picLocks noGrp="1" noChangeAspect="1"/>
          </p:cNvPicPr>
          <p:nvPr>
            <p:ph type="clipArt" sz="quarter" idx="13"/>
          </p:nvPr>
        </p:nvPicPr>
        <p:blipFill>
          <a:blip r:embed="rId3"/>
          <a:stretch>
            <a:fillRect/>
          </a:stretch>
        </p:blipFill>
        <p:spPr>
          <a:xfrm>
            <a:off x="7667625" y="2654300"/>
            <a:ext cx="3983038" cy="2750449"/>
          </a:xfrm>
          <a:prstGeom prst="rect">
            <a:avLst/>
          </a:prstGeom>
          <a:noFill/>
          <a:ln>
            <a:noFill/>
          </a:ln>
        </p:spPr>
      </p:pic>
    </p:spTree>
    <p:extLst>
      <p:ext uri="{BB962C8B-B14F-4D97-AF65-F5344CB8AC3E}">
        <p14:creationId xmlns:p14="http://schemas.microsoft.com/office/powerpoint/2010/main" val="108733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A1EBC1B2-8734-8B90-F224-AD1396054158}"/>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75DAAC6A-1142-C0F6-5E13-2D5018964DA9}"/>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noProof="0" dirty="0">
                <a:ea typeface="Arial"/>
                <a:sym typeface="Arial"/>
              </a:rPr>
              <a:t>1. </a:t>
            </a:r>
            <a:r>
              <a:rPr lang="sl-SI" noProof="0" dirty="0">
                <a:latin typeface="Aptos Serif" panose="02020604070405020304" pitchFamily="18" charset="0"/>
                <a:ea typeface="Arial"/>
                <a:cs typeface="Aptos Serif" panose="02020604070405020304" pitchFamily="18" charset="0"/>
                <a:sym typeface="Arial"/>
              </a:rPr>
              <a:t>Izvajanje trajnostnega javnega naročanja: ključni koraki</a:t>
            </a:r>
          </a:p>
        </p:txBody>
      </p:sp>
      <p:sp>
        <p:nvSpPr>
          <p:cNvPr id="2" name="Text Placeholder 1">
            <a:extLst>
              <a:ext uri="{FF2B5EF4-FFF2-40B4-BE49-F238E27FC236}">
                <a16:creationId xmlns:a16="http://schemas.microsoft.com/office/drawing/2014/main" id="{28F774D0-02B7-2471-F049-2F7CF6187DF1}"/>
              </a:ext>
            </a:extLst>
          </p:cNvPr>
          <p:cNvSpPr>
            <a:spLocks noGrp="1"/>
          </p:cNvSpPr>
          <p:nvPr>
            <p:ph type="body" idx="13"/>
          </p:nvPr>
        </p:nvSpPr>
        <p:spPr>
          <a:xfrm>
            <a:off x="594359" y="2739118"/>
            <a:ext cx="9882330" cy="4431983"/>
          </a:xfrm>
        </p:spPr>
        <p:txBody>
          <a:bodyPr/>
          <a:lstStyle/>
          <a:p>
            <a:pPr>
              <a:lnSpc>
                <a:spcPct val="150000"/>
              </a:lnSpc>
            </a:pPr>
            <a:r>
              <a:rPr lang="sl-SI" noProof="0" dirty="0">
                <a:solidFill>
                  <a:srgbClr val="035854"/>
                </a:solidFill>
              </a:rPr>
              <a:t>1.1 Izvedba pripravljalnih korakov</a:t>
            </a:r>
          </a:p>
          <a:p>
            <a:pPr>
              <a:lnSpc>
                <a:spcPct val="150000"/>
              </a:lnSpc>
            </a:pPr>
            <a:r>
              <a:rPr lang="sl-SI" noProof="0" dirty="0">
                <a:solidFill>
                  <a:srgbClr val="035854"/>
                </a:solidFill>
              </a:rPr>
              <a:t>1.2 Štiri možnosti za nabavo</a:t>
            </a:r>
          </a:p>
          <a:p>
            <a:pPr>
              <a:lnSpc>
                <a:spcPct val="150000"/>
              </a:lnSpc>
            </a:pPr>
            <a:r>
              <a:rPr lang="sl-SI" noProof="0" dirty="0">
                <a:solidFill>
                  <a:srgbClr val="035854"/>
                </a:solidFill>
              </a:rPr>
              <a:t>1.3 Kakovostne oznake kot pomemben pripomoček</a:t>
            </a:r>
          </a:p>
          <a:p>
            <a:pPr>
              <a:lnSpc>
                <a:spcPct val="150000"/>
              </a:lnSpc>
            </a:pPr>
            <a:r>
              <a:rPr lang="sl-SI" noProof="0" dirty="0">
                <a:solidFill>
                  <a:srgbClr val="035854"/>
                </a:solidFill>
              </a:rPr>
              <a:t>1.4 Izdelava nabavnega kataloga</a:t>
            </a:r>
          </a:p>
          <a:p>
            <a:pPr>
              <a:lnSpc>
                <a:spcPct val="150000"/>
              </a:lnSpc>
            </a:pPr>
            <a:r>
              <a:rPr lang="sl-SI" noProof="0" dirty="0">
                <a:solidFill>
                  <a:srgbClr val="A3C42A"/>
                </a:solidFill>
              </a:rPr>
              <a:t>1.5 Lokalna in regionalna nabava</a:t>
            </a:r>
          </a:p>
          <a:p>
            <a:pPr>
              <a:lnSpc>
                <a:spcPct val="150000"/>
              </a:lnSpc>
            </a:pPr>
            <a:r>
              <a:rPr lang="sl-SI" noProof="0" dirty="0"/>
              <a:t>1.6 Komunikacija</a:t>
            </a:r>
          </a:p>
          <a:p>
            <a:pPr>
              <a:lnSpc>
                <a:spcPct val="150000"/>
              </a:lnSpc>
            </a:pPr>
            <a:endParaRPr lang="sl-SI" noProof="0" dirty="0"/>
          </a:p>
          <a:p>
            <a:pPr>
              <a:lnSpc>
                <a:spcPct val="150000"/>
              </a:lnSpc>
            </a:pPr>
            <a:endParaRPr lang="sl-SI" noProof="0" dirty="0"/>
          </a:p>
        </p:txBody>
      </p:sp>
    </p:spTree>
    <p:extLst>
      <p:ext uri="{BB962C8B-B14F-4D97-AF65-F5344CB8AC3E}">
        <p14:creationId xmlns:p14="http://schemas.microsoft.com/office/powerpoint/2010/main" val="3629489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EA338EB1-A9FF-6475-7FC9-E11EBA4DB4B6}"/>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3A7F0D1-5A73-047B-9ADF-B6853520C175}"/>
              </a:ext>
            </a:extLst>
          </p:cNvPr>
          <p:cNvSpPr>
            <a:spLocks noGrp="1"/>
          </p:cNvSpPr>
          <p:nvPr>
            <p:ph type="pic" idx="2"/>
          </p:nvPr>
        </p:nvSpPr>
        <p:spPr/>
        <p:txBody>
          <a:bodyPr/>
          <a:lstStyle/>
          <a:p>
            <a:endParaRPr lang="sl-SI"/>
          </a:p>
        </p:txBody>
      </p:sp>
      <p:sp>
        <p:nvSpPr>
          <p:cNvPr id="181" name="Google Shape;181;p38">
            <a:extLst>
              <a:ext uri="{FF2B5EF4-FFF2-40B4-BE49-F238E27FC236}">
                <a16:creationId xmlns:a16="http://schemas.microsoft.com/office/drawing/2014/main" id="{53061D14-1820-CAB1-B441-141B76D9970D}"/>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pl-PL" noProof="0" dirty="0"/>
              <a:t>1.5 Lokalno in regionalno naročanje</a:t>
            </a:r>
            <a:endParaRPr lang="sl-SI" noProof="0" dirty="0"/>
          </a:p>
        </p:txBody>
      </p:sp>
      <p:sp>
        <p:nvSpPr>
          <p:cNvPr id="182" name="Google Shape;182;p38">
            <a:extLst>
              <a:ext uri="{FF2B5EF4-FFF2-40B4-BE49-F238E27FC236}">
                <a16:creationId xmlns:a16="http://schemas.microsoft.com/office/drawing/2014/main" id="{570A11F2-EED8-12AA-1A2A-F8B4B76E693B}"/>
              </a:ext>
            </a:extLst>
          </p:cNvPr>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a:buSzPct val="120120"/>
            </a:pPr>
            <a:r>
              <a:rPr lang="sl-SI" b="1" noProof="0" dirty="0"/>
              <a:t>Zahteve, ki dajejo prednost regionalnim in lokalnim ponudnikom v javnih razpisih:</a:t>
            </a:r>
          </a:p>
          <a:p>
            <a:pPr lvl="0">
              <a:buSzPct val="120120"/>
            </a:pPr>
            <a:endParaRPr lang="sl-SI" b="1" noProof="0" dirty="0"/>
          </a:p>
          <a:p>
            <a:pPr marL="342900" lvl="0" indent="-342900">
              <a:buClr>
                <a:srgbClr val="035854"/>
              </a:buClr>
              <a:buSzPct val="100000"/>
              <a:buFont typeface="Arial" panose="020B0604020202020204" pitchFamily="34" charset="0"/>
              <a:buChar char="•"/>
            </a:pPr>
            <a:r>
              <a:rPr lang="sl-SI" noProof="0" dirty="0"/>
              <a:t>Nižje emisije pri prevozu</a:t>
            </a:r>
          </a:p>
          <a:p>
            <a:pPr marL="342900" lvl="0" indent="-342900">
              <a:buClr>
                <a:srgbClr val="035854"/>
              </a:buClr>
              <a:buSzPct val="100000"/>
              <a:buFont typeface="Arial" panose="020B0604020202020204" pitchFamily="34" charset="0"/>
              <a:buChar char="•"/>
            </a:pPr>
            <a:r>
              <a:rPr lang="sl-SI" noProof="0" dirty="0"/>
              <a:t>Razdelitev večjih naročil na manjše lote</a:t>
            </a:r>
          </a:p>
          <a:p>
            <a:pPr marL="342900" lvl="0" indent="-342900">
              <a:buClr>
                <a:srgbClr val="035854"/>
              </a:buClr>
              <a:buSzPct val="100000"/>
              <a:buFont typeface="Arial" panose="020B0604020202020204" pitchFamily="34" charset="0"/>
              <a:buChar char="•"/>
            </a:pPr>
            <a:r>
              <a:rPr lang="sl-SI" noProof="0" dirty="0"/>
              <a:t>Določitev kratkih dobavnih rokov ali odzivnih časov</a:t>
            </a:r>
          </a:p>
          <a:p>
            <a:pPr marL="342900" lvl="0" indent="-342900">
              <a:buClr>
                <a:srgbClr val="035854"/>
              </a:buClr>
              <a:buSzPct val="100000"/>
              <a:buFont typeface="Arial" panose="020B0604020202020204" pitchFamily="34" charset="0"/>
              <a:buChar char="•"/>
            </a:pPr>
            <a:r>
              <a:rPr lang="sl-SI" noProof="0" dirty="0"/>
              <a:t>Določitev meril kakovosti, ki jih lokalni dobavitelji z veliko verjetnostjo lahko izpolnijo</a:t>
            </a:r>
          </a:p>
        </p:txBody>
      </p:sp>
      <p:sp>
        <p:nvSpPr>
          <p:cNvPr id="185" name="Google Shape;185;p38">
            <a:extLst>
              <a:ext uri="{FF2B5EF4-FFF2-40B4-BE49-F238E27FC236}">
                <a16:creationId xmlns:a16="http://schemas.microsoft.com/office/drawing/2014/main" id="{2E90687B-12E7-75A8-A701-C2F7815A483C}"/>
              </a:ext>
            </a:extLst>
          </p:cNvPr>
          <p:cNvSpPr txBox="1"/>
          <p:nvPr/>
        </p:nvSpPr>
        <p:spPr>
          <a:xfrm>
            <a:off x="7646112" y="2220916"/>
            <a:ext cx="4104167" cy="2677616"/>
          </a:xfrm>
          <a:prstGeom prst="rect">
            <a:avLst/>
          </a:prstGeom>
          <a:solidFill>
            <a:srgbClr val="87C3CD"/>
          </a:solidFill>
          <a:ln>
            <a:noFill/>
          </a:ln>
        </p:spPr>
        <p:txBody>
          <a:bodyPr spcFirstLastPara="1" wrap="square" lIns="91425" tIns="45700" rIns="91425" bIns="45700" anchor="t" anchorCtr="0">
            <a:spAutoFit/>
          </a:bodyPr>
          <a:lstStyle/>
          <a:p>
            <a:pPr lvl="0" algn="ctr"/>
            <a:r>
              <a:rPr lang="sl-SI" sz="2400" b="1" noProof="0" dirty="0">
                <a:solidFill>
                  <a:schemeClr val="lt1"/>
                </a:solidFill>
                <a:latin typeface="Aptos" panose="020B0004020202020204" pitchFamily="34" charset="0"/>
              </a:rPr>
              <a:t>Z izvajanjem teh strategij lahko občine spodbujajo lokalno in regionalno gospodarstvo ter hkrati zagotovijo, da javna naročila ostanejo konkurenčna in skladna z zakonodajo.</a:t>
            </a:r>
          </a:p>
        </p:txBody>
      </p:sp>
    </p:spTree>
    <p:extLst>
      <p:ext uri="{BB962C8B-B14F-4D97-AF65-F5344CB8AC3E}">
        <p14:creationId xmlns:p14="http://schemas.microsoft.com/office/powerpoint/2010/main" val="4072791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68731195-F4B5-5E36-1F3C-DD4C7EE5A7AB}"/>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53162D60-19E1-5CB0-0F0B-79EBDE3FDAD8}"/>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dirty="0">
                <a:sym typeface="Arial"/>
              </a:rPr>
              <a:t>1. Izvajanje trajnostnega javnega naročanja: ključni koraki</a:t>
            </a:r>
          </a:p>
        </p:txBody>
      </p:sp>
      <p:sp>
        <p:nvSpPr>
          <p:cNvPr id="2" name="Text Placeholder 1">
            <a:extLst>
              <a:ext uri="{FF2B5EF4-FFF2-40B4-BE49-F238E27FC236}">
                <a16:creationId xmlns:a16="http://schemas.microsoft.com/office/drawing/2014/main" id="{88728E7C-9CB2-9C55-2205-CC5242BE40F8}"/>
              </a:ext>
            </a:extLst>
          </p:cNvPr>
          <p:cNvSpPr>
            <a:spLocks noGrp="1"/>
          </p:cNvSpPr>
          <p:nvPr>
            <p:ph type="body" idx="13"/>
          </p:nvPr>
        </p:nvSpPr>
        <p:spPr>
          <a:xfrm>
            <a:off x="594359" y="2739118"/>
            <a:ext cx="9882330" cy="4431983"/>
          </a:xfrm>
        </p:spPr>
        <p:txBody>
          <a:bodyPr/>
          <a:lstStyle/>
          <a:p>
            <a:pPr>
              <a:lnSpc>
                <a:spcPct val="150000"/>
              </a:lnSpc>
            </a:pPr>
            <a:r>
              <a:rPr lang="sl-SI" noProof="0" dirty="0">
                <a:solidFill>
                  <a:srgbClr val="035854"/>
                </a:solidFill>
              </a:rPr>
              <a:t>1.1 Izvedba pripravljalnih korakov</a:t>
            </a:r>
          </a:p>
          <a:p>
            <a:pPr>
              <a:lnSpc>
                <a:spcPct val="150000"/>
              </a:lnSpc>
            </a:pPr>
            <a:r>
              <a:rPr lang="sl-SI" noProof="0" dirty="0">
                <a:solidFill>
                  <a:srgbClr val="035854"/>
                </a:solidFill>
              </a:rPr>
              <a:t>1.2 Štiri možnosti za nabavo</a:t>
            </a:r>
          </a:p>
          <a:p>
            <a:pPr>
              <a:lnSpc>
                <a:spcPct val="150000"/>
              </a:lnSpc>
            </a:pPr>
            <a:r>
              <a:rPr lang="sl-SI" noProof="0" dirty="0">
                <a:solidFill>
                  <a:srgbClr val="035854"/>
                </a:solidFill>
              </a:rPr>
              <a:t>1.3 Kakovostne oznake kot pomemben pripomoček</a:t>
            </a:r>
          </a:p>
          <a:p>
            <a:pPr>
              <a:lnSpc>
                <a:spcPct val="150000"/>
              </a:lnSpc>
            </a:pPr>
            <a:r>
              <a:rPr lang="sl-SI" noProof="0" dirty="0">
                <a:solidFill>
                  <a:srgbClr val="035854"/>
                </a:solidFill>
              </a:rPr>
              <a:t>1.4 Izdelava nabavnega kataloga</a:t>
            </a:r>
          </a:p>
          <a:p>
            <a:pPr>
              <a:lnSpc>
                <a:spcPct val="150000"/>
              </a:lnSpc>
            </a:pPr>
            <a:r>
              <a:rPr lang="sl-SI" noProof="0" dirty="0">
                <a:solidFill>
                  <a:srgbClr val="035854"/>
                </a:solidFill>
              </a:rPr>
              <a:t>1.5 Lokalna in regionalna nabava</a:t>
            </a:r>
          </a:p>
          <a:p>
            <a:pPr>
              <a:lnSpc>
                <a:spcPct val="150000"/>
              </a:lnSpc>
            </a:pPr>
            <a:r>
              <a:rPr lang="sl-SI" noProof="0" dirty="0">
                <a:solidFill>
                  <a:srgbClr val="A3C42A"/>
                </a:solidFill>
              </a:rPr>
              <a:t>1.6 Komunikacija</a:t>
            </a:r>
          </a:p>
          <a:p>
            <a:pPr>
              <a:lnSpc>
                <a:spcPct val="150000"/>
              </a:lnSpc>
            </a:pPr>
            <a:endParaRPr lang="sl-SI" noProof="0" dirty="0"/>
          </a:p>
          <a:p>
            <a:pPr>
              <a:lnSpc>
                <a:spcPct val="150000"/>
              </a:lnSpc>
            </a:pPr>
            <a:endParaRPr lang="sl-SI" noProof="0" dirty="0"/>
          </a:p>
        </p:txBody>
      </p:sp>
    </p:spTree>
    <p:extLst>
      <p:ext uri="{BB962C8B-B14F-4D97-AF65-F5344CB8AC3E}">
        <p14:creationId xmlns:p14="http://schemas.microsoft.com/office/powerpoint/2010/main" val="2274877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1.6 Komunikacija</a:t>
            </a:r>
          </a:p>
        </p:txBody>
      </p:sp>
      <p:sp>
        <p:nvSpPr>
          <p:cNvPr id="387" name="Google Shape;387;p54"/>
          <p:cNvSpPr txBox="1">
            <a:spLocks noGrp="1"/>
          </p:cNvSpPr>
          <p:nvPr>
            <p:ph type="body" idx="1"/>
          </p:nvPr>
        </p:nvSpPr>
        <p:spPr>
          <a:prstGeom prst="rect">
            <a:avLst/>
          </a:prstGeom>
          <a:noFill/>
          <a:ln>
            <a:noFill/>
          </a:ln>
        </p:spPr>
        <p:txBody>
          <a:bodyPr spcFirstLastPara="1" wrap="square" lIns="0" tIns="0" rIns="0" bIns="0" anchor="t" anchorCtr="0">
            <a:noAutofit/>
          </a:bodyPr>
          <a:lstStyle/>
          <a:p>
            <a:r>
              <a:rPr lang="sl-SI" sz="2400" b="1" noProof="0" dirty="0">
                <a:latin typeface="Aptos"/>
              </a:rPr>
              <a:t>Spremembe v organizacijah so družbeni proces, komunikacija o njih pa je bistven dejavnik uspeha.</a:t>
            </a:r>
          </a:p>
          <a:p>
            <a:endParaRPr lang="sl-SI" sz="2400" b="1" noProof="0" dirty="0">
              <a:latin typeface="Aptos"/>
            </a:endParaRPr>
          </a:p>
          <a:p>
            <a:r>
              <a:rPr lang="sl-SI" sz="2400" noProof="0" dirty="0">
                <a:latin typeface="Aptos"/>
              </a:rPr>
              <a:t>To vključuje:</a:t>
            </a:r>
          </a:p>
          <a:p>
            <a:pPr marL="342000" indent="-342900">
              <a:buClr>
                <a:srgbClr val="035854"/>
              </a:buClr>
              <a:buSzPct val="100000"/>
              <a:buFont typeface="Arial" panose="020B0604020202020204" pitchFamily="34" charset="0"/>
              <a:buChar char="•"/>
            </a:pPr>
            <a:r>
              <a:rPr lang="sl-SI" sz="2400" noProof="0" dirty="0">
                <a:latin typeface="Aptos"/>
              </a:rPr>
              <a:t>vključevanje zaposlenih v občinskih službah</a:t>
            </a:r>
          </a:p>
          <a:p>
            <a:pPr marL="342000" indent="-342900">
              <a:buClr>
                <a:srgbClr val="035854"/>
              </a:buClr>
              <a:buSzPct val="100000"/>
              <a:buFont typeface="Arial" panose="020B0604020202020204" pitchFamily="34" charset="0"/>
              <a:buChar char="•"/>
            </a:pPr>
            <a:r>
              <a:rPr lang="sl-SI" sz="2400" noProof="0" dirty="0">
                <a:latin typeface="Aptos"/>
              </a:rPr>
              <a:t>vključevanje interesnih skupin</a:t>
            </a:r>
          </a:p>
        </p:txBody>
      </p:sp>
    </p:spTree>
    <p:extLst>
      <p:ext uri="{BB962C8B-B14F-4D97-AF65-F5344CB8AC3E}">
        <p14:creationId xmlns:p14="http://schemas.microsoft.com/office/powerpoint/2010/main" val="2430759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5"/>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1.6 Vključevanje zaposlenih</a:t>
            </a:r>
            <a:br>
              <a:rPr lang="sl-SI" dirty="0"/>
            </a:br>
            <a:r>
              <a:rPr lang="sl-SI" dirty="0"/>
              <a:t>v občinskih službah</a:t>
            </a:r>
          </a:p>
        </p:txBody>
      </p:sp>
      <p:sp>
        <p:nvSpPr>
          <p:cNvPr id="4" name="Google Shape;299;p42">
            <a:extLst>
              <a:ext uri="{FF2B5EF4-FFF2-40B4-BE49-F238E27FC236}">
                <a16:creationId xmlns:a16="http://schemas.microsoft.com/office/drawing/2014/main" id="{A2271F1C-FD3F-6176-0AC6-5647F2082B26}"/>
              </a:ext>
            </a:extLst>
          </p:cNvPr>
          <p:cNvSpPr txBox="1">
            <a:spLocks noGrp="1"/>
          </p:cNvSpPr>
          <p:nvPr>
            <p:ph type="body" idx="1"/>
          </p:nvPr>
        </p:nvSpPr>
        <p:spPr>
          <a:prstGeom prst="rect">
            <a:avLst/>
          </a:prstGeom>
          <a:noFill/>
          <a:ln>
            <a:noFill/>
          </a:ln>
        </p:spPr>
        <p:txBody>
          <a:bodyPr spcFirstLastPara="1" wrap="square" lIns="0" tIns="45700" rIns="91425" bIns="45700" anchor="t" anchorCtr="0">
            <a:noAutofit/>
          </a:bodyPr>
          <a:lstStyle/>
          <a:p>
            <a:pPr marL="546100" lvl="0" indent="-342900">
              <a:lnSpc>
                <a:spcPct val="110000"/>
              </a:lnSpc>
              <a:buClr>
                <a:srgbClr val="035854"/>
              </a:buClr>
              <a:buSzPts val="2400"/>
              <a:buFont typeface="Arial" panose="020B0604020202020204" pitchFamily="34" charset="0"/>
              <a:buChar char="•"/>
            </a:pPr>
            <a:r>
              <a:rPr lang="sl-SI" noProof="0" dirty="0">
                <a:latin typeface="Aptos" panose="020B0004020202020204" pitchFamily="34" charset="0"/>
              </a:rPr>
              <a:t>usposabljanja in delavnice za zaposlene v nabavi</a:t>
            </a:r>
          </a:p>
          <a:p>
            <a:pPr marL="546100" lvl="0" indent="-342900">
              <a:lnSpc>
                <a:spcPct val="110000"/>
              </a:lnSpc>
              <a:buClr>
                <a:srgbClr val="035854"/>
              </a:buClr>
              <a:buSzPts val="2400"/>
              <a:buFont typeface="Arial" panose="020B0604020202020204" pitchFamily="34" charset="0"/>
              <a:buChar char="•"/>
            </a:pPr>
            <a:r>
              <a:rPr lang="sl-SI" noProof="0" dirty="0">
                <a:latin typeface="Aptos" panose="020B0004020202020204" pitchFamily="34" charset="0"/>
              </a:rPr>
              <a:t>predstavitev načel in meril</a:t>
            </a:r>
          </a:p>
          <a:p>
            <a:pPr marL="546100" lvl="0" indent="-342900">
              <a:lnSpc>
                <a:spcPct val="110000"/>
              </a:lnSpc>
              <a:buClr>
                <a:srgbClr val="035854"/>
              </a:buClr>
              <a:buSzPts val="2400"/>
              <a:buFont typeface="Arial" panose="020B0604020202020204" pitchFamily="34" charset="0"/>
              <a:buChar char="•"/>
            </a:pPr>
            <a:r>
              <a:rPr lang="sl-SI" noProof="0" dirty="0">
                <a:latin typeface="Aptos" panose="020B0004020202020204" pitchFamily="34" charset="0"/>
              </a:rPr>
              <a:t>e-</a:t>
            </a:r>
            <a:r>
              <a:rPr lang="sl-SI" noProof="0" dirty="0" err="1">
                <a:latin typeface="Aptos" panose="020B0004020202020204" pitchFamily="34" charset="0"/>
              </a:rPr>
              <a:t>novičnik</a:t>
            </a:r>
            <a:r>
              <a:rPr lang="sl-SI" noProof="0" dirty="0">
                <a:latin typeface="Aptos" panose="020B0004020202020204" pitchFamily="34" charset="0"/>
              </a:rPr>
              <a:t> in e-pošta</a:t>
            </a:r>
          </a:p>
          <a:p>
            <a:pPr marL="546100" lvl="0" indent="-342900">
              <a:lnSpc>
                <a:spcPct val="110000"/>
              </a:lnSpc>
              <a:buClr>
                <a:srgbClr val="035854"/>
              </a:buClr>
              <a:buSzPts val="2400"/>
              <a:buFont typeface="Arial" panose="020B0604020202020204" pitchFamily="34" charset="0"/>
              <a:buChar char="•"/>
            </a:pPr>
            <a:r>
              <a:rPr lang="sl-SI" noProof="0" dirty="0">
                <a:latin typeface="Aptos" panose="020B0004020202020204" pitchFamily="34" charset="0"/>
              </a:rPr>
              <a:t>notranji uveljavljeni postopki</a:t>
            </a:r>
          </a:p>
          <a:p>
            <a:pPr marL="546100" lvl="0" indent="-342900">
              <a:lnSpc>
                <a:spcPct val="110000"/>
              </a:lnSpc>
              <a:buClr>
                <a:srgbClr val="035854"/>
              </a:buClr>
              <a:buSzPts val="2400"/>
              <a:buFont typeface="Arial" panose="020B0604020202020204" pitchFamily="34" charset="0"/>
              <a:buChar char="•"/>
            </a:pPr>
            <a:r>
              <a:rPr lang="sl-SI" noProof="0" dirty="0">
                <a:latin typeface="Aptos" panose="020B0004020202020204" pitchFamily="34" charset="0"/>
              </a:rPr>
              <a:t>mednarodni dnevi okolja za dejavnosti</a:t>
            </a:r>
          </a:p>
          <a:p>
            <a:pPr marL="546100" lvl="0" indent="-342900">
              <a:lnSpc>
                <a:spcPct val="110000"/>
              </a:lnSpc>
              <a:buClr>
                <a:srgbClr val="035854"/>
              </a:buClr>
              <a:buSzPts val="2400"/>
              <a:buFont typeface="Arial" panose="020B0604020202020204" pitchFamily="34" charset="0"/>
              <a:buChar char="•"/>
            </a:pPr>
            <a:r>
              <a:rPr lang="sl-SI" noProof="0" dirty="0">
                <a:latin typeface="Aptos" panose="020B0004020202020204" pitchFamily="34" charset="0"/>
              </a:rPr>
              <a:t>delavnice za uporabnike (že med ocenjevanjem testnega izdelka)</a:t>
            </a:r>
          </a:p>
        </p:txBody>
      </p:sp>
      <p:pic>
        <p:nvPicPr>
          <p:cNvPr id="395" name="Google Shape;395;p55" descr="Ein Bild, das Zeichnung, Clipart, Grafiken, Grafikdesign enthält.&#10;&#10;KI-generierte Inhalte können fehlerhaft sein."/>
          <p:cNvPicPr preferRelativeResize="0"/>
          <p:nvPr/>
        </p:nvPicPr>
        <p:blipFill rotWithShape="1">
          <a:blip r:embed="rId3">
            <a:alphaModFix/>
          </a:blip>
          <a:srcRect/>
          <a:stretch/>
        </p:blipFill>
        <p:spPr>
          <a:xfrm>
            <a:off x="7461165" y="1519121"/>
            <a:ext cx="5060750" cy="5060750"/>
          </a:xfrm>
          <a:prstGeom prst="rect">
            <a:avLst/>
          </a:prstGeom>
          <a:noFill/>
          <a:ln>
            <a:noFill/>
          </a:ln>
        </p:spPr>
      </p:pic>
    </p:spTree>
    <p:extLst>
      <p:ext uri="{BB962C8B-B14F-4D97-AF65-F5344CB8AC3E}">
        <p14:creationId xmlns:p14="http://schemas.microsoft.com/office/powerpoint/2010/main" val="99115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sz="4400" noProof="0" dirty="0"/>
              <a:t>1. Izvajanje trajnostnega javnega naročanja:</a:t>
            </a:r>
            <a:br>
              <a:rPr lang="sl-SI" sz="4400" noProof="0" dirty="0"/>
            </a:br>
            <a:r>
              <a:rPr lang="sl-SI" sz="4400" noProof="0" dirty="0"/>
              <a:t>ključni koraki</a:t>
            </a:r>
          </a:p>
        </p:txBody>
      </p:sp>
    </p:spTree>
    <p:extLst>
      <p:ext uri="{BB962C8B-B14F-4D97-AF65-F5344CB8AC3E}">
        <p14:creationId xmlns:p14="http://schemas.microsoft.com/office/powerpoint/2010/main" val="408525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6"/>
          <p:cNvSpPr txBox="1">
            <a:spLocks noGrp="1"/>
          </p:cNvSpPr>
          <p:nvPr>
            <p:ph type="body" idx="1"/>
          </p:nvPr>
        </p:nvSpPr>
        <p:spPr>
          <a:xfrm>
            <a:off x="594360" y="2654643"/>
            <a:ext cx="7228840" cy="301917"/>
          </a:xfrm>
          <a:noFill/>
          <a:ln>
            <a:noFill/>
          </a:ln>
        </p:spPr>
        <p:txBody>
          <a:bodyPr spcFirstLastPara="1" wrap="square" lIns="0" tIns="0" rIns="0" bIns="0" anchor="t" anchorCtr="0">
            <a:noAutofit/>
          </a:bodyPr>
          <a:lstStyle/>
          <a:p>
            <a:pPr lvl="0"/>
            <a:r>
              <a:rPr lang="sl-SI" noProof="0" dirty="0"/>
              <a:t>Osebje za čiščenje občine </a:t>
            </a:r>
            <a:r>
              <a:rPr lang="sl-SI" noProof="0" dirty="0" err="1"/>
              <a:t>Payerbach</a:t>
            </a:r>
            <a:r>
              <a:rPr lang="sl-SI" noProof="0" dirty="0"/>
              <a:t> (Avstrija) je opravilo usposabljanje na temo ekološkega čiščenja, ki ga je izvedla </a:t>
            </a:r>
            <a:r>
              <a:rPr lang="sl-SI" noProof="0" dirty="0" err="1"/>
              <a:t>okoljska</a:t>
            </a:r>
            <a:r>
              <a:rPr lang="sl-SI" noProof="0" dirty="0"/>
              <a:t> organizacija „die </a:t>
            </a:r>
            <a:r>
              <a:rPr lang="sl-SI" noProof="0" dirty="0" err="1"/>
              <a:t>umweltberatung</a:t>
            </a:r>
            <a:r>
              <a:rPr lang="sl-SI" noProof="0" dirty="0"/>
              <a:t>“. Tečaj je obravnaval sestavine čistil, pravilno doziranje ter zaščito pri delu in zaščito kože. Posledično je občina svoje metode čiščenja in izdelke za čiščenje zamenjala z okolju prijaznimi alternativami.</a:t>
            </a:r>
          </a:p>
          <a:p>
            <a:pPr lvl="0"/>
            <a:endParaRPr lang="sl-SI" noProof="0" dirty="0"/>
          </a:p>
          <a:p>
            <a:pPr lvl="0"/>
            <a:r>
              <a:rPr lang="sl-SI" noProof="0" dirty="0"/>
              <a:t>Usposabljanje je pripeljalo do večje ozaveščenosti in motivacije znotraj ekipe, odgovornejšega ravnanja z </a:t>
            </a:r>
            <a:r>
              <a:rPr lang="sl-SI" noProof="0" dirty="0" err="1"/>
              <a:t>okoljskimi</a:t>
            </a:r>
            <a:r>
              <a:rPr lang="sl-SI" noProof="0" dirty="0"/>
              <a:t> vprašanji in znatnega zmanjšanja uporabe kemikalij. Hkrati so se zmanjšali stroški za čistila in izboljšali ekološki standardi.</a:t>
            </a:r>
          </a:p>
          <a:p>
            <a:pPr lvl="0"/>
            <a:endParaRPr lang="sl-SI" noProof="0" dirty="0"/>
          </a:p>
        </p:txBody>
      </p:sp>
      <p:sp>
        <p:nvSpPr>
          <p:cNvPr id="189" name="Google Shape;189;p36"/>
          <p:cNvSpPr txBox="1">
            <a:spLocks noGrp="1"/>
          </p:cNvSpPr>
          <p:nvPr>
            <p:ph type="title"/>
          </p:nvPr>
        </p:nvSpPr>
        <p:spPr>
          <a:xfrm>
            <a:off x="594358" y="1679229"/>
            <a:ext cx="11056621" cy="541687"/>
          </a:xfrm>
          <a:noFill/>
          <a:ln>
            <a:noFill/>
          </a:ln>
        </p:spPr>
        <p:txBody>
          <a:bodyPr spcFirstLastPara="1" wrap="square" lIns="0" tIns="0" rIns="0" bIns="0" anchor="b" anchorCtr="0">
            <a:noAutofit/>
          </a:bodyPr>
          <a:lstStyle/>
          <a:p>
            <a:pPr lvl="0"/>
            <a:r>
              <a:rPr lang="sl-SI" noProof="0" dirty="0"/>
              <a:t>1.6 Praktični primer: Vključevanje zaposlenih v občinskih službah</a:t>
            </a:r>
          </a:p>
        </p:txBody>
      </p:sp>
      <p:pic>
        <p:nvPicPr>
          <p:cNvPr id="4" name="Online Image Placeholder 3">
            <a:extLst>
              <a:ext uri="{FF2B5EF4-FFF2-40B4-BE49-F238E27FC236}">
                <a16:creationId xmlns:a16="http://schemas.microsoft.com/office/drawing/2014/main" id="{E3A4BEEA-F292-401A-01DC-615805E5A738}"/>
              </a:ext>
            </a:extLst>
          </p:cNvPr>
          <p:cNvPicPr>
            <a:picLocks noGrp="1" noChangeAspect="1"/>
          </p:cNvPicPr>
          <p:nvPr>
            <p:ph type="clipArt" sz="quarter" idx="13"/>
          </p:nvPr>
        </p:nvPicPr>
        <p:blipFill>
          <a:blip r:embed="rId3"/>
          <a:stretch>
            <a:fillRect/>
          </a:stretch>
        </p:blipFill>
        <p:spPr>
          <a:xfrm>
            <a:off x="8119073" y="2654300"/>
            <a:ext cx="3099598" cy="3032125"/>
          </a:xfrm>
          <a:noFill/>
          <a:ln>
            <a:noFill/>
          </a:ln>
        </p:spPr>
      </p:pic>
    </p:spTree>
    <p:extLst>
      <p:ext uri="{BB962C8B-B14F-4D97-AF65-F5344CB8AC3E}">
        <p14:creationId xmlns:p14="http://schemas.microsoft.com/office/powerpoint/2010/main" val="108762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9C6C0D59-E7C9-3A92-3B6B-A8DFEA9B24C7}"/>
            </a:ext>
          </a:extLst>
        </p:cNvPr>
        <p:cNvGrpSpPr/>
        <p:nvPr/>
      </p:nvGrpSpPr>
      <p:grpSpPr>
        <a:xfrm>
          <a:off x="0" y="0"/>
          <a:ext cx="0" cy="0"/>
          <a:chOff x="0" y="0"/>
          <a:chExt cx="0" cy="0"/>
        </a:xfrm>
      </p:grpSpPr>
      <p:sp>
        <p:nvSpPr>
          <p:cNvPr id="393" name="Google Shape;393;p55">
            <a:extLst>
              <a:ext uri="{FF2B5EF4-FFF2-40B4-BE49-F238E27FC236}">
                <a16:creationId xmlns:a16="http://schemas.microsoft.com/office/drawing/2014/main" id="{ACE18A5C-48F0-2A73-6F01-79B7CFF07943}"/>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dirty="0"/>
              <a:t>1.6 Vključevanje interesnih skupin</a:t>
            </a:r>
          </a:p>
        </p:txBody>
      </p:sp>
      <p:sp>
        <p:nvSpPr>
          <p:cNvPr id="4" name="Google Shape;299;p42">
            <a:extLst>
              <a:ext uri="{FF2B5EF4-FFF2-40B4-BE49-F238E27FC236}">
                <a16:creationId xmlns:a16="http://schemas.microsoft.com/office/drawing/2014/main" id="{037AE4C7-8148-E233-2DDE-63B0B370A90C}"/>
              </a:ext>
            </a:extLst>
          </p:cNvPr>
          <p:cNvSpPr txBox="1">
            <a:spLocks noGrp="1"/>
          </p:cNvSpPr>
          <p:nvPr>
            <p:ph type="body" idx="1"/>
          </p:nvPr>
        </p:nvSpPr>
        <p:spPr>
          <a:prstGeom prst="rect">
            <a:avLst/>
          </a:prstGeom>
          <a:noFill/>
          <a:ln>
            <a:noFill/>
          </a:ln>
        </p:spPr>
        <p:txBody>
          <a:bodyPr spcFirstLastPara="1" wrap="square" lIns="0" tIns="45700" rIns="91425" bIns="45700" anchor="t" anchorCtr="0">
            <a:noAutofit/>
          </a:bodyPr>
          <a:lstStyle/>
          <a:p>
            <a:pPr marL="546100" lvl="0" indent="-342900">
              <a:lnSpc>
                <a:spcPct val="110000"/>
              </a:lnSpc>
              <a:buClr>
                <a:srgbClr val="035854"/>
              </a:buClr>
              <a:buSzPts val="2400"/>
              <a:buFont typeface="Arial" panose="020B0604020202020204" pitchFamily="34" charset="0"/>
              <a:buChar char="•"/>
            </a:pPr>
            <a:r>
              <a:rPr lang="sl-SI" sz="2400" noProof="0" dirty="0">
                <a:latin typeface="Aptos" panose="020B0004020202020204" pitchFamily="34" charset="0"/>
              </a:rPr>
              <a:t>lokalna podjetja</a:t>
            </a:r>
          </a:p>
          <a:p>
            <a:pPr marL="546100" lvl="0" indent="-342900">
              <a:lnSpc>
                <a:spcPct val="110000"/>
              </a:lnSpc>
              <a:buClr>
                <a:srgbClr val="035854"/>
              </a:buClr>
              <a:buSzPts val="2400"/>
              <a:buFont typeface="Arial" panose="020B0604020202020204" pitchFamily="34" charset="0"/>
              <a:buChar char="•"/>
            </a:pPr>
            <a:r>
              <a:rPr lang="sl-SI" sz="2400" noProof="0" dirty="0">
                <a:latin typeface="Aptos" panose="020B0004020202020204" pitchFamily="34" charset="0"/>
              </a:rPr>
              <a:t>delavnica za dobavitelje / dialog</a:t>
            </a:r>
          </a:p>
          <a:p>
            <a:pPr marL="546100" lvl="0" indent="-342900">
              <a:lnSpc>
                <a:spcPct val="110000"/>
              </a:lnSpc>
              <a:buClr>
                <a:srgbClr val="035854"/>
              </a:buClr>
              <a:buSzPts val="2400"/>
              <a:buFont typeface="Arial" panose="020B0604020202020204" pitchFamily="34" charset="0"/>
              <a:buChar char="•"/>
            </a:pPr>
            <a:r>
              <a:rPr lang="sl-SI" sz="2400" noProof="0" dirty="0">
                <a:latin typeface="Aptos" panose="020B0004020202020204" pitchFamily="34" charset="0"/>
              </a:rPr>
              <a:t>enostavno razumljiva navodila za dobavitelje</a:t>
            </a:r>
          </a:p>
          <a:p>
            <a:pPr marL="546100" lvl="0" indent="-342900">
              <a:lnSpc>
                <a:spcPct val="110000"/>
              </a:lnSpc>
              <a:buClr>
                <a:srgbClr val="035854"/>
              </a:buClr>
              <a:buSzPts val="2400"/>
              <a:buFont typeface="Arial" panose="020B0604020202020204" pitchFamily="34" charset="0"/>
              <a:buChar char="•"/>
            </a:pPr>
            <a:r>
              <a:rPr lang="sl-SI" sz="2400" noProof="0" dirty="0">
                <a:latin typeface="Aptos" panose="020B0004020202020204" pitchFamily="34" charset="0"/>
              </a:rPr>
              <a:t>javne informacijske kampanje</a:t>
            </a:r>
          </a:p>
          <a:p>
            <a:pPr marL="546100" lvl="0" indent="-342900">
              <a:lnSpc>
                <a:spcPct val="110000"/>
              </a:lnSpc>
              <a:buClr>
                <a:srgbClr val="035854"/>
              </a:buClr>
              <a:buSzPts val="2400"/>
              <a:buFont typeface="Arial" panose="020B0604020202020204" pitchFamily="34" charset="0"/>
              <a:buChar char="•"/>
            </a:pPr>
            <a:r>
              <a:rPr lang="sl-SI" sz="2400" noProof="0" dirty="0">
                <a:latin typeface="Aptos" panose="020B0004020202020204" pitchFamily="34" charset="0"/>
              </a:rPr>
              <a:t>druge lokalne oblasti in mreže</a:t>
            </a:r>
          </a:p>
        </p:txBody>
      </p:sp>
      <p:pic>
        <p:nvPicPr>
          <p:cNvPr id="395" name="Google Shape;395;p55" descr="Ein Bild, das Zeichnung, Clipart, Grafiken, Grafikdesign enthält.&#10;&#10;KI-generierte Inhalte können fehlerhaft sein.">
            <a:extLst>
              <a:ext uri="{FF2B5EF4-FFF2-40B4-BE49-F238E27FC236}">
                <a16:creationId xmlns:a16="http://schemas.microsoft.com/office/drawing/2014/main" id="{7AAE4CDF-FE89-5CBA-DA0C-8A3050B71019}"/>
              </a:ext>
            </a:extLst>
          </p:cNvPr>
          <p:cNvPicPr preferRelativeResize="0"/>
          <p:nvPr/>
        </p:nvPicPr>
        <p:blipFill rotWithShape="1">
          <a:blip r:embed="rId3">
            <a:alphaModFix/>
          </a:blip>
          <a:srcRect/>
          <a:stretch/>
        </p:blipFill>
        <p:spPr>
          <a:xfrm>
            <a:off x="7461165" y="1519121"/>
            <a:ext cx="5060750" cy="5060750"/>
          </a:xfrm>
          <a:prstGeom prst="rect">
            <a:avLst/>
          </a:prstGeom>
          <a:noFill/>
          <a:ln>
            <a:noFill/>
          </a:ln>
        </p:spPr>
      </p:pic>
    </p:spTree>
    <p:extLst>
      <p:ext uri="{BB962C8B-B14F-4D97-AF65-F5344CB8AC3E}">
        <p14:creationId xmlns:p14="http://schemas.microsoft.com/office/powerpoint/2010/main" val="2944795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p3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r>
              <a:rPr lang="sv-SE" b="1" dirty="0"/>
              <a:t>Sončni festival – Občina Mäder, Predarlska</a:t>
            </a:r>
            <a:endParaRPr lang="sl-SI" b="1" dirty="0"/>
          </a:p>
          <a:p>
            <a:pPr marL="0" lvl="0" indent="0"/>
            <a:endParaRPr lang="sl-SI" dirty="0"/>
          </a:p>
          <a:p>
            <a:pPr marL="0" lvl="0" indent="0"/>
            <a:r>
              <a:rPr lang="sl-SI" dirty="0"/>
              <a:t>Že 15 let občina </a:t>
            </a:r>
            <a:r>
              <a:rPr lang="sl-SI" dirty="0" err="1"/>
              <a:t>Mäder</a:t>
            </a:r>
            <a:r>
              <a:rPr lang="sl-SI" dirty="0"/>
              <a:t> organizira Sončni festival in na njem gosti več kot 1000 solastnikov </a:t>
            </a:r>
            <a:r>
              <a:rPr lang="sl-SI" dirty="0" err="1"/>
              <a:t>fotovoltaične</a:t>
            </a:r>
            <a:r>
              <a:rPr lang="sl-SI" dirty="0"/>
              <a:t> naprave na strehi ekološke srednje šole. Praznovanje služi ozaveščanju o okolju in ga vsako leto organizira drugo društvo iz </a:t>
            </a:r>
            <a:r>
              <a:rPr lang="sl-SI" dirty="0" err="1"/>
              <a:t>Mäderja</a:t>
            </a:r>
            <a:r>
              <a:rPr lang="sl-SI" dirty="0"/>
              <a:t> – z biološkimi in regionalnimi izdelki.</a:t>
            </a:r>
          </a:p>
          <a:p>
            <a:pPr marL="0" lvl="0" indent="0"/>
            <a:endParaRPr lang="sl-SI" dirty="0"/>
          </a:p>
          <a:p>
            <a:pPr marL="0" lvl="0" indent="0"/>
            <a:r>
              <a:rPr lang="sl-SI" dirty="0"/>
              <a:t>Prihod na prireditev je podnebju prijazen, saj obiskovalci lahko pridejo peš, s kolesom ali javnim prevozom. Zaradi brezplačnega čiščenja koles in brezplačnega javnega prevoza parkirišča za avtomobile niso več potrebna.</a:t>
            </a:r>
          </a:p>
        </p:txBody>
      </p:sp>
      <p:sp>
        <p:nvSpPr>
          <p:cNvPr id="205" name="Google Shape;205;p38"/>
          <p:cNvSpPr txBox="1">
            <a:spLocks noGrp="1"/>
          </p:cNvSpPr>
          <p:nvPr>
            <p:ph type="title"/>
          </p:nvPr>
        </p:nvSpPr>
        <p:spPr>
          <a:prstGeom prst="rect">
            <a:avLst/>
          </a:prstGeom>
          <a:noFill/>
          <a:ln>
            <a:noFill/>
          </a:ln>
        </p:spPr>
        <p:txBody>
          <a:bodyPr spcFirstLastPara="1" wrap="square" lIns="0" tIns="0" rIns="0" bIns="0" anchor="b" anchorCtr="0">
            <a:normAutofit fontScale="90000"/>
          </a:bodyPr>
          <a:lstStyle/>
          <a:p>
            <a:pPr lvl="0"/>
            <a:r>
              <a:rPr lang="sl-SI" noProof="0" dirty="0"/>
              <a:t>1.6 Primer iz prakse</a:t>
            </a:r>
            <a:br>
              <a:rPr lang="sl-SI" noProof="0" dirty="0"/>
            </a:br>
            <a:r>
              <a:rPr lang="sl-SI" noProof="0" dirty="0"/>
              <a:t>Vključevanje interesnih skupin</a:t>
            </a:r>
          </a:p>
        </p:txBody>
      </p:sp>
      <p:pic>
        <p:nvPicPr>
          <p:cNvPr id="4" name="Online Image Placeholder 3">
            <a:extLst>
              <a:ext uri="{FF2B5EF4-FFF2-40B4-BE49-F238E27FC236}">
                <a16:creationId xmlns:a16="http://schemas.microsoft.com/office/drawing/2014/main" id="{8587352D-53B0-4B85-F2B6-13ED21F63BE3}"/>
              </a:ext>
            </a:extLst>
          </p:cNvPr>
          <p:cNvPicPr>
            <a:picLocks noGrp="1" noChangeAspect="1"/>
          </p:cNvPicPr>
          <p:nvPr>
            <p:ph type="clipArt" sz="quarter" idx="13"/>
          </p:nvPr>
        </p:nvPicPr>
        <p:blipFill>
          <a:blip r:embed="rId3"/>
          <a:stretch>
            <a:fillRect/>
          </a:stretch>
        </p:blipFill>
        <p:spPr>
          <a:xfrm>
            <a:off x="8188686" y="2654300"/>
            <a:ext cx="2814611" cy="3221206"/>
          </a:xfrm>
          <a:prstGeom prst="rect">
            <a:avLst/>
          </a:prstGeom>
          <a:noFill/>
          <a:ln>
            <a:noFill/>
          </a:ln>
        </p:spPr>
      </p:pic>
      <p:sp>
        <p:nvSpPr>
          <p:cNvPr id="207" name="Google Shape;207;p38"/>
          <p:cNvSpPr txBox="1"/>
          <p:nvPr/>
        </p:nvSpPr>
        <p:spPr>
          <a:xfrm>
            <a:off x="10409275" y="6457880"/>
            <a:ext cx="155235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l-SI" sz="1000" b="0" i="0" u="none" strike="noStrike" cap="none" noProof="0" dirty="0">
                <a:solidFill>
                  <a:schemeClr val="lt1"/>
                </a:solidFill>
                <a:latin typeface="Arial"/>
                <a:ea typeface="Arial"/>
                <a:cs typeface="Arial"/>
                <a:sym typeface="Arial"/>
              </a:rPr>
              <a:t>Sonnenfest Mäder 2023</a:t>
            </a:r>
            <a:endParaRPr lang="sl-SI" noProof="0" dirty="0"/>
          </a:p>
          <a:p>
            <a:pPr marL="0" marR="0" lvl="0" indent="0" algn="l" rtl="0">
              <a:lnSpc>
                <a:spcPct val="100000"/>
              </a:lnSpc>
              <a:spcBef>
                <a:spcPts val="0"/>
              </a:spcBef>
              <a:spcAft>
                <a:spcPts val="0"/>
              </a:spcAft>
              <a:buNone/>
            </a:pPr>
            <a:r>
              <a:rPr lang="sl-SI" sz="1000" b="0" i="0" u="none" strike="noStrike" cap="none" noProof="0" dirty="0">
                <a:solidFill>
                  <a:schemeClr val="lt1"/>
                </a:solidFill>
                <a:latin typeface="Arial"/>
                <a:ea typeface="Arial"/>
                <a:cs typeface="Arial"/>
                <a:sym typeface="Arial"/>
              </a:rPr>
              <a:t>Quelle: vol.at</a:t>
            </a:r>
            <a:endParaRPr lang="sl-SI" noProof="0" dirty="0"/>
          </a:p>
        </p:txBody>
      </p:sp>
    </p:spTree>
    <p:extLst>
      <p:ext uri="{BB962C8B-B14F-4D97-AF65-F5344CB8AC3E}">
        <p14:creationId xmlns:p14="http://schemas.microsoft.com/office/powerpoint/2010/main" val="3769987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9"/>
          <p:cNvSpPr txBox="1">
            <a:spLocks noGrp="1"/>
          </p:cNvSpPr>
          <p:nvPr>
            <p:ph type="title"/>
          </p:nvPr>
        </p:nvSpPr>
        <p:spPr>
          <a:xfrm>
            <a:off x="4353982" y="3111989"/>
            <a:ext cx="6496898" cy="73866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noProof="0" dirty="0"/>
              <a:t>2. Skupinsko delo</a:t>
            </a:r>
          </a:p>
        </p:txBody>
      </p:sp>
    </p:spTree>
    <p:extLst>
      <p:ext uri="{BB962C8B-B14F-4D97-AF65-F5344CB8AC3E}">
        <p14:creationId xmlns:p14="http://schemas.microsoft.com/office/powerpoint/2010/main" val="3036164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60"/>
          <p:cNvSpPr txBox="1">
            <a:spLocks noGrp="1"/>
          </p:cNvSpPr>
          <p:nvPr>
            <p:ph type="body" idx="1"/>
          </p:nvPr>
        </p:nvSpPr>
        <p:spPr>
          <a:prstGeom prst="rect">
            <a:avLst/>
          </a:prstGeom>
          <a:noFill/>
          <a:ln>
            <a:noFill/>
          </a:ln>
        </p:spPr>
        <p:txBody>
          <a:bodyPr spcFirstLastPara="1" wrap="square" lIns="0" tIns="0" rIns="0" bIns="0" anchor="t" anchorCtr="0">
            <a:noAutofit/>
          </a:bodyPr>
          <a:lstStyle/>
          <a:p>
            <a:r>
              <a:rPr lang="sl-SI" sz="2400" dirty="0"/>
              <a:t>Priprava načrta za izvajanje trajnostnega javnega naročanja v fiktivni občini.</a:t>
            </a:r>
          </a:p>
        </p:txBody>
      </p:sp>
      <p:sp>
        <p:nvSpPr>
          <p:cNvPr id="433" name="Google Shape;433;p6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2. Skupinsko delo</a:t>
            </a:r>
          </a:p>
        </p:txBody>
      </p:sp>
      <p:pic>
        <p:nvPicPr>
          <p:cNvPr id="436" name="Google Shape;436;p60" descr="Ein Bild, das Kreis, Kinderkunst, Zeichnung, Cartoon enthält.&#10;&#10;KI-generierte Inhalte können fehlerhaft sein."/>
          <p:cNvPicPr preferRelativeResize="0"/>
          <p:nvPr/>
        </p:nvPicPr>
        <p:blipFill rotWithShape="1">
          <a:blip r:embed="rId3">
            <a:alphaModFix/>
          </a:blip>
          <a:srcRect/>
          <a:stretch/>
        </p:blipFill>
        <p:spPr>
          <a:xfrm>
            <a:off x="7491678" y="986325"/>
            <a:ext cx="4542605" cy="4542605"/>
          </a:xfrm>
          <a:prstGeom prst="rect">
            <a:avLst/>
          </a:prstGeom>
          <a:noFill/>
          <a:ln>
            <a:noFill/>
          </a:ln>
        </p:spPr>
      </p:pic>
    </p:spTree>
    <p:extLst>
      <p:ext uri="{BB962C8B-B14F-4D97-AF65-F5344CB8AC3E}">
        <p14:creationId xmlns:p14="http://schemas.microsoft.com/office/powerpoint/2010/main" val="1191943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1"/>
          <p:cNvSpPr txBox="1">
            <a:spLocks noGrp="1"/>
          </p:cNvSpPr>
          <p:nvPr>
            <p:ph type="title"/>
          </p:nvPr>
        </p:nvSpPr>
        <p:spPr>
          <a:xfrm>
            <a:off x="4353982" y="3111989"/>
            <a:ext cx="7269058" cy="738664"/>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noProof="0" dirty="0"/>
              <a:t>3. </a:t>
            </a:r>
            <a:r>
              <a:rPr lang="sl-SI" b="1" noProof="0" dirty="0"/>
              <a:t>Upravljanje tveganj pri trajnostnem javnem naročanju</a:t>
            </a:r>
            <a:endParaRPr lang="sl-SI" noProof="0" dirty="0"/>
          </a:p>
        </p:txBody>
      </p:sp>
    </p:spTree>
    <p:extLst>
      <p:ext uri="{BB962C8B-B14F-4D97-AF65-F5344CB8AC3E}">
        <p14:creationId xmlns:p14="http://schemas.microsoft.com/office/powerpoint/2010/main" val="1467279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E3A1D6C0-F85A-51C2-368E-E25C18438A15}"/>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0296CC7-85A8-CDB8-F86C-43E70B25BAA7}"/>
              </a:ext>
            </a:extLst>
          </p:cNvPr>
          <p:cNvSpPr>
            <a:spLocks noGrp="1"/>
          </p:cNvSpPr>
          <p:nvPr>
            <p:ph type="pic" idx="2"/>
          </p:nvPr>
        </p:nvSpPr>
        <p:spPr/>
        <p:txBody>
          <a:bodyPr/>
          <a:lstStyle/>
          <a:p>
            <a:endParaRPr lang="sl-SI"/>
          </a:p>
        </p:txBody>
      </p:sp>
      <p:sp>
        <p:nvSpPr>
          <p:cNvPr id="181" name="Google Shape;181;p38">
            <a:extLst>
              <a:ext uri="{FF2B5EF4-FFF2-40B4-BE49-F238E27FC236}">
                <a16:creationId xmlns:a16="http://schemas.microsoft.com/office/drawing/2014/main" id="{5FEBEAA1-46BC-EB25-2A42-CBF8F8F5528A}"/>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pl-PL" noProof="0" dirty="0"/>
              <a:t>3. Upravljanje tveganj pri trajnostnem javnem naročanju</a:t>
            </a:r>
            <a:endParaRPr lang="sl-SI" noProof="0" dirty="0"/>
          </a:p>
        </p:txBody>
      </p:sp>
      <p:sp>
        <p:nvSpPr>
          <p:cNvPr id="182" name="Google Shape;182;p38">
            <a:extLst>
              <a:ext uri="{FF2B5EF4-FFF2-40B4-BE49-F238E27FC236}">
                <a16:creationId xmlns:a16="http://schemas.microsoft.com/office/drawing/2014/main" id="{D88EB55C-64C6-023D-A8D5-BCEBBB74E8E1}"/>
              </a:ext>
            </a:extLst>
          </p:cNvPr>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a:buSzPct val="120120"/>
            </a:pPr>
            <a:r>
              <a:rPr lang="sl-SI" b="1" noProof="0" dirty="0"/>
              <a:t>Možna tveganja so:</a:t>
            </a:r>
          </a:p>
          <a:p>
            <a:pPr lvl="0">
              <a:buSzPct val="120120"/>
            </a:pPr>
            <a:endParaRPr lang="sl-SI" b="1" noProof="0" dirty="0"/>
          </a:p>
          <a:p>
            <a:pPr marL="342900" lvl="0" indent="-342900">
              <a:buClr>
                <a:srgbClr val="035854"/>
              </a:buClr>
              <a:buSzPct val="100000"/>
              <a:buFont typeface="Arial" panose="020B0604020202020204" pitchFamily="34" charset="0"/>
              <a:buChar char="•"/>
            </a:pPr>
            <a:r>
              <a:rPr lang="sl-SI" noProof="0" dirty="0"/>
              <a:t>Izdelek ne izpolnjuje pričakovanj</a:t>
            </a:r>
          </a:p>
          <a:p>
            <a:pPr marL="342900" lvl="0" indent="-342900">
              <a:buClr>
                <a:srgbClr val="035854"/>
              </a:buClr>
              <a:buSzPct val="100000"/>
              <a:buFont typeface="Arial" panose="020B0604020202020204" pitchFamily="34" charset="0"/>
              <a:buChar char="•"/>
            </a:pPr>
            <a:r>
              <a:rPr lang="sl-SI" noProof="0" dirty="0"/>
              <a:t>Omejeni proračuni občine</a:t>
            </a:r>
          </a:p>
          <a:p>
            <a:pPr marL="342900" lvl="0" indent="-342900">
              <a:buClr>
                <a:srgbClr val="035854"/>
              </a:buClr>
              <a:buSzPct val="100000"/>
              <a:buFont typeface="Arial" panose="020B0604020202020204" pitchFamily="34" charset="0"/>
              <a:buChar char="•"/>
            </a:pPr>
            <a:r>
              <a:rPr lang="sl-SI" noProof="0" dirty="0"/>
              <a:t>Omejena razpoložljivost trajnostnih izdelkov in storitev</a:t>
            </a:r>
          </a:p>
        </p:txBody>
      </p:sp>
      <p:sp>
        <p:nvSpPr>
          <p:cNvPr id="185" name="Google Shape;185;p38">
            <a:extLst>
              <a:ext uri="{FF2B5EF4-FFF2-40B4-BE49-F238E27FC236}">
                <a16:creationId xmlns:a16="http://schemas.microsoft.com/office/drawing/2014/main" id="{7429A577-1661-B8AF-ABCF-A0E6663BD42A}"/>
              </a:ext>
            </a:extLst>
          </p:cNvPr>
          <p:cNvSpPr txBox="1"/>
          <p:nvPr/>
        </p:nvSpPr>
        <p:spPr>
          <a:xfrm>
            <a:off x="7646112" y="2644190"/>
            <a:ext cx="4104167" cy="1569620"/>
          </a:xfrm>
          <a:prstGeom prst="rect">
            <a:avLst/>
          </a:prstGeom>
          <a:solidFill>
            <a:srgbClr val="87C3CD"/>
          </a:solidFill>
          <a:ln>
            <a:noFill/>
          </a:ln>
        </p:spPr>
        <p:txBody>
          <a:bodyPr spcFirstLastPara="1" wrap="square" lIns="91425" tIns="45700" rIns="91425" bIns="45700" anchor="t" anchorCtr="0">
            <a:spAutoFit/>
          </a:bodyPr>
          <a:lstStyle/>
          <a:p>
            <a:pPr lvl="0" algn="ctr"/>
            <a:r>
              <a:rPr lang="sl-SI" sz="2400" b="1" noProof="0" dirty="0">
                <a:solidFill>
                  <a:schemeClr val="lt1"/>
                </a:solidFill>
                <a:latin typeface="Aptos" panose="020B0004020202020204" pitchFamily="34" charset="0"/>
              </a:rPr>
              <a:t>Pri trajnostnem javnem naročanju je pomembno, da se upoštevajo potencialna tveganja.</a:t>
            </a:r>
          </a:p>
        </p:txBody>
      </p:sp>
    </p:spTree>
    <p:extLst>
      <p:ext uri="{BB962C8B-B14F-4D97-AF65-F5344CB8AC3E}">
        <p14:creationId xmlns:p14="http://schemas.microsoft.com/office/powerpoint/2010/main" val="8847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sz="4000" noProof="0" dirty="0"/>
              <a:t>3. Tveganje: Izdelek ne izpolnjuje pričakovanj</a:t>
            </a:r>
            <a:endParaRPr lang="sl-SI" noProof="0" dirty="0"/>
          </a:p>
        </p:txBody>
      </p:sp>
      <p:sp>
        <p:nvSpPr>
          <p:cNvPr id="458" name="Google Shape;458;p63"/>
          <p:cNvSpPr txBox="1">
            <a:spLocks noGrp="1"/>
          </p:cNvSpPr>
          <p:nvPr>
            <p:ph type="body" idx="15"/>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sz="2400" b="1" dirty="0"/>
              <a:t>Primeri:</a:t>
            </a:r>
          </a:p>
          <a:p>
            <a:pPr lvl="0" algn="l" rtl="0">
              <a:spcAft>
                <a:spcPts val="0"/>
              </a:spcAft>
              <a:buClr>
                <a:schemeClr val="accent4"/>
              </a:buClr>
              <a:buSzPts val="2400"/>
              <a:buFont typeface="Arial"/>
              <a:buNone/>
            </a:pPr>
            <a:endParaRPr lang="sl-SI" sz="2400" b="1" dirty="0"/>
          </a:p>
          <a:p>
            <a:pPr marL="342000" lvl="0" indent="-342900" algn="l" rtl="0">
              <a:spcAft>
                <a:spcPts val="0"/>
              </a:spcAft>
              <a:buClr>
                <a:srgbClr val="035854"/>
              </a:buClr>
              <a:buSzPts val="2400"/>
              <a:buFont typeface="Arial"/>
              <a:buChar char="•"/>
            </a:pPr>
            <a:r>
              <a:rPr lang="sl-SI" sz="2400" dirty="0"/>
              <a:t>Oblačila se hitro obrabijo.</a:t>
            </a:r>
          </a:p>
          <a:p>
            <a:pPr marL="342000" lvl="0" indent="-342900" algn="l" rtl="0">
              <a:spcAft>
                <a:spcPts val="0"/>
              </a:spcAft>
              <a:buClr>
                <a:srgbClr val="035854"/>
              </a:buClr>
              <a:buSzPts val="2400"/>
              <a:buFont typeface="Arial"/>
              <a:buChar char="•"/>
            </a:pPr>
            <a:r>
              <a:rPr lang="sl-SI" sz="2400" dirty="0"/>
              <a:t>Kava ni okusna</a:t>
            </a:r>
          </a:p>
          <a:p>
            <a:pPr marL="342000" lvl="0" indent="-342900" algn="l" rtl="0">
              <a:spcAft>
                <a:spcPts val="0"/>
              </a:spcAft>
              <a:buClr>
                <a:srgbClr val="035854"/>
              </a:buClr>
              <a:buSzPts val="2400"/>
              <a:buFont typeface="Arial"/>
              <a:buChar char="•"/>
            </a:pPr>
            <a:r>
              <a:rPr lang="sl-SI" sz="2400" dirty="0"/>
              <a:t>Previsoki stroški vzdrževanja električnega avtomobila</a:t>
            </a:r>
          </a:p>
        </p:txBody>
      </p:sp>
      <p:sp>
        <p:nvSpPr>
          <p:cNvPr id="2" name="Text Placeholder 1">
            <a:extLst>
              <a:ext uri="{FF2B5EF4-FFF2-40B4-BE49-F238E27FC236}">
                <a16:creationId xmlns:a16="http://schemas.microsoft.com/office/drawing/2014/main" id="{14E3FEFE-97B8-E293-4358-784ACA273996}"/>
              </a:ext>
            </a:extLst>
          </p:cNvPr>
          <p:cNvSpPr>
            <a:spLocks noGrp="1"/>
          </p:cNvSpPr>
          <p:nvPr>
            <p:ph type="body" idx="16"/>
          </p:nvPr>
        </p:nvSpPr>
        <p:spPr>
          <a:xfrm>
            <a:off x="6256075" y="2654643"/>
            <a:ext cx="5394904" cy="2523768"/>
          </a:xfrm>
        </p:spPr>
        <p:txBody>
          <a:bodyPr/>
          <a:lstStyle/>
          <a:p>
            <a:pPr>
              <a:buSzPts val="2400"/>
            </a:pPr>
            <a:r>
              <a:rPr lang="sl-SI" sz="2400" b="1" dirty="0"/>
              <a:t>Možne rešitve so:</a:t>
            </a:r>
          </a:p>
          <a:p>
            <a:pPr>
              <a:buSzPts val="2400"/>
            </a:pPr>
            <a:endParaRPr lang="sl-SI" sz="2400" b="1" dirty="0"/>
          </a:p>
          <a:p>
            <a:pPr marL="342900" indent="-342900">
              <a:buClr>
                <a:srgbClr val="035854"/>
              </a:buClr>
              <a:buSzPts val="2400"/>
              <a:buFont typeface="Arial" panose="020B0604020202020204" pitchFamily="34" charset="0"/>
              <a:buChar char="•"/>
            </a:pPr>
            <a:r>
              <a:rPr lang="sl-SI" sz="2400" dirty="0"/>
              <a:t>Pred nakupom zbrati čim več informacij o izdelku (ocene itd.)</a:t>
            </a:r>
          </a:p>
          <a:p>
            <a:pPr marL="342900" indent="-342900">
              <a:buClr>
                <a:srgbClr val="035854"/>
              </a:buClr>
              <a:buSzPts val="2400"/>
              <a:buFont typeface="Arial" panose="020B0604020202020204" pitchFamily="34" charset="0"/>
              <a:buChar char="•"/>
            </a:pPr>
            <a:r>
              <a:rPr lang="sl-SI" sz="2400" dirty="0"/>
              <a:t>Preizkusiti izdelek v realnih pogojih</a:t>
            </a:r>
          </a:p>
          <a:p>
            <a:pPr marL="342900" indent="-342900">
              <a:buClr>
                <a:srgbClr val="035854"/>
              </a:buClr>
              <a:buSzPts val="2400"/>
              <a:buFont typeface="Arial" panose="020B0604020202020204" pitchFamily="34" charset="0"/>
              <a:buChar char="•"/>
            </a:pPr>
            <a:r>
              <a:rPr lang="sl-SI" sz="2400" dirty="0"/>
              <a:t>Prvo naročilo v majhnih količinah</a:t>
            </a:r>
          </a:p>
          <a:p>
            <a:endParaRPr lang="sl-SI" dirty="0"/>
          </a:p>
        </p:txBody>
      </p:sp>
    </p:spTree>
    <p:extLst>
      <p:ext uri="{BB962C8B-B14F-4D97-AF65-F5344CB8AC3E}">
        <p14:creationId xmlns:p14="http://schemas.microsoft.com/office/powerpoint/2010/main" val="1517564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40"/>
          <p:cNvSpPr txBox="1">
            <a:spLocks noGrp="1"/>
          </p:cNvSpPr>
          <p:nvPr>
            <p:ph type="body" idx="1"/>
          </p:nvPr>
        </p:nvSpPr>
        <p:spPr>
          <a:xfrm>
            <a:off x="594360" y="2654643"/>
            <a:ext cx="6070600" cy="352717"/>
          </a:xfrm>
          <a:prstGeom prst="rect">
            <a:avLst/>
          </a:prstGeom>
          <a:noFill/>
          <a:ln>
            <a:noFill/>
          </a:ln>
        </p:spPr>
        <p:txBody>
          <a:bodyPr spcFirstLastPara="1" wrap="square" lIns="0" tIns="0" rIns="0" bIns="0" anchor="t" anchorCtr="0">
            <a:noAutofit/>
          </a:bodyPr>
          <a:lstStyle/>
          <a:p>
            <a:pPr marL="0" lvl="0" indent="0">
              <a:lnSpc>
                <a:spcPct val="100000"/>
              </a:lnSpc>
            </a:pPr>
            <a:r>
              <a:rPr lang="sl-SI" sz="1800" b="0" noProof="0" dirty="0">
                <a:solidFill>
                  <a:srgbClr val="3F3F3F"/>
                </a:solidFill>
              </a:rPr>
              <a:t>Policijski patruljni avtomobili morajo biti pripravljeni za uporabo dan in noč. Dolgi časi polnjenja električnih avtomobilov zahtevajo veliko logističnih prizadevanj, da se zagotovi njihova pripravljenost za uporabo.</a:t>
            </a:r>
          </a:p>
          <a:p>
            <a:pPr marL="0" lvl="0" indent="0">
              <a:lnSpc>
                <a:spcPct val="100000"/>
              </a:lnSpc>
            </a:pPr>
            <a:endParaRPr lang="sl-SI" sz="1800" b="0" noProof="0" dirty="0">
              <a:solidFill>
                <a:srgbClr val="3F3F3F"/>
              </a:solidFill>
            </a:endParaRPr>
          </a:p>
          <a:p>
            <a:pPr marL="0" lvl="0" indent="0">
              <a:lnSpc>
                <a:spcPct val="100000"/>
              </a:lnSpc>
            </a:pPr>
            <a:r>
              <a:rPr lang="sl-SI" sz="1800" b="0" noProof="0" dirty="0">
                <a:solidFill>
                  <a:srgbClr val="3F3F3F"/>
                </a:solidFill>
              </a:rPr>
              <a:t>Odgovorni za nabavo pri berlinski policiji želijo certifikate za proizvodnjo vozil (za avtomobile z notranjim izgorevanjem in električne avtomobile), da bi lahko tudi pri vozilih z notranjim izgorevanjem upoštevali trajnost.</a:t>
            </a:r>
          </a:p>
          <a:p>
            <a:pPr marL="0" lvl="0" indent="0">
              <a:lnSpc>
                <a:spcPct val="100000"/>
              </a:lnSpc>
            </a:pPr>
            <a:endParaRPr lang="sl-SI" sz="1800" b="0" noProof="0" dirty="0">
              <a:solidFill>
                <a:srgbClr val="3F3F3F"/>
              </a:solidFill>
            </a:endParaRPr>
          </a:p>
          <a:p>
            <a:pPr marL="0" lvl="0" indent="0">
              <a:lnSpc>
                <a:spcPct val="100000"/>
              </a:lnSpc>
            </a:pPr>
            <a:r>
              <a:rPr lang="sl-SI" sz="1800" b="0" noProof="0" dirty="0">
                <a:solidFill>
                  <a:srgbClr val="3F3F3F"/>
                </a:solidFill>
              </a:rPr>
              <a:t>Poleg električnih avtomobilov berlinska policija nabavlja tudi avtomobile na vodikov pogon.</a:t>
            </a:r>
          </a:p>
        </p:txBody>
      </p:sp>
      <p:sp>
        <p:nvSpPr>
          <p:cNvPr id="222" name="Google Shape;222;p40"/>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3. Praktični primer tveganja:</a:t>
            </a:r>
            <a:br>
              <a:rPr lang="sl-SI" noProof="0" dirty="0"/>
            </a:br>
            <a:r>
              <a:rPr lang="sl-SI" noProof="0" dirty="0"/>
              <a:t>Dolgi časi polnjenja električnega avtomobila, policija Berlin</a:t>
            </a:r>
          </a:p>
        </p:txBody>
      </p:sp>
      <p:pic>
        <p:nvPicPr>
          <p:cNvPr id="4" name="Online Image Placeholder 3">
            <a:extLst>
              <a:ext uri="{FF2B5EF4-FFF2-40B4-BE49-F238E27FC236}">
                <a16:creationId xmlns:a16="http://schemas.microsoft.com/office/drawing/2014/main" id="{4C68839C-A886-8CCF-01F3-8183DF8BE025}"/>
              </a:ext>
            </a:extLst>
          </p:cNvPr>
          <p:cNvPicPr>
            <a:picLocks noGrp="1" noChangeAspect="1"/>
          </p:cNvPicPr>
          <p:nvPr>
            <p:ph type="clipArt" sz="quarter" idx="13"/>
          </p:nvPr>
        </p:nvPicPr>
        <p:blipFill>
          <a:blip r:embed="rId3"/>
          <a:stretch>
            <a:fillRect/>
          </a:stretch>
        </p:blipFill>
        <p:spPr>
          <a:xfrm>
            <a:off x="7072009" y="2654642"/>
            <a:ext cx="4578654" cy="2910267"/>
          </a:xfrm>
          <a:prstGeom prst="rect">
            <a:avLst/>
          </a:prstGeom>
          <a:noFill/>
          <a:ln>
            <a:noFill/>
          </a:ln>
        </p:spPr>
      </p:pic>
    </p:spTree>
    <p:extLst>
      <p:ext uri="{BB962C8B-B14F-4D97-AF65-F5344CB8AC3E}">
        <p14:creationId xmlns:p14="http://schemas.microsoft.com/office/powerpoint/2010/main" val="386564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sz="4000" noProof="0" dirty="0"/>
              <a:t>3. Tveganje: Omejeni proračuni občine</a:t>
            </a:r>
          </a:p>
        </p:txBody>
      </p:sp>
      <p:sp>
        <p:nvSpPr>
          <p:cNvPr id="475" name="Google Shape;475;p65"/>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sz="2400" b="1" dirty="0"/>
              <a:t>Možne rešitve so:</a:t>
            </a:r>
          </a:p>
          <a:p>
            <a:pPr lvl="0" algn="l" rtl="0">
              <a:spcAft>
                <a:spcPts val="0"/>
              </a:spcAft>
              <a:buClr>
                <a:schemeClr val="accent4"/>
              </a:buClr>
              <a:buSzPts val="2400"/>
              <a:buFont typeface="Arial"/>
              <a:buNone/>
            </a:pPr>
            <a:endParaRPr lang="sl-SI" sz="2400" b="1" dirty="0"/>
          </a:p>
          <a:p>
            <a:pPr marL="342000" lvl="0" indent="-342900" algn="l" rtl="0">
              <a:spcAft>
                <a:spcPts val="0"/>
              </a:spcAft>
              <a:buClr>
                <a:schemeClr val="accent4"/>
              </a:buClr>
              <a:buSzPts val="2400"/>
              <a:buFont typeface="Arial" panose="020B0604020202020204" pitchFamily="34" charset="0"/>
              <a:buChar char="•"/>
            </a:pPr>
            <a:r>
              <a:rPr lang="sl-SI" sz="2400" dirty="0"/>
              <a:t>Preglednost cen in stroškov</a:t>
            </a:r>
          </a:p>
          <a:p>
            <a:pPr marL="342000" lvl="0" indent="-342900" algn="l" rtl="0">
              <a:spcAft>
                <a:spcPts val="0"/>
              </a:spcAft>
              <a:buClr>
                <a:schemeClr val="accent4"/>
              </a:buClr>
              <a:buSzPts val="2400"/>
              <a:buFont typeface="Arial" panose="020B0604020202020204" pitchFamily="34" charset="0"/>
              <a:buChar char="•"/>
            </a:pPr>
            <a:r>
              <a:rPr lang="sl-SI" sz="2400" dirty="0"/>
              <a:t>Zmanjšanje potreb po nabavi</a:t>
            </a:r>
          </a:p>
          <a:p>
            <a:pPr marL="342000" lvl="0" indent="-342900" algn="l" rtl="0">
              <a:spcAft>
                <a:spcPts val="0"/>
              </a:spcAft>
              <a:buClr>
                <a:schemeClr val="accent4"/>
              </a:buClr>
              <a:buSzPts val="2400"/>
              <a:buFont typeface="Arial" panose="020B0604020202020204" pitchFamily="34" charset="0"/>
              <a:buChar char="•"/>
            </a:pPr>
            <a:r>
              <a:rPr lang="sl-SI" sz="2400" dirty="0"/>
              <a:t>Trajnostna nabava po konkurenčnih cenah</a:t>
            </a:r>
          </a:p>
          <a:p>
            <a:pPr marL="342000" lvl="0" indent="-342900" algn="l" rtl="0">
              <a:spcAft>
                <a:spcPts val="0"/>
              </a:spcAft>
              <a:buClr>
                <a:schemeClr val="accent4"/>
              </a:buClr>
              <a:buSzPts val="2400"/>
              <a:buFont typeface="Arial" panose="020B0604020202020204" pitchFamily="34" charset="0"/>
              <a:buChar char="•"/>
            </a:pPr>
            <a:r>
              <a:rPr lang="sl-SI" sz="2400" dirty="0"/>
              <a:t>Boljše cene prek centralnih nabavnih služb</a:t>
            </a:r>
          </a:p>
          <a:p>
            <a:pPr marL="342000" lvl="0" indent="-342900" algn="l" rtl="0">
              <a:spcAft>
                <a:spcPts val="0"/>
              </a:spcAft>
              <a:buClr>
                <a:schemeClr val="accent4"/>
              </a:buClr>
              <a:buSzPts val="2400"/>
              <a:buFont typeface="Arial" panose="020B0604020202020204" pitchFamily="34" charset="0"/>
              <a:buChar char="•"/>
            </a:pPr>
            <a:r>
              <a:rPr lang="sl-SI" sz="2400" dirty="0"/>
              <a:t>Boljše cene prek skupne nabave</a:t>
            </a:r>
          </a:p>
        </p:txBody>
      </p:sp>
    </p:spTree>
    <p:extLst>
      <p:ext uri="{BB962C8B-B14F-4D97-AF65-F5344CB8AC3E}">
        <p14:creationId xmlns:p14="http://schemas.microsoft.com/office/powerpoint/2010/main" val="142454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85F7CBF7-F6EF-7DAB-DF72-7980FDCE312F}"/>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7F47B59E-17E3-33BE-D09C-DCFEDA9083CF}"/>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noProof="0" dirty="0">
                <a:ea typeface="Arial"/>
                <a:sym typeface="Arial"/>
              </a:rPr>
              <a:t>1. </a:t>
            </a:r>
            <a:r>
              <a:rPr lang="sl-SI" noProof="0" dirty="0">
                <a:latin typeface="Aptos Serif" panose="02020604070405020304" pitchFamily="18" charset="0"/>
                <a:ea typeface="Arial"/>
                <a:cs typeface="Aptos Serif" panose="02020604070405020304" pitchFamily="18" charset="0"/>
                <a:sym typeface="Arial"/>
              </a:rPr>
              <a:t>Izvajanje trajnostnega javnega naročanja: ključni koraki</a:t>
            </a:r>
          </a:p>
        </p:txBody>
      </p:sp>
      <p:sp>
        <p:nvSpPr>
          <p:cNvPr id="2" name="Text Placeholder 1">
            <a:extLst>
              <a:ext uri="{FF2B5EF4-FFF2-40B4-BE49-F238E27FC236}">
                <a16:creationId xmlns:a16="http://schemas.microsoft.com/office/drawing/2014/main" id="{EF642993-A12C-0EFD-EF20-FD9539D41E42}"/>
              </a:ext>
            </a:extLst>
          </p:cNvPr>
          <p:cNvSpPr>
            <a:spLocks noGrp="1"/>
          </p:cNvSpPr>
          <p:nvPr>
            <p:ph type="body" idx="13"/>
          </p:nvPr>
        </p:nvSpPr>
        <p:spPr>
          <a:xfrm>
            <a:off x="594359" y="2739118"/>
            <a:ext cx="9882330" cy="4431983"/>
          </a:xfrm>
        </p:spPr>
        <p:txBody>
          <a:bodyPr/>
          <a:lstStyle/>
          <a:p>
            <a:pPr>
              <a:lnSpc>
                <a:spcPct val="150000"/>
              </a:lnSpc>
            </a:pPr>
            <a:r>
              <a:rPr lang="sl-SI" noProof="0" dirty="0">
                <a:solidFill>
                  <a:srgbClr val="A3C42A"/>
                </a:solidFill>
              </a:rPr>
              <a:t>1.1 Izvedba pripravljalnih korakov</a:t>
            </a:r>
          </a:p>
          <a:p>
            <a:pPr>
              <a:lnSpc>
                <a:spcPct val="150000"/>
              </a:lnSpc>
            </a:pPr>
            <a:r>
              <a:rPr lang="sl-SI" noProof="0" dirty="0"/>
              <a:t>1.2 Štiri možnosti za nabavo</a:t>
            </a:r>
          </a:p>
          <a:p>
            <a:pPr>
              <a:lnSpc>
                <a:spcPct val="150000"/>
              </a:lnSpc>
            </a:pPr>
            <a:r>
              <a:rPr lang="sl-SI" noProof="0" dirty="0"/>
              <a:t>1.3 Kakovostne oznake kot pomemben pripomoček</a:t>
            </a:r>
          </a:p>
          <a:p>
            <a:pPr>
              <a:lnSpc>
                <a:spcPct val="150000"/>
              </a:lnSpc>
            </a:pPr>
            <a:r>
              <a:rPr lang="sl-SI" noProof="0" dirty="0"/>
              <a:t>1.4 Izdelava nabavnega kataloga</a:t>
            </a:r>
          </a:p>
          <a:p>
            <a:pPr>
              <a:lnSpc>
                <a:spcPct val="150000"/>
              </a:lnSpc>
            </a:pPr>
            <a:r>
              <a:rPr lang="sl-SI" noProof="0" dirty="0"/>
              <a:t>1.5 Lokalna in regionalna nabava</a:t>
            </a:r>
          </a:p>
          <a:p>
            <a:pPr>
              <a:lnSpc>
                <a:spcPct val="150000"/>
              </a:lnSpc>
            </a:pPr>
            <a:r>
              <a:rPr lang="sl-SI" noProof="0" dirty="0"/>
              <a:t>1.6 Komunikacija</a:t>
            </a:r>
          </a:p>
          <a:p>
            <a:pPr>
              <a:lnSpc>
                <a:spcPct val="150000"/>
              </a:lnSpc>
            </a:pPr>
            <a:endParaRPr lang="sl-SI" noProof="0" dirty="0"/>
          </a:p>
          <a:p>
            <a:pPr>
              <a:lnSpc>
                <a:spcPct val="150000"/>
              </a:lnSpc>
            </a:pPr>
            <a:endParaRPr lang="sl-SI" noProof="0" dirty="0"/>
          </a:p>
        </p:txBody>
      </p:sp>
    </p:spTree>
    <p:extLst>
      <p:ext uri="{BB962C8B-B14F-4D97-AF65-F5344CB8AC3E}">
        <p14:creationId xmlns:p14="http://schemas.microsoft.com/office/powerpoint/2010/main" val="3729559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3">
          <a:extLst>
            <a:ext uri="{FF2B5EF4-FFF2-40B4-BE49-F238E27FC236}">
              <a16:creationId xmlns:a16="http://schemas.microsoft.com/office/drawing/2014/main" id="{2396464A-7EF9-11F8-4D2D-025E92382E76}"/>
            </a:ext>
          </a:extLst>
        </p:cNvPr>
        <p:cNvGrpSpPr/>
        <p:nvPr/>
      </p:nvGrpSpPr>
      <p:grpSpPr>
        <a:xfrm>
          <a:off x="0" y="0"/>
          <a:ext cx="0" cy="0"/>
          <a:chOff x="0" y="0"/>
          <a:chExt cx="0" cy="0"/>
        </a:xfrm>
      </p:grpSpPr>
      <p:sp>
        <p:nvSpPr>
          <p:cNvPr id="474" name="Google Shape;474;p65">
            <a:extLst>
              <a:ext uri="{FF2B5EF4-FFF2-40B4-BE49-F238E27FC236}">
                <a16:creationId xmlns:a16="http://schemas.microsoft.com/office/drawing/2014/main" id="{4738229F-A17B-3EC6-993A-FF6C76136712}"/>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sz="4000" noProof="0" dirty="0"/>
              <a:t>3. Tveganje: Omejena razpoložljivost trajnostnih izdelkov in storitev</a:t>
            </a:r>
          </a:p>
        </p:txBody>
      </p:sp>
      <p:sp>
        <p:nvSpPr>
          <p:cNvPr id="475" name="Google Shape;475;p65">
            <a:extLst>
              <a:ext uri="{FF2B5EF4-FFF2-40B4-BE49-F238E27FC236}">
                <a16:creationId xmlns:a16="http://schemas.microsoft.com/office/drawing/2014/main" id="{B79CBA83-1654-ECFF-B178-62AA5C3BFD2D}"/>
              </a:ext>
            </a:extLst>
          </p:cNvPr>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lgn="l" rtl="0">
              <a:spcAft>
                <a:spcPts val="0"/>
              </a:spcAft>
              <a:buClr>
                <a:schemeClr val="accent4"/>
              </a:buClr>
              <a:buSzPts val="2400"/>
              <a:buFont typeface="Arial"/>
              <a:buNone/>
            </a:pPr>
            <a:r>
              <a:rPr lang="sl-SI" sz="2400" b="1" dirty="0"/>
              <a:t>Možne rešitve so:</a:t>
            </a:r>
          </a:p>
          <a:p>
            <a:pPr lvl="0" algn="l" rtl="0">
              <a:spcAft>
                <a:spcPts val="0"/>
              </a:spcAft>
              <a:buClr>
                <a:schemeClr val="accent4"/>
              </a:buClr>
              <a:buSzPts val="2400"/>
              <a:buFont typeface="Arial"/>
              <a:buNone/>
            </a:pPr>
            <a:endParaRPr lang="sl-SI" sz="2400" dirty="0"/>
          </a:p>
          <a:p>
            <a:pPr marL="342000" lvl="0" indent="-342900" algn="l" rtl="0">
              <a:spcAft>
                <a:spcPts val="0"/>
              </a:spcAft>
              <a:buClr>
                <a:schemeClr val="accent4"/>
              </a:buClr>
              <a:buSzPts val="2400"/>
              <a:buFont typeface="Arial" panose="020B0604020202020204" pitchFamily="34" charset="0"/>
              <a:buChar char="•"/>
            </a:pPr>
            <a:r>
              <a:rPr lang="sl-SI" sz="2400" dirty="0"/>
              <a:t>Sodelovanje z drugimi občinami</a:t>
            </a:r>
          </a:p>
          <a:p>
            <a:pPr marL="342000" lvl="0" indent="-342900" algn="l" rtl="0">
              <a:spcAft>
                <a:spcPts val="0"/>
              </a:spcAft>
              <a:buClr>
                <a:schemeClr val="accent4"/>
              </a:buClr>
              <a:buSzPts val="2400"/>
              <a:buFont typeface="Arial" panose="020B0604020202020204" pitchFamily="34" charset="0"/>
              <a:buChar char="•"/>
            </a:pPr>
            <a:r>
              <a:rPr lang="sl-SI" sz="2400" dirty="0"/>
              <a:t>Sodelovanje z dobavitelji</a:t>
            </a:r>
          </a:p>
          <a:p>
            <a:pPr marL="342000" lvl="0" indent="-342900" algn="l" rtl="0">
              <a:spcAft>
                <a:spcPts val="0"/>
              </a:spcAft>
              <a:buClr>
                <a:schemeClr val="accent4"/>
              </a:buClr>
              <a:buSzPts val="2400"/>
              <a:buFont typeface="Arial" panose="020B0604020202020204" pitchFamily="34" charset="0"/>
              <a:buChar char="•"/>
            </a:pPr>
            <a:r>
              <a:rPr lang="sl-SI" sz="2400" dirty="0"/>
              <a:t>Ponovna uporaba</a:t>
            </a:r>
          </a:p>
          <a:p>
            <a:pPr marL="342000" lvl="0" indent="-342900" algn="l" rtl="0">
              <a:spcAft>
                <a:spcPts val="0"/>
              </a:spcAft>
              <a:buClr>
                <a:schemeClr val="accent4"/>
              </a:buClr>
              <a:buSzPts val="2400"/>
              <a:buFont typeface="Arial" panose="020B0604020202020204" pitchFamily="34" charset="0"/>
              <a:buChar char="•"/>
            </a:pPr>
            <a:r>
              <a:rPr lang="sl-SI" sz="2400" dirty="0"/>
              <a:t>Postopni prehod in postopna izvedba</a:t>
            </a:r>
          </a:p>
        </p:txBody>
      </p:sp>
    </p:spTree>
    <p:extLst>
      <p:ext uri="{BB962C8B-B14F-4D97-AF65-F5344CB8AC3E}">
        <p14:creationId xmlns:p14="http://schemas.microsoft.com/office/powerpoint/2010/main" val="3170600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7"/>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sl-SI" noProof="0" dirty="0"/>
              <a:t>4. Spremljanje</a:t>
            </a:r>
          </a:p>
        </p:txBody>
      </p:sp>
    </p:spTree>
    <p:extLst>
      <p:ext uri="{BB962C8B-B14F-4D97-AF65-F5344CB8AC3E}">
        <p14:creationId xmlns:p14="http://schemas.microsoft.com/office/powerpoint/2010/main" val="1751285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68"/>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indent="0">
              <a:lnSpc>
                <a:spcPct val="100000"/>
              </a:lnSpc>
            </a:pPr>
            <a:r>
              <a:rPr lang="sl-SI" sz="2400" dirty="0"/>
              <a:t>Monitoring obsega spremljanje napredka z rednim zbiranjem podatkov in njihovo analizo na podlagi ključnih kazalnikov.</a:t>
            </a:r>
          </a:p>
        </p:txBody>
      </p:sp>
      <p:sp>
        <p:nvSpPr>
          <p:cNvPr id="493" name="Google Shape;493;p68"/>
          <p:cNvSpPr txBox="1">
            <a:spLocks noGrp="1"/>
          </p:cNvSpPr>
          <p:nvPr>
            <p:ph type="title"/>
          </p:nvPr>
        </p:nvSpPr>
        <p:spPr>
          <a:prstGeom prst="rect">
            <a:avLst/>
          </a:prstGeom>
          <a:noFill/>
          <a:ln>
            <a:noFill/>
          </a:ln>
        </p:spPr>
        <p:txBody>
          <a:bodyPr spcFirstLastPara="1" wrap="square" lIns="0" tIns="0" rIns="0" bIns="0" anchor="b" anchorCtr="0">
            <a:normAutofit/>
          </a:bodyPr>
          <a:lstStyle/>
          <a:p>
            <a:pPr lvl="0"/>
            <a:r>
              <a:rPr lang="sl-SI" noProof="0" dirty="0">
                <a:latin typeface="Play" panose="020B0604020202020204" charset="0"/>
                <a:cs typeface="Aptos Serif" panose="02020604070405020304" pitchFamily="18" charset="0"/>
              </a:rPr>
              <a:t>4. Spremljanje in ocenjevanje</a:t>
            </a:r>
          </a:p>
        </p:txBody>
      </p:sp>
      <p:sp>
        <p:nvSpPr>
          <p:cNvPr id="2" name="Online Image Placeholder 1">
            <a:extLst>
              <a:ext uri="{FF2B5EF4-FFF2-40B4-BE49-F238E27FC236}">
                <a16:creationId xmlns:a16="http://schemas.microsoft.com/office/drawing/2014/main" id="{4DFC463F-6FE8-ACE6-219A-EF96EB92D755}"/>
              </a:ext>
            </a:extLst>
          </p:cNvPr>
          <p:cNvSpPr>
            <a:spLocks noGrp="1"/>
          </p:cNvSpPr>
          <p:nvPr>
            <p:ph type="clipArt" sz="quarter" idx="13"/>
          </p:nvPr>
        </p:nvSpPr>
        <p:spPr/>
        <p:txBody>
          <a:bodyPr/>
          <a:lstStyle/>
          <a:p>
            <a:endParaRPr lang="sl-SI"/>
          </a:p>
        </p:txBody>
      </p:sp>
      <p:pic>
        <p:nvPicPr>
          <p:cNvPr id="495" name="Google Shape;495;p68" descr="Ein Bild, das Screenshot enthält.&#10;&#10;KI-generierte Inhalte können fehlerhaft sein."/>
          <p:cNvPicPr preferRelativeResize="0"/>
          <p:nvPr/>
        </p:nvPicPr>
        <p:blipFill rotWithShape="1">
          <a:blip r:embed="rId3">
            <a:alphaModFix/>
          </a:blip>
          <a:srcRect l="9218" r="11188" b="-2"/>
          <a:stretch/>
        </p:blipFill>
        <p:spPr>
          <a:xfrm>
            <a:off x="6733505" y="10"/>
            <a:ext cx="5458495" cy="6857990"/>
          </a:xfrm>
          <a:prstGeom prst="flowChartDelay">
            <a:avLst/>
          </a:prstGeom>
          <a:noFill/>
          <a:ln>
            <a:noFill/>
          </a:ln>
        </p:spPr>
      </p:pic>
    </p:spTree>
    <p:extLst>
      <p:ext uri="{BB962C8B-B14F-4D97-AF65-F5344CB8AC3E}">
        <p14:creationId xmlns:p14="http://schemas.microsoft.com/office/powerpoint/2010/main" val="492420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3">
          <a:extLst>
            <a:ext uri="{FF2B5EF4-FFF2-40B4-BE49-F238E27FC236}">
              <a16:creationId xmlns:a16="http://schemas.microsoft.com/office/drawing/2014/main" id="{D5C65179-2435-E81A-B099-B1F225E7E972}"/>
            </a:ext>
          </a:extLst>
        </p:cNvPr>
        <p:cNvGrpSpPr/>
        <p:nvPr/>
      </p:nvGrpSpPr>
      <p:grpSpPr>
        <a:xfrm>
          <a:off x="0" y="0"/>
          <a:ext cx="0" cy="0"/>
          <a:chOff x="0" y="0"/>
          <a:chExt cx="0" cy="0"/>
        </a:xfrm>
      </p:grpSpPr>
      <p:sp>
        <p:nvSpPr>
          <p:cNvPr id="474" name="Google Shape;474;p65">
            <a:extLst>
              <a:ext uri="{FF2B5EF4-FFF2-40B4-BE49-F238E27FC236}">
                <a16:creationId xmlns:a16="http://schemas.microsoft.com/office/drawing/2014/main" id="{99104A02-0857-962B-CE45-0650E1D47FAB}"/>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r>
              <a:rPr lang="sl-SI" sz="4000" noProof="0" dirty="0"/>
              <a:t>4. Spremljanje napredka</a:t>
            </a:r>
          </a:p>
        </p:txBody>
      </p:sp>
      <p:sp>
        <p:nvSpPr>
          <p:cNvPr id="475" name="Google Shape;475;p65">
            <a:extLst>
              <a:ext uri="{FF2B5EF4-FFF2-40B4-BE49-F238E27FC236}">
                <a16:creationId xmlns:a16="http://schemas.microsoft.com/office/drawing/2014/main" id="{5183D51B-C1D2-586B-7276-9CFB55718514}"/>
              </a:ext>
            </a:extLst>
          </p:cNvPr>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lgn="l" rtl="0">
              <a:lnSpc>
                <a:spcPct val="150000"/>
              </a:lnSpc>
              <a:spcAft>
                <a:spcPts val="0"/>
              </a:spcAft>
              <a:buClr>
                <a:schemeClr val="accent4"/>
              </a:buClr>
              <a:buSzPts val="2400"/>
              <a:buFont typeface="Arial"/>
              <a:buNone/>
            </a:pPr>
            <a:r>
              <a:rPr lang="sl-SI" sz="2400" b="1" dirty="0"/>
              <a:t>Korak 1: Pregled vrst podatkov, ki jih zbira občina</a:t>
            </a:r>
          </a:p>
          <a:p>
            <a:pPr lvl="0" algn="l" rtl="0">
              <a:lnSpc>
                <a:spcPct val="150000"/>
              </a:lnSpc>
              <a:spcAft>
                <a:spcPts val="0"/>
              </a:spcAft>
              <a:buClr>
                <a:schemeClr val="accent4"/>
              </a:buClr>
              <a:buSzPts val="2400"/>
              <a:buFont typeface="Arial"/>
              <a:buNone/>
            </a:pPr>
            <a:r>
              <a:rPr lang="sl-SI" sz="2400" b="1" dirty="0"/>
              <a:t>Korak 2: Razvoj ključnih kazalnikov na podlagi obstoječih podatkov</a:t>
            </a:r>
          </a:p>
          <a:p>
            <a:pPr lvl="0" algn="l" rtl="0">
              <a:lnSpc>
                <a:spcPct val="150000"/>
              </a:lnSpc>
              <a:spcAft>
                <a:spcPts val="0"/>
              </a:spcAft>
              <a:buClr>
                <a:schemeClr val="accent4"/>
              </a:buClr>
              <a:buSzPts val="2400"/>
              <a:buFont typeface="Arial"/>
              <a:buNone/>
            </a:pPr>
            <a:r>
              <a:rPr lang="sl-SI" sz="2400" b="1" dirty="0"/>
              <a:t>Korak 3: Razvoj dodatnih ključnih kazalnikov</a:t>
            </a:r>
          </a:p>
          <a:p>
            <a:pPr lvl="0" algn="l" rtl="0">
              <a:lnSpc>
                <a:spcPct val="150000"/>
              </a:lnSpc>
              <a:spcAft>
                <a:spcPts val="0"/>
              </a:spcAft>
              <a:buClr>
                <a:schemeClr val="accent4"/>
              </a:buClr>
              <a:buSzPts val="2400"/>
              <a:buFont typeface="Arial"/>
              <a:buNone/>
            </a:pPr>
            <a:r>
              <a:rPr lang="sl-SI" sz="2400" b="1" dirty="0"/>
              <a:t>Korak 4: Razvoj sistema za zagotavljanje rednega dostavljanja podatkov</a:t>
            </a:r>
          </a:p>
          <a:p>
            <a:pPr lvl="0" algn="l" rtl="0">
              <a:lnSpc>
                <a:spcPct val="150000"/>
              </a:lnSpc>
              <a:spcAft>
                <a:spcPts val="0"/>
              </a:spcAft>
              <a:buClr>
                <a:schemeClr val="accent4"/>
              </a:buClr>
              <a:buSzPts val="2400"/>
              <a:buFont typeface="Arial"/>
              <a:buNone/>
            </a:pPr>
            <a:r>
              <a:rPr lang="sl-SI" sz="2400" b="1" dirty="0"/>
              <a:t>Korak 5: Redna analiza podatkov</a:t>
            </a:r>
          </a:p>
          <a:p>
            <a:pPr lvl="0" algn="l" rtl="0">
              <a:lnSpc>
                <a:spcPct val="150000"/>
              </a:lnSpc>
              <a:spcAft>
                <a:spcPts val="0"/>
              </a:spcAft>
              <a:buClr>
                <a:schemeClr val="accent4"/>
              </a:buClr>
              <a:buSzPts val="2400"/>
              <a:buFont typeface="Arial"/>
              <a:buNone/>
            </a:pPr>
            <a:r>
              <a:rPr lang="sl-SI" sz="2400" b="1" dirty="0"/>
              <a:t>Korak 6: Razprava in poročanje o rezultatih</a:t>
            </a:r>
          </a:p>
        </p:txBody>
      </p:sp>
    </p:spTree>
    <p:extLst>
      <p:ext uri="{BB962C8B-B14F-4D97-AF65-F5344CB8AC3E}">
        <p14:creationId xmlns:p14="http://schemas.microsoft.com/office/powerpoint/2010/main" val="9108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0"/>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Povzetek tematskega sklopa 5</a:t>
            </a:r>
          </a:p>
        </p:txBody>
      </p:sp>
      <p:grpSp>
        <p:nvGrpSpPr>
          <p:cNvPr id="510" name="Google Shape;510;p70"/>
          <p:cNvGrpSpPr/>
          <p:nvPr/>
        </p:nvGrpSpPr>
        <p:grpSpPr>
          <a:xfrm>
            <a:off x="594358" y="2407940"/>
            <a:ext cx="10320383" cy="3464868"/>
            <a:chOff x="0" y="0"/>
            <a:chExt cx="10793110" cy="3623577"/>
          </a:xfrm>
        </p:grpSpPr>
        <p:sp>
          <p:nvSpPr>
            <p:cNvPr id="511" name="Google Shape;511;p70"/>
            <p:cNvSpPr/>
            <p:nvPr/>
          </p:nvSpPr>
          <p:spPr>
            <a:xfrm>
              <a:off x="0" y="0"/>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12" name="Google Shape;512;p70"/>
            <p:cNvSpPr txBox="1"/>
            <p:nvPr/>
          </p:nvSpPr>
          <p:spPr>
            <a:xfrm>
              <a:off x="2242891" y="0"/>
              <a:ext cx="8550218" cy="842692"/>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rgbClr val="000000"/>
                </a:buClr>
                <a:buSzPts val="3700"/>
                <a:buFont typeface="Arial"/>
                <a:buNone/>
              </a:pPr>
              <a:r>
                <a:rPr lang="sl-SI" sz="2400" b="0" i="0" u="none" strike="noStrike" cap="none" noProof="0" dirty="0">
                  <a:solidFill>
                    <a:schemeClr val="lt1"/>
                  </a:solidFill>
                  <a:latin typeface="Aptos" panose="020B0004020202020204" pitchFamily="34" charset="0"/>
                  <a:sym typeface="Arial"/>
                </a:rPr>
                <a:t>Izvajanje trajnostnega naročanja</a:t>
              </a:r>
              <a:endParaRPr lang="sl-SI" sz="2400" noProof="0" dirty="0">
                <a:latin typeface="Aptos" panose="020B0004020202020204" pitchFamily="34" charset="0"/>
              </a:endParaRPr>
            </a:p>
          </p:txBody>
        </p:sp>
        <p:sp>
          <p:nvSpPr>
            <p:cNvPr id="513" name="Google Shape;513;p70"/>
            <p:cNvSpPr/>
            <p:nvPr/>
          </p:nvSpPr>
          <p:spPr>
            <a:xfrm>
              <a:off x="84269" y="84269"/>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14" name="Google Shape;514;p70"/>
            <p:cNvSpPr/>
            <p:nvPr/>
          </p:nvSpPr>
          <p:spPr>
            <a:xfrm>
              <a:off x="0" y="926961"/>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15" name="Google Shape;515;p70"/>
            <p:cNvSpPr txBox="1"/>
            <p:nvPr/>
          </p:nvSpPr>
          <p:spPr>
            <a:xfrm>
              <a:off x="2242891" y="926961"/>
              <a:ext cx="8550218" cy="842692"/>
            </a:xfrm>
            <a:prstGeom prst="rect">
              <a:avLst/>
            </a:prstGeom>
            <a:noFill/>
            <a:ln>
              <a:noFill/>
            </a:ln>
          </p:spPr>
          <p:txBody>
            <a:bodyPr spcFirstLastPara="1" wrap="square" lIns="140950" tIns="140950" rIns="140950" bIns="140950" anchor="ctr" anchorCtr="0">
              <a:noAutofit/>
            </a:bodyPr>
            <a:lstStyle/>
            <a:p>
              <a:pPr>
                <a:lnSpc>
                  <a:spcPct val="90000"/>
                </a:lnSpc>
                <a:buSzPts val="3700"/>
              </a:pPr>
              <a:r>
                <a:rPr lang="sl-SI" sz="2400" dirty="0">
                  <a:solidFill>
                    <a:schemeClr val="lt1"/>
                  </a:solidFill>
                  <a:latin typeface="Aptos" panose="020B0004020202020204" pitchFamily="34" charset="0"/>
                </a:rPr>
                <a:t>Skupinsko delo</a:t>
              </a:r>
            </a:p>
          </p:txBody>
        </p:sp>
        <p:sp>
          <p:nvSpPr>
            <p:cNvPr id="516" name="Google Shape;516;p70"/>
            <p:cNvSpPr/>
            <p:nvPr/>
          </p:nvSpPr>
          <p:spPr>
            <a:xfrm>
              <a:off x="84269" y="1011230"/>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17" name="Google Shape;517;p70"/>
            <p:cNvSpPr/>
            <p:nvPr/>
          </p:nvSpPr>
          <p:spPr>
            <a:xfrm>
              <a:off x="0" y="1853923"/>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18" name="Google Shape;518;p70"/>
            <p:cNvSpPr txBox="1"/>
            <p:nvPr/>
          </p:nvSpPr>
          <p:spPr>
            <a:xfrm>
              <a:off x="2242891" y="1853923"/>
              <a:ext cx="8550218" cy="842692"/>
            </a:xfrm>
            <a:prstGeom prst="rect">
              <a:avLst/>
            </a:prstGeom>
            <a:noFill/>
            <a:ln>
              <a:noFill/>
            </a:ln>
          </p:spPr>
          <p:txBody>
            <a:bodyPr spcFirstLastPara="1" wrap="square" lIns="140950" tIns="140950" rIns="140950" bIns="140950" anchor="ctr" anchorCtr="0">
              <a:noAutofit/>
            </a:bodyPr>
            <a:lstStyle/>
            <a:p>
              <a:pPr marL="0" lvl="0" indent="0">
                <a:lnSpc>
                  <a:spcPct val="90000"/>
                </a:lnSpc>
                <a:buSzPts val="3700"/>
                <a:buFont typeface="Arial"/>
                <a:buNone/>
              </a:pPr>
              <a:r>
                <a:rPr lang="sl-SI" sz="2400" dirty="0">
                  <a:solidFill>
                    <a:schemeClr val="lt1"/>
                  </a:solidFill>
                  <a:latin typeface="Aptos" panose="020B0004020202020204" pitchFamily="34" charset="0"/>
                </a:rPr>
                <a:t>Upravljanje tveganj</a:t>
              </a:r>
            </a:p>
          </p:txBody>
        </p:sp>
        <p:sp>
          <p:nvSpPr>
            <p:cNvPr id="519" name="Google Shape;519;p70"/>
            <p:cNvSpPr/>
            <p:nvPr/>
          </p:nvSpPr>
          <p:spPr>
            <a:xfrm>
              <a:off x="84269" y="1938192"/>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20" name="Google Shape;520;p70"/>
            <p:cNvSpPr/>
            <p:nvPr/>
          </p:nvSpPr>
          <p:spPr>
            <a:xfrm>
              <a:off x="0" y="2780885"/>
              <a:ext cx="10793110" cy="842692"/>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sp>
          <p:nvSpPr>
            <p:cNvPr id="521" name="Google Shape;521;p70"/>
            <p:cNvSpPr txBox="1"/>
            <p:nvPr/>
          </p:nvSpPr>
          <p:spPr>
            <a:xfrm>
              <a:off x="2242891" y="2780885"/>
              <a:ext cx="8550218" cy="842692"/>
            </a:xfrm>
            <a:prstGeom prst="rect">
              <a:avLst/>
            </a:prstGeom>
            <a:noFill/>
            <a:ln>
              <a:noFill/>
            </a:ln>
          </p:spPr>
          <p:txBody>
            <a:bodyPr spcFirstLastPara="1" wrap="square" lIns="140950" tIns="140950" rIns="140950" bIns="140950" anchor="ctr" anchorCtr="0">
              <a:noAutofit/>
            </a:bodyPr>
            <a:lstStyle/>
            <a:p>
              <a:pPr>
                <a:lnSpc>
                  <a:spcPct val="90000"/>
                </a:lnSpc>
                <a:buSzPts val="3700"/>
              </a:pPr>
              <a:r>
                <a:rPr lang="sl-SI" sz="2400" dirty="0">
                  <a:solidFill>
                    <a:schemeClr val="lt1"/>
                  </a:solidFill>
                  <a:latin typeface="Aptos" panose="020B0004020202020204" pitchFamily="34" charset="0"/>
                </a:rPr>
                <a:t>Spremljanje</a:t>
              </a:r>
            </a:p>
          </p:txBody>
        </p:sp>
        <p:sp>
          <p:nvSpPr>
            <p:cNvPr id="522" name="Google Shape;522;p70"/>
            <p:cNvSpPr/>
            <p:nvPr/>
          </p:nvSpPr>
          <p:spPr>
            <a:xfrm>
              <a:off x="84269" y="2865154"/>
              <a:ext cx="2158622" cy="674153"/>
            </a:xfrm>
            <a:prstGeom prst="roundRect">
              <a:avLst>
                <a:gd name="adj" fmla="val 10000"/>
              </a:avLst>
            </a:prstGeom>
            <a:solidFill>
              <a:srgbClr val="D7EBE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sl-SI" noProof="0" dirty="0"/>
            </a:p>
          </p:txBody>
        </p:sp>
      </p:grpSp>
      <p:pic>
        <p:nvPicPr>
          <p:cNvPr id="523" name="Google Shape;523;p70" descr="Ein Bild, das Zeichnung, Clipart, Grafiken, Grafikdesign enthält.&#10;&#10;KI-generierte Inhalte können fehlerhaft sein."/>
          <p:cNvPicPr preferRelativeResize="0"/>
          <p:nvPr/>
        </p:nvPicPr>
        <p:blipFill rotWithShape="1">
          <a:blip r:embed="rId3">
            <a:alphaModFix/>
          </a:blip>
          <a:srcRect/>
          <a:stretch/>
        </p:blipFill>
        <p:spPr>
          <a:xfrm>
            <a:off x="1267240" y="2270300"/>
            <a:ext cx="1045571" cy="1045571"/>
          </a:xfrm>
          <a:prstGeom prst="rect">
            <a:avLst/>
          </a:prstGeom>
          <a:noFill/>
          <a:ln>
            <a:noFill/>
          </a:ln>
        </p:spPr>
      </p:pic>
      <p:pic>
        <p:nvPicPr>
          <p:cNvPr id="524" name="Google Shape;524;p70" descr="Ein Bild, das Screenshot enthält.&#10;&#10;KI-generierte Inhalte können fehlerhaft sein."/>
          <p:cNvPicPr preferRelativeResize="0"/>
          <p:nvPr/>
        </p:nvPicPr>
        <p:blipFill rotWithShape="1">
          <a:blip r:embed="rId4">
            <a:alphaModFix/>
          </a:blip>
          <a:srcRect/>
          <a:stretch/>
        </p:blipFill>
        <p:spPr>
          <a:xfrm>
            <a:off x="1222101" y="4821142"/>
            <a:ext cx="1135849" cy="1135849"/>
          </a:xfrm>
          <a:prstGeom prst="rect">
            <a:avLst/>
          </a:prstGeom>
          <a:noFill/>
          <a:ln>
            <a:noFill/>
          </a:ln>
        </p:spPr>
      </p:pic>
      <p:pic>
        <p:nvPicPr>
          <p:cNvPr id="525" name="Google Shape;525;p70" descr="Ein Bild, das Kreis, Kinderkunst, Zeichnung, Cartoon enthält.&#10;&#10;KI-generierte Inhalte können fehlerhaft sein."/>
          <p:cNvPicPr preferRelativeResize="0"/>
          <p:nvPr/>
        </p:nvPicPr>
        <p:blipFill rotWithShape="1">
          <a:blip r:embed="rId5">
            <a:alphaModFix/>
          </a:blip>
          <a:srcRect/>
          <a:stretch/>
        </p:blipFill>
        <p:spPr>
          <a:xfrm>
            <a:off x="1267240" y="3183443"/>
            <a:ext cx="1045571" cy="1045571"/>
          </a:xfrm>
          <a:prstGeom prst="rect">
            <a:avLst/>
          </a:prstGeom>
          <a:noFill/>
          <a:ln>
            <a:noFill/>
          </a:ln>
        </p:spPr>
      </p:pic>
      <p:pic>
        <p:nvPicPr>
          <p:cNvPr id="526" name="Google Shape;526;p70" descr="Ein Bild, das Uhr, Kreis enthält.&#10;&#10;KI-generierte Inhalte können fehlerhaft sein."/>
          <p:cNvPicPr preferRelativeResize="0"/>
          <p:nvPr/>
        </p:nvPicPr>
        <p:blipFill rotWithShape="1">
          <a:blip r:embed="rId6">
            <a:alphaModFix/>
          </a:blip>
          <a:srcRect/>
          <a:stretch/>
        </p:blipFill>
        <p:spPr>
          <a:xfrm>
            <a:off x="1242746" y="3949459"/>
            <a:ext cx="1094558" cy="1094558"/>
          </a:xfrm>
          <a:prstGeom prst="rect">
            <a:avLst/>
          </a:prstGeom>
          <a:noFill/>
          <a:ln>
            <a:noFill/>
          </a:ln>
        </p:spPr>
      </p:pic>
    </p:spTree>
    <p:extLst>
      <p:ext uri="{BB962C8B-B14F-4D97-AF65-F5344CB8AC3E}">
        <p14:creationId xmlns:p14="http://schemas.microsoft.com/office/powerpoint/2010/main" val="715471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15"/>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sl-SI" noProof="0" dirty="0"/>
              <a:t>Hvala za pozornost!</a:t>
            </a:r>
          </a:p>
        </p:txBody>
      </p:sp>
    </p:spTree>
    <p:extLst>
      <p:ext uri="{BB962C8B-B14F-4D97-AF65-F5344CB8AC3E}">
        <p14:creationId xmlns:p14="http://schemas.microsoft.com/office/powerpoint/2010/main" val="3064843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4"/>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3F3F3F"/>
              </a:buClr>
              <a:buSzPts val="4400"/>
              <a:buFont typeface="Play"/>
              <a:buNone/>
            </a:pPr>
            <a:r>
              <a:rPr lang="sl-SI" noProof="0" dirty="0"/>
              <a:t>Besedilni viri</a:t>
            </a:r>
          </a:p>
        </p:txBody>
      </p:sp>
      <p:sp>
        <p:nvSpPr>
          <p:cNvPr id="2" name="Text Placeholder 1">
            <a:extLst>
              <a:ext uri="{FF2B5EF4-FFF2-40B4-BE49-F238E27FC236}">
                <a16:creationId xmlns:a16="http://schemas.microsoft.com/office/drawing/2014/main" id="{0F7469DE-E226-8A60-9D98-1D222AB187BD}"/>
              </a:ext>
            </a:extLst>
          </p:cNvPr>
          <p:cNvSpPr>
            <a:spLocks noGrp="1"/>
          </p:cNvSpPr>
          <p:nvPr>
            <p:ph type="body" idx="13"/>
          </p:nvPr>
        </p:nvSpPr>
        <p:spPr>
          <a:xfrm>
            <a:off x="594359" y="2739118"/>
            <a:ext cx="11009969" cy="2954655"/>
          </a:xfrm>
        </p:spPr>
        <p:txBody>
          <a:bodyPr/>
          <a:lstStyle/>
          <a:p>
            <a:pPr lvl="0">
              <a:lnSpc>
                <a:spcPct val="100000"/>
              </a:lnSpc>
              <a:buClr>
                <a:srgbClr val="000000"/>
              </a:buClr>
              <a:buSzPts val="1400"/>
            </a:pPr>
            <a:r>
              <a:rPr lang="sl-SI" sz="1200" b="0" u="sng" noProof="0" dirty="0"/>
              <a:t>Priročnik „Kleine </a:t>
            </a:r>
            <a:r>
              <a:rPr lang="sl-SI" sz="1200" b="0" u="sng" noProof="0" dirty="0" err="1"/>
              <a:t>Schritte</a:t>
            </a:r>
            <a:r>
              <a:rPr lang="sl-SI" sz="1200" b="0" u="sng" noProof="0" dirty="0"/>
              <a:t>, </a:t>
            </a:r>
            <a:r>
              <a:rPr lang="sl-SI" sz="1200" b="0" u="sng" noProof="0" dirty="0" err="1"/>
              <a:t>große</a:t>
            </a:r>
            <a:r>
              <a:rPr lang="sl-SI" sz="1200" b="0" u="sng" noProof="0" dirty="0"/>
              <a:t> </a:t>
            </a:r>
            <a:r>
              <a:rPr lang="sl-SI" sz="1200" b="0" u="sng" noProof="0" dirty="0" err="1"/>
              <a:t>Wirkung</a:t>
            </a:r>
            <a:r>
              <a:rPr lang="sl-SI" sz="1200" b="0" u="sng" noProof="0" dirty="0"/>
              <a:t>“ iz projekta </a:t>
            </a:r>
            <a:r>
              <a:rPr lang="sl-SI" sz="1200" b="0" u="sng" noProof="0" dirty="0" err="1"/>
              <a:t>proCURE</a:t>
            </a:r>
            <a:r>
              <a:rPr lang="sl-SI" sz="1200" b="0" u="sng" noProof="0" dirty="0"/>
              <a:t>, Izdalo Omrežje alpskih občin Povezanost v Alpah. Kot koordinator projekta </a:t>
            </a:r>
            <a:r>
              <a:rPr lang="sl-SI" sz="1200" b="0" u="sng" noProof="0" dirty="0" err="1"/>
              <a:t>proCURE</a:t>
            </a:r>
            <a:endParaRPr lang="sl-SI" sz="1200" b="0" u="sng" noProof="0" dirty="0"/>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a:t>
            </a:r>
            <a:r>
              <a:rPr lang="sl-SI" sz="1200" b="0" u="sng" noProof="0" dirty="0" err="1"/>
              <a:t>Kommunen</a:t>
            </a:r>
            <a:r>
              <a:rPr lang="sl-SI" sz="1200" b="0" u="sng" noProof="0" dirty="0"/>
              <a:t> </a:t>
            </a:r>
            <a:r>
              <a:rPr lang="sl-SI" sz="1200" b="0" u="sng" noProof="0" dirty="0" err="1"/>
              <a:t>und</a:t>
            </a:r>
            <a:r>
              <a:rPr lang="sl-SI" sz="1200" b="0" u="sng" noProof="0" dirty="0"/>
              <a:t> </a:t>
            </a:r>
            <a:r>
              <a:rPr lang="sl-SI" sz="1200" b="0" u="sng" noProof="0" dirty="0" err="1"/>
              <a:t>Eine</a:t>
            </a:r>
            <a:r>
              <a:rPr lang="sl-SI" sz="1200" b="0" u="sng" noProof="0" dirty="0"/>
              <a:t> </a:t>
            </a:r>
            <a:r>
              <a:rPr lang="sl-SI" sz="1200" b="0" u="sng" noProof="0" dirty="0" err="1"/>
              <a:t>Welt</a:t>
            </a:r>
            <a:r>
              <a:rPr lang="sl-SI" sz="1200" b="0" u="sng" noProof="0" dirty="0"/>
              <a:t> – </a:t>
            </a:r>
            <a:r>
              <a:rPr lang="sl-SI" sz="1200" b="0" u="sng" noProof="0" dirty="0" err="1"/>
              <a:t>Handreichung</a:t>
            </a:r>
            <a:r>
              <a:rPr lang="sl-SI" sz="1200" b="0" u="sng" noProof="0" dirty="0"/>
              <a:t> </a:t>
            </a:r>
            <a:r>
              <a:rPr lang="sl-SI" sz="1200" b="0" u="sng" noProof="0" dirty="0" err="1"/>
              <a:t>für</a:t>
            </a:r>
            <a:r>
              <a:rPr lang="sl-SI" sz="1200" b="0" u="sng" noProof="0" dirty="0"/>
              <a:t> </a:t>
            </a:r>
            <a:r>
              <a:rPr lang="sl-SI" sz="1200" b="0" u="sng" noProof="0" dirty="0" err="1"/>
              <a:t>kommunale</a:t>
            </a:r>
            <a:r>
              <a:rPr lang="sl-SI" sz="1200" b="0" u="sng" noProof="0" dirty="0"/>
              <a:t> </a:t>
            </a:r>
            <a:r>
              <a:rPr lang="sl-SI" sz="1200" b="0" u="sng" noProof="0" dirty="0" err="1"/>
              <a:t>Eine</a:t>
            </a:r>
            <a:r>
              <a:rPr lang="sl-SI" sz="1200" b="0" u="sng" noProof="0" dirty="0"/>
              <a:t> </a:t>
            </a:r>
            <a:r>
              <a:rPr lang="sl-SI" sz="1200" b="0" u="sng" noProof="0" dirty="0" err="1"/>
              <a:t>Welt-Arbeit</a:t>
            </a:r>
            <a:r>
              <a:rPr lang="sl-SI" sz="1200" b="0" u="sng" noProof="0" dirty="0"/>
              <a:t> in Bayern“ Dr. Alexander </a:t>
            </a:r>
            <a:r>
              <a:rPr lang="sl-SI" sz="1200" b="0" u="sng" noProof="0" dirty="0" err="1"/>
              <a:t>Fonari</a:t>
            </a:r>
            <a:r>
              <a:rPr lang="sl-SI" sz="1200" b="0" u="sng" noProof="0" dirty="0"/>
              <a:t>, </a:t>
            </a:r>
            <a:r>
              <a:rPr lang="sl-SI" sz="1200" b="0" u="sng" noProof="0" dirty="0" err="1"/>
              <a:t>Vivien</a:t>
            </a:r>
            <a:r>
              <a:rPr lang="sl-SI" sz="1200" b="0" u="sng" noProof="0" dirty="0"/>
              <a:t> </a:t>
            </a:r>
            <a:r>
              <a:rPr lang="sl-SI" sz="1200" b="0" u="sng" noProof="0" dirty="0" err="1"/>
              <a:t>Führ</a:t>
            </a:r>
            <a:r>
              <a:rPr lang="sl-SI" sz="1200" b="0" u="sng" noProof="0" dirty="0"/>
              <a:t> </a:t>
            </a:r>
            <a:r>
              <a:rPr lang="sl-SI" sz="1200" b="0" u="sng" noProof="0" dirty="0" err="1"/>
              <a:t>und</a:t>
            </a:r>
            <a:r>
              <a:rPr lang="sl-SI" sz="1200" b="0" u="sng" noProof="0" dirty="0"/>
              <a:t> </a:t>
            </a:r>
            <a:r>
              <a:rPr lang="sl-SI" sz="1200" b="0" u="sng" noProof="0" dirty="0" err="1"/>
              <a:t>Norbert</a:t>
            </a:r>
            <a:r>
              <a:rPr lang="sl-SI" sz="1200" b="0" u="sng" noProof="0" dirty="0"/>
              <a:t> </a:t>
            </a:r>
            <a:r>
              <a:rPr lang="sl-SI" sz="1200" b="0" u="sng" noProof="0" dirty="0" err="1"/>
              <a:t>Stamm</a:t>
            </a:r>
            <a:r>
              <a:rPr lang="sl-SI" sz="1200" b="0" u="sng" noProof="0" dirty="0"/>
              <a:t> </a:t>
            </a:r>
            <a:r>
              <a:rPr lang="sl-SI" sz="1200" b="0" u="sng" noProof="0" dirty="0" err="1"/>
              <a:t>für</a:t>
            </a:r>
            <a:r>
              <a:rPr lang="sl-SI" sz="1200" b="0" u="sng" noProof="0" dirty="0"/>
              <a:t> </a:t>
            </a:r>
            <a:r>
              <a:rPr lang="sl-SI" sz="1200" b="0" u="sng" noProof="0" dirty="0" err="1"/>
              <a:t>Eine</a:t>
            </a:r>
            <a:r>
              <a:rPr lang="sl-SI" sz="1200" b="0" u="sng" noProof="0" dirty="0"/>
              <a:t> </a:t>
            </a:r>
            <a:r>
              <a:rPr lang="sl-SI" sz="1200" b="0" u="sng" noProof="0" dirty="0" err="1"/>
              <a:t>Welt</a:t>
            </a:r>
            <a:r>
              <a:rPr lang="sl-SI" sz="1200" b="0" u="sng" noProof="0" dirty="0"/>
              <a:t> </a:t>
            </a:r>
            <a:r>
              <a:rPr lang="sl-SI" sz="1200" b="0" u="sng" noProof="0" dirty="0" err="1"/>
              <a:t>Netzwerk</a:t>
            </a:r>
            <a:r>
              <a:rPr lang="sl-SI" sz="1200" b="0" u="sng" noProof="0" dirty="0"/>
              <a:t> Bayern </a:t>
            </a:r>
            <a:r>
              <a:rPr lang="sl-SI" sz="1200" b="0" u="sng" noProof="0" dirty="0" err="1"/>
              <a:t>e.V</a:t>
            </a:r>
            <a:r>
              <a:rPr lang="sl-SI" sz="1200" b="0" u="sng" noProof="0" dirty="0"/>
              <a:t>. 6. </a:t>
            </a:r>
            <a:r>
              <a:rPr lang="sl-SI" sz="1200" b="0" u="sng" noProof="0" dirty="0" err="1"/>
              <a:t>Auflage</a:t>
            </a:r>
            <a:r>
              <a:rPr lang="sl-SI" sz="1200" b="0" u="sng" noProof="0" dirty="0"/>
              <a:t>, Augsburg 2024. S. 36</a:t>
            </a:r>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err="1"/>
              <a:t>Kompass</a:t>
            </a:r>
            <a:r>
              <a:rPr lang="sl-SI" sz="1200" b="0" u="sng" noProof="0" dirty="0"/>
              <a:t> </a:t>
            </a:r>
            <a:r>
              <a:rPr lang="sl-SI" sz="1200" b="0" u="sng" noProof="0" dirty="0" err="1"/>
              <a:t>Nachhaltigkeit</a:t>
            </a:r>
            <a:r>
              <a:rPr lang="sl-SI" sz="1200" b="0" u="sng" noProof="0" dirty="0"/>
              <a:t> „Nürnberg - </a:t>
            </a:r>
            <a:r>
              <a:rPr lang="sl-SI" sz="1200" b="0" u="sng" noProof="0" dirty="0" err="1"/>
              <a:t>Elektronisches</a:t>
            </a:r>
            <a:r>
              <a:rPr lang="sl-SI" sz="1200" b="0" u="sng" noProof="0" dirty="0"/>
              <a:t> </a:t>
            </a:r>
            <a:r>
              <a:rPr lang="sl-SI" sz="1200" b="0" u="sng" noProof="0" dirty="0" err="1"/>
              <a:t>Einkaufssystem</a:t>
            </a:r>
            <a:r>
              <a:rPr lang="sl-SI" sz="1200" b="0" u="sng" noProof="0" dirty="0"/>
              <a:t> </a:t>
            </a:r>
            <a:r>
              <a:rPr lang="sl-SI" sz="1200" b="0" u="sng" noProof="0" dirty="0" err="1"/>
              <a:t>zur</a:t>
            </a:r>
            <a:r>
              <a:rPr lang="sl-SI" sz="1200" b="0" u="sng" noProof="0" dirty="0"/>
              <a:t> </a:t>
            </a:r>
            <a:r>
              <a:rPr lang="sl-SI" sz="1200" b="0" u="sng" noProof="0" dirty="0" err="1"/>
              <a:t>Steuerung</a:t>
            </a:r>
            <a:r>
              <a:rPr lang="sl-SI" sz="1200" b="0" u="sng" noProof="0" dirty="0"/>
              <a:t> </a:t>
            </a:r>
            <a:r>
              <a:rPr lang="sl-SI" sz="1200" b="0" u="sng" noProof="0" dirty="0" err="1"/>
              <a:t>nachhaltiger</a:t>
            </a:r>
            <a:r>
              <a:rPr lang="sl-SI" sz="1200" b="0" u="sng" noProof="0" dirty="0"/>
              <a:t> </a:t>
            </a:r>
            <a:r>
              <a:rPr lang="sl-SI" sz="1200" b="0" u="sng" noProof="0" dirty="0" err="1"/>
              <a:t>Beschaffung</a:t>
            </a:r>
            <a:r>
              <a:rPr lang="sl-SI" sz="1200" b="0" u="sng" noProof="0" dirty="0"/>
              <a:t> (2023)“. </a:t>
            </a:r>
            <a:r>
              <a:rPr lang="sl-SI" sz="1200" b="0" u="sng" noProof="0" dirty="0" err="1"/>
              <a:t>Online</a:t>
            </a:r>
            <a:r>
              <a:rPr lang="sl-SI" sz="1200" b="0" u="sng" noProof="0" dirty="0"/>
              <a:t> </a:t>
            </a:r>
            <a:r>
              <a:rPr lang="sl-SI" sz="1200" b="0" u="sng" noProof="0" dirty="0" err="1"/>
              <a:t>verfügbar</a:t>
            </a:r>
            <a:r>
              <a:rPr lang="sl-SI" sz="1200" b="0" u="sng" noProof="0" dirty="0"/>
              <a:t>: </a:t>
            </a:r>
            <a:r>
              <a:rPr lang="sl-SI" sz="1200" b="0" u="sng" noProof="0" dirty="0">
                <a:hlinkClick r:id="rId3">
                  <a:extLst>
                    <a:ext uri="{A12FA001-AC4F-418D-AE19-62706E023703}">
                      <ahyp:hlinkClr xmlns:ahyp="http://schemas.microsoft.com/office/drawing/2018/hyperlinkcolor" val="tx"/>
                    </a:ext>
                  </a:extLst>
                </a:hlinkClick>
              </a:rPr>
              <a:t>https://www.kompass-nachhaltigkeit.de/kommunaler-kompass/bayern/rahmenbedingungen-nutzen#c42191036</a:t>
            </a:r>
            <a:endParaRPr lang="sl-SI" sz="1200" b="0" u="sng" noProof="0" dirty="0"/>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err="1"/>
              <a:t>Kompass</a:t>
            </a:r>
            <a:r>
              <a:rPr lang="sl-SI" sz="1200" b="0" u="sng" noProof="0" dirty="0"/>
              <a:t> </a:t>
            </a:r>
            <a:r>
              <a:rPr lang="sl-SI" sz="1200" b="0" u="sng" noProof="0" dirty="0" err="1"/>
              <a:t>Nachhaltigkeit</a:t>
            </a:r>
            <a:r>
              <a:rPr lang="sl-SI" sz="1200" b="0" u="sng" noProof="0" dirty="0"/>
              <a:t>, Film „</a:t>
            </a:r>
            <a:r>
              <a:rPr lang="sl-SI" sz="1200" b="0" u="sng" noProof="0" dirty="0" err="1"/>
              <a:t>Einblicke</a:t>
            </a:r>
            <a:r>
              <a:rPr lang="sl-SI" sz="1200" b="0" u="sng" noProof="0" dirty="0"/>
              <a:t> in die </a:t>
            </a:r>
            <a:r>
              <a:rPr lang="sl-SI" sz="1200" b="0" u="sng" noProof="0" dirty="0" err="1"/>
              <a:t>Beschaffungspraxis</a:t>
            </a:r>
            <a:r>
              <a:rPr lang="sl-SI" sz="1200" b="0" u="sng" noProof="0" dirty="0"/>
              <a:t>“. </a:t>
            </a:r>
            <a:r>
              <a:rPr lang="sl-SI" sz="1200" b="0" u="sng" noProof="0" dirty="0" err="1"/>
              <a:t>Online</a:t>
            </a:r>
            <a:r>
              <a:rPr lang="sl-SI" sz="1200" b="0" u="sng" noProof="0" dirty="0"/>
              <a:t> </a:t>
            </a:r>
            <a:r>
              <a:rPr lang="sl-SI" sz="1200" b="0" u="sng" noProof="0" dirty="0" err="1"/>
              <a:t>verfügbar</a:t>
            </a:r>
            <a:r>
              <a:rPr lang="sl-SI" sz="1200" b="0" u="sng" noProof="0" dirty="0"/>
              <a:t>: </a:t>
            </a:r>
            <a:r>
              <a:rPr lang="sl-SI" sz="1200" b="0" u="sng" noProof="0" dirty="0">
                <a:hlinkClick r:id="rId4">
                  <a:extLst>
                    <a:ext uri="{A12FA001-AC4F-418D-AE19-62706E023703}">
                      <ahyp:hlinkClr xmlns:ahyp="http://schemas.microsoft.com/office/drawing/2018/hyperlinkcolor" val="tx"/>
                    </a:ext>
                  </a:extLst>
                </a:hlinkClick>
              </a:rPr>
              <a:t>https://www.kompass-nachhaltigkeit.de/grundlagenwissen/einblick-in-die-beschaffungspraxis</a:t>
            </a:r>
            <a:endParaRPr lang="sl-SI" sz="1200" b="0" u="sng" noProof="0" dirty="0"/>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Priročnik „</a:t>
            </a:r>
            <a:r>
              <a:rPr lang="sl-SI" sz="1200" b="0" u="sng" noProof="0" dirty="0" err="1"/>
              <a:t>Klimaschutz</a:t>
            </a:r>
            <a:r>
              <a:rPr lang="sl-SI" sz="1200" b="0" u="sng" noProof="0" dirty="0"/>
              <a:t> in </a:t>
            </a:r>
            <a:r>
              <a:rPr lang="sl-SI" sz="1200" b="0" u="sng" noProof="0" dirty="0" err="1"/>
              <a:t>Gemeinden</a:t>
            </a:r>
            <a:r>
              <a:rPr lang="sl-SI" sz="1200" b="0" u="sng" noProof="0" dirty="0"/>
              <a:t>“, Poglavje „</a:t>
            </a:r>
            <a:r>
              <a:rPr lang="sl-SI" sz="1200" b="0" u="sng" noProof="0" dirty="0" err="1"/>
              <a:t>Nachhaltige</a:t>
            </a:r>
            <a:r>
              <a:rPr lang="sl-SI" sz="1200" b="0" u="sng" noProof="0" dirty="0"/>
              <a:t> </a:t>
            </a:r>
            <a:r>
              <a:rPr lang="sl-SI" sz="1200" b="0" u="sng" noProof="0" dirty="0" err="1"/>
              <a:t>Beschaffung</a:t>
            </a:r>
            <a:r>
              <a:rPr lang="sl-SI" sz="1200" b="0" u="sng" noProof="0" dirty="0"/>
              <a:t> </a:t>
            </a:r>
            <a:r>
              <a:rPr lang="sl-SI" sz="1200" b="0" u="sng" noProof="0" dirty="0" err="1"/>
              <a:t>für</a:t>
            </a:r>
            <a:r>
              <a:rPr lang="sl-SI" sz="1200" b="0" u="sng" noProof="0" dirty="0"/>
              <a:t> </a:t>
            </a:r>
            <a:r>
              <a:rPr lang="sl-SI" sz="1200" b="0" u="sng" noProof="0" dirty="0" err="1"/>
              <a:t>Gemeinden</a:t>
            </a:r>
            <a:r>
              <a:rPr lang="sl-SI" sz="1200" b="0" u="sng" noProof="0" dirty="0"/>
              <a:t>“, 2016. Izdaja in distribucija: </a:t>
            </a:r>
            <a:r>
              <a:rPr lang="sl-SI" sz="1200" b="0" u="sng" noProof="0" dirty="0" err="1"/>
              <a:t>Klimabündnis</a:t>
            </a:r>
            <a:r>
              <a:rPr lang="sl-SI" sz="1200" b="0" u="sng" noProof="0" dirty="0"/>
              <a:t> </a:t>
            </a:r>
            <a:r>
              <a:rPr lang="sl-SI" sz="1200" b="0" u="sng" noProof="0" dirty="0" err="1"/>
              <a:t>Österreich</a:t>
            </a:r>
            <a:r>
              <a:rPr lang="sl-SI" sz="1200" b="0" u="sng" noProof="0" dirty="0"/>
              <a:t> </a:t>
            </a:r>
            <a:r>
              <a:rPr lang="sl-SI" sz="1200" b="0" u="sng" noProof="0" dirty="0" err="1"/>
              <a:t>GmbH</a:t>
            </a:r>
            <a:endParaRPr lang="sl-SI" sz="1200" b="0" u="sng" noProof="0" dirty="0"/>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Katalog ukrepov „ </a:t>
            </a:r>
            <a:r>
              <a:rPr lang="sl-SI" sz="1200" b="0" u="sng" noProof="0" dirty="0" err="1"/>
              <a:t>Ressourceneffiziente</a:t>
            </a:r>
            <a:r>
              <a:rPr lang="sl-SI" sz="1200" b="0" u="sng" noProof="0" dirty="0"/>
              <a:t> </a:t>
            </a:r>
            <a:r>
              <a:rPr lang="sl-SI" sz="1200" b="0" u="sng" noProof="0" dirty="0" err="1"/>
              <a:t>Gemeinde</a:t>
            </a:r>
            <a:r>
              <a:rPr lang="sl-SI" sz="1200" b="0" u="sng" noProof="0" dirty="0"/>
              <a:t>“ 2016, </a:t>
            </a:r>
            <a:r>
              <a:rPr lang="sl-SI" sz="1200" b="0" u="sng" noProof="0" dirty="0" err="1"/>
              <a:t>Hrsg</a:t>
            </a:r>
            <a:r>
              <a:rPr lang="sl-SI" sz="1200" b="0" u="sng" noProof="0" dirty="0"/>
              <a:t>. </a:t>
            </a:r>
            <a:r>
              <a:rPr lang="sl-SI" sz="1200" b="0" u="sng" noProof="0" dirty="0" err="1"/>
              <a:t>Ressourcen</a:t>
            </a:r>
            <a:r>
              <a:rPr lang="sl-SI" sz="1200" b="0" u="sng" noProof="0" dirty="0"/>
              <a:t> Management Agentur (RMA).S. 41 – 42. Spletna povezava : https://gemeindebund.at/images/uploads/downloads/2017/Projekte/Ressourceneffiziente_Gemeinde/Projekt_Ressourceneffiziente_Gemeinde_Massnahmenkatalog.pdf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8">
          <a:extLst>
            <a:ext uri="{FF2B5EF4-FFF2-40B4-BE49-F238E27FC236}">
              <a16:creationId xmlns:a16="http://schemas.microsoft.com/office/drawing/2014/main" id="{F2F607AC-0168-CC76-D964-4B53E31D1C02}"/>
            </a:ext>
          </a:extLst>
        </p:cNvPr>
        <p:cNvGrpSpPr/>
        <p:nvPr/>
      </p:nvGrpSpPr>
      <p:grpSpPr>
        <a:xfrm>
          <a:off x="0" y="0"/>
          <a:ext cx="0" cy="0"/>
          <a:chOff x="0" y="0"/>
          <a:chExt cx="0" cy="0"/>
        </a:xfrm>
      </p:grpSpPr>
      <p:sp>
        <p:nvSpPr>
          <p:cNvPr id="719" name="Google Shape;719;p84">
            <a:extLst>
              <a:ext uri="{FF2B5EF4-FFF2-40B4-BE49-F238E27FC236}">
                <a16:creationId xmlns:a16="http://schemas.microsoft.com/office/drawing/2014/main" id="{53A69039-2BA3-AC3A-9AFD-17CEBBE4464D}"/>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3F3F3F"/>
              </a:buClr>
              <a:buSzPts val="4400"/>
              <a:buFont typeface="Play"/>
              <a:buNone/>
            </a:pPr>
            <a:r>
              <a:rPr lang="sl-SI" noProof="0" dirty="0"/>
              <a:t>Slikovni viri</a:t>
            </a:r>
          </a:p>
        </p:txBody>
      </p:sp>
      <p:sp>
        <p:nvSpPr>
          <p:cNvPr id="2" name="Text Placeholder 1">
            <a:extLst>
              <a:ext uri="{FF2B5EF4-FFF2-40B4-BE49-F238E27FC236}">
                <a16:creationId xmlns:a16="http://schemas.microsoft.com/office/drawing/2014/main" id="{DC9C220E-56D2-FD08-2F46-7FA6044F9664}"/>
              </a:ext>
            </a:extLst>
          </p:cNvPr>
          <p:cNvSpPr>
            <a:spLocks noGrp="1"/>
          </p:cNvSpPr>
          <p:nvPr>
            <p:ph type="body" idx="13"/>
          </p:nvPr>
        </p:nvSpPr>
        <p:spPr>
          <a:xfrm>
            <a:off x="594359" y="2739118"/>
            <a:ext cx="11009969" cy="1661993"/>
          </a:xfrm>
        </p:spPr>
        <p:txBody>
          <a:bodyPr/>
          <a:lstStyle/>
          <a:p>
            <a:pPr lvl="0">
              <a:lnSpc>
                <a:spcPct val="100000"/>
              </a:lnSpc>
              <a:buClr>
                <a:srgbClr val="000000"/>
              </a:buClr>
              <a:buSzPts val="1400"/>
            </a:pPr>
            <a:r>
              <a:rPr lang="sl-SI" sz="1200" b="0" u="sng" noProof="0" dirty="0"/>
              <a:t>Die </a:t>
            </a:r>
            <a:r>
              <a:rPr lang="sl-SI" sz="1200" b="0" u="sng" noProof="0" dirty="0" err="1"/>
              <a:t>Umweltberatung</a:t>
            </a:r>
            <a:r>
              <a:rPr lang="sl-SI" sz="1200" b="0" u="sng" noProof="0" dirty="0"/>
              <a:t> „</a:t>
            </a:r>
            <a:r>
              <a:rPr lang="sl-SI" sz="1200" b="0" u="sng" noProof="0" dirty="0" err="1"/>
              <a:t>Ökologisch</a:t>
            </a:r>
            <a:r>
              <a:rPr lang="sl-SI" sz="1200" b="0" u="sng" noProof="0" dirty="0"/>
              <a:t> </a:t>
            </a:r>
            <a:r>
              <a:rPr lang="sl-SI" sz="1200" b="0" u="sng" noProof="0" dirty="0" err="1"/>
              <a:t>und</a:t>
            </a:r>
            <a:r>
              <a:rPr lang="sl-SI" sz="1200" b="0" u="sng" noProof="0" dirty="0"/>
              <a:t> </a:t>
            </a:r>
            <a:r>
              <a:rPr lang="sl-SI" sz="1200" b="0" u="sng" noProof="0" dirty="0" err="1"/>
              <a:t>effizient</a:t>
            </a:r>
            <a:r>
              <a:rPr lang="sl-SI" sz="1200" b="0" u="sng" noProof="0" dirty="0"/>
              <a:t> </a:t>
            </a:r>
            <a:r>
              <a:rPr lang="sl-SI" sz="1200" b="0" u="sng" noProof="0" dirty="0" err="1"/>
              <a:t>reinigen</a:t>
            </a:r>
            <a:r>
              <a:rPr lang="sl-SI" sz="1200" b="0" u="sng" noProof="0" dirty="0"/>
              <a:t>“. Spletna povezava : </a:t>
            </a:r>
            <a:r>
              <a:rPr lang="sl-SI" sz="1200" b="0" u="sng" noProof="0" dirty="0">
                <a:hlinkClick r:id="rId3"/>
              </a:rPr>
              <a:t>https://www.umweltberatung.at/img/1400/4409.jpg</a:t>
            </a:r>
            <a:endParaRPr lang="sl-SI" sz="1200" b="0" u="sng" noProof="0" dirty="0"/>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Nuernberg.de „e-</a:t>
            </a:r>
            <a:r>
              <a:rPr lang="sl-SI" sz="1200" b="0" u="sng" noProof="0" dirty="0" err="1"/>
              <a:t>Shop</a:t>
            </a:r>
            <a:r>
              <a:rPr lang="sl-SI" sz="1200" b="0" u="sng" noProof="0" dirty="0"/>
              <a:t> </a:t>
            </a:r>
            <a:r>
              <a:rPr lang="sl-SI" sz="1200" b="0" u="sng" noProof="0" dirty="0" err="1"/>
              <a:t>Stadt</a:t>
            </a:r>
            <a:r>
              <a:rPr lang="sl-SI" sz="1200" b="0" u="sng" noProof="0" dirty="0"/>
              <a:t> Nürnberg“. Spletna povezava : https://www.nuernberg.de/internet/beschaffung/ekv_shop.html#_0_3 </a:t>
            </a:r>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Fairtrade.net „</a:t>
            </a:r>
            <a:r>
              <a:rPr lang="sl-SI" sz="1200" b="0" u="sng" noProof="0" dirty="0" err="1"/>
              <a:t>Fairtrade-Sportbälle</a:t>
            </a:r>
            <a:r>
              <a:rPr lang="sl-SI" sz="1200" b="0" u="sng" noProof="0" dirty="0"/>
              <a:t>“. Spletna povezava: https://www.fairtrade.net/de-de/produkte/fairtrade_produkte/sportbaelle.html </a:t>
            </a:r>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Polizeibericht.net „</a:t>
            </a:r>
            <a:r>
              <a:rPr lang="sl-SI" sz="1200" b="0" u="sng" noProof="0" dirty="0" err="1"/>
              <a:t>Polizeibericht</a:t>
            </a:r>
            <a:r>
              <a:rPr lang="sl-SI" sz="1200" b="0" u="sng" noProof="0" dirty="0"/>
              <a:t> 2021 – </a:t>
            </a:r>
            <a:r>
              <a:rPr lang="sl-SI" sz="1200" b="0" u="sng" noProof="0" dirty="0" err="1"/>
              <a:t>Fahrzeuge</a:t>
            </a:r>
            <a:r>
              <a:rPr lang="sl-SI" sz="1200" b="0" u="sng" noProof="0" dirty="0"/>
              <a:t>“. Spletna povezava : https://polizeibericht.info/ausruestung/fuhrpark/</a:t>
            </a:r>
          </a:p>
          <a:p>
            <a:pPr lvl="0">
              <a:lnSpc>
                <a:spcPct val="100000"/>
              </a:lnSpc>
              <a:buClr>
                <a:srgbClr val="000000"/>
              </a:buClr>
              <a:buSzPts val="1400"/>
            </a:pPr>
            <a:endParaRPr lang="sl-SI" sz="1200" b="0" u="sng" noProof="0" dirty="0"/>
          </a:p>
          <a:p>
            <a:pPr lvl="0">
              <a:lnSpc>
                <a:spcPct val="100000"/>
              </a:lnSpc>
              <a:buClr>
                <a:srgbClr val="000000"/>
              </a:buClr>
              <a:buSzPts val="1400"/>
            </a:pPr>
            <a:r>
              <a:rPr lang="sl-SI" sz="1200" b="0" u="sng" noProof="0" dirty="0"/>
              <a:t>Vol.at „</a:t>
            </a:r>
            <a:r>
              <a:rPr lang="sl-SI" sz="1200" b="0" u="sng" noProof="0" dirty="0" err="1"/>
              <a:t>Mäder</a:t>
            </a:r>
            <a:r>
              <a:rPr lang="sl-SI" sz="1200" b="0" u="sng" noProof="0" dirty="0"/>
              <a:t> </a:t>
            </a:r>
            <a:r>
              <a:rPr lang="sl-SI" sz="1200" b="0" u="sng" noProof="0" dirty="0" err="1"/>
              <a:t>feiert</a:t>
            </a:r>
            <a:r>
              <a:rPr lang="sl-SI" sz="1200" b="0" u="sng" noProof="0" dirty="0"/>
              <a:t> </a:t>
            </a:r>
            <a:r>
              <a:rPr lang="sl-SI" sz="1200" b="0" u="sng" noProof="0" dirty="0" err="1"/>
              <a:t>Sonnenfest</a:t>
            </a:r>
            <a:r>
              <a:rPr lang="sl-SI" sz="1200" b="0" u="sng" noProof="0" dirty="0"/>
              <a:t>“. Spletna povezava : https://www.vol.at/maeder-feiert-sonnenfest/8131894</a:t>
            </a:r>
          </a:p>
        </p:txBody>
      </p:sp>
    </p:spTree>
    <p:extLst>
      <p:ext uri="{BB962C8B-B14F-4D97-AF65-F5344CB8AC3E}">
        <p14:creationId xmlns:p14="http://schemas.microsoft.com/office/powerpoint/2010/main" val="271582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1.1 Prvi koraki</a:t>
            </a:r>
          </a:p>
        </p:txBody>
      </p:sp>
      <p:grpSp>
        <p:nvGrpSpPr>
          <p:cNvPr id="100" name="Google Shape;100;p3"/>
          <p:cNvGrpSpPr/>
          <p:nvPr/>
        </p:nvGrpSpPr>
        <p:grpSpPr>
          <a:xfrm>
            <a:off x="594358" y="1606710"/>
            <a:ext cx="11212324" cy="4727627"/>
            <a:chOff x="-112972" y="345519"/>
            <a:chExt cx="11212324" cy="4727627"/>
          </a:xfrm>
        </p:grpSpPr>
        <p:sp>
          <p:nvSpPr>
            <p:cNvPr id="101" name="Google Shape;101;p3"/>
            <p:cNvSpPr/>
            <p:nvPr/>
          </p:nvSpPr>
          <p:spPr>
            <a:xfrm>
              <a:off x="-112972" y="345519"/>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2" name="Google Shape;102;p3"/>
            <p:cNvSpPr/>
            <p:nvPr/>
          </p:nvSpPr>
          <p:spPr>
            <a:xfrm>
              <a:off x="238064" y="1731407"/>
              <a:ext cx="3124188"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3" name="Google Shape;103;p3"/>
            <p:cNvSpPr txBox="1"/>
            <p:nvPr/>
          </p:nvSpPr>
          <p:spPr>
            <a:xfrm>
              <a:off x="281850" y="1826884"/>
              <a:ext cx="3031761"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ptos" panose="020B0004020202020204" pitchFamily="34" charset="0"/>
                  <a:sym typeface="Arial"/>
                </a:rPr>
                <a:t>Oblikovanje ekipe in raziskovanje/iskanje možnosti podpore</a:t>
              </a:r>
            </a:p>
          </p:txBody>
        </p:sp>
        <p:sp>
          <p:nvSpPr>
            <p:cNvPr id="104" name="Google Shape;104;p3"/>
            <p:cNvSpPr/>
            <p:nvPr/>
          </p:nvSpPr>
          <p:spPr>
            <a:xfrm>
              <a:off x="3955955" y="1731407"/>
              <a:ext cx="3199378"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5" name="Google Shape;105;p3"/>
            <p:cNvSpPr txBox="1"/>
            <p:nvPr/>
          </p:nvSpPr>
          <p:spPr>
            <a:xfrm>
              <a:off x="4050607" y="1826884"/>
              <a:ext cx="3010074"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ptos" panose="020B0004020202020204" pitchFamily="34" charset="0"/>
                  <a:sym typeface="Arial"/>
                </a:rPr>
                <a:t>Posnetek stanja</a:t>
              </a:r>
            </a:p>
          </p:txBody>
        </p:sp>
        <p:sp>
          <p:nvSpPr>
            <p:cNvPr id="106" name="Google Shape;106;p3"/>
            <p:cNvSpPr/>
            <p:nvPr/>
          </p:nvSpPr>
          <p:spPr>
            <a:xfrm>
              <a:off x="7678609" y="1731407"/>
              <a:ext cx="3265040"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7" name="Google Shape;107;p3"/>
            <p:cNvSpPr txBox="1"/>
            <p:nvPr/>
          </p:nvSpPr>
          <p:spPr>
            <a:xfrm>
              <a:off x="7775203" y="1826884"/>
              <a:ext cx="3071852"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noProof="0" dirty="0">
                  <a:solidFill>
                    <a:schemeClr val="lt1"/>
                  </a:solidFill>
                  <a:latin typeface="Aptos" panose="020B0004020202020204" pitchFamily="34" charset="0"/>
                </a:rPr>
                <a:t>Določanje ciljev in </a:t>
              </a:r>
              <a:r>
                <a:rPr lang="sl-SI" sz="2400" noProof="0" dirty="0" err="1">
                  <a:solidFill>
                    <a:schemeClr val="lt1"/>
                  </a:solidFill>
                  <a:latin typeface="Aptos" panose="020B0004020202020204" pitchFamily="34" charset="0"/>
                </a:rPr>
                <a:t>opredeliteva</a:t>
              </a:r>
              <a:r>
                <a:rPr lang="sl-SI" sz="2400" noProof="0" dirty="0">
                  <a:solidFill>
                    <a:schemeClr val="lt1"/>
                  </a:solidFill>
                  <a:latin typeface="Aptos" panose="020B0004020202020204" pitchFamily="34" charset="0"/>
                </a:rPr>
                <a:t> obsega</a:t>
              </a:r>
            </a:p>
          </p:txBody>
        </p:sp>
      </p:grpSp>
    </p:spTree>
    <p:extLst>
      <p:ext uri="{BB962C8B-B14F-4D97-AF65-F5344CB8AC3E}">
        <p14:creationId xmlns:p14="http://schemas.microsoft.com/office/powerpoint/2010/main" val="94820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 name="Google Shape;101;p3">
            <a:extLst>
              <a:ext uri="{FF2B5EF4-FFF2-40B4-BE49-F238E27FC236}">
                <a16:creationId xmlns:a16="http://schemas.microsoft.com/office/drawing/2014/main" id="{4D8CDFE8-28F5-58DF-40A1-C16D1B1F0140}"/>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3" name="Google Shape;113;p7"/>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1.1 Oblikovanje ekipe in raziskovanje/iskanje možnosti podpore</a:t>
            </a:r>
          </a:p>
        </p:txBody>
      </p:sp>
      <p:grpSp>
        <p:nvGrpSpPr>
          <p:cNvPr id="115" name="Google Shape;115;p7"/>
          <p:cNvGrpSpPr/>
          <p:nvPr/>
        </p:nvGrpSpPr>
        <p:grpSpPr>
          <a:xfrm>
            <a:off x="599977" y="2884069"/>
            <a:ext cx="11213024" cy="2167466"/>
            <a:chOff x="5617" y="1625600"/>
            <a:chExt cx="11213024" cy="2167466"/>
          </a:xfrm>
        </p:grpSpPr>
        <p:sp>
          <p:nvSpPr>
            <p:cNvPr id="117" name="Google Shape;117;p7"/>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8" name="Google Shape;118;p7"/>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sl-SI" sz="2400" noProof="0" dirty="0">
                  <a:solidFill>
                    <a:schemeClr val="lt1"/>
                  </a:solidFill>
                  <a:latin typeface="Aptos" panose="020B0004020202020204" pitchFamily="34" charset="0"/>
                </a:rPr>
                <a:t>Imenovanje koordinatorja</a:t>
              </a:r>
            </a:p>
          </p:txBody>
        </p:sp>
        <p:sp>
          <p:nvSpPr>
            <p:cNvPr id="119" name="Google Shape;119;p7"/>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0" name="Google Shape;120;p7"/>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sl-SI" sz="2400" b="0" i="0" u="none" strike="noStrike" cap="none" noProof="0" dirty="0">
                  <a:solidFill>
                    <a:schemeClr val="lt1"/>
                  </a:solidFill>
                  <a:latin typeface="Aptos" panose="020B0004020202020204" pitchFamily="34" charset="0"/>
                  <a:sym typeface="Arial"/>
                </a:rPr>
                <a:t>Oblikovanje manjše delovne skupine</a:t>
              </a:r>
            </a:p>
          </p:txBody>
        </p:sp>
        <p:sp>
          <p:nvSpPr>
            <p:cNvPr id="121" name="Google Shape;121;p7"/>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2" name="Google Shape;122;p7"/>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lvl="0" algn="ctr">
                <a:lnSpc>
                  <a:spcPct val="90000"/>
                </a:lnSpc>
                <a:buSzPts val="3000"/>
              </a:pPr>
              <a:r>
                <a:rPr lang="sl-SI" sz="2400" b="0" i="0" u="none" strike="noStrike" cap="none" noProof="0" dirty="0">
                  <a:solidFill>
                    <a:schemeClr val="lt1"/>
                  </a:solidFill>
                  <a:latin typeface="Aptos" panose="020B0004020202020204" pitchFamily="34" charset="0"/>
                  <a:sym typeface="Arial"/>
                </a:rPr>
                <a:t>Po potrebi vključitev dodatnega strokovnega znanja</a:t>
              </a:r>
            </a:p>
          </p:txBody>
        </p:sp>
        <p:sp>
          <p:nvSpPr>
            <p:cNvPr id="123" name="Google Shape;123;p7"/>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4" name="Google Shape;124;p7"/>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Uporaba razpoložljivih orodij in informacij</a:t>
              </a:r>
            </a:p>
          </p:txBody>
        </p:sp>
      </p:grpSp>
    </p:spTree>
    <p:extLst>
      <p:ext uri="{BB962C8B-B14F-4D97-AF65-F5344CB8AC3E}">
        <p14:creationId xmlns:p14="http://schemas.microsoft.com/office/powerpoint/2010/main" val="334237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9006FDE6-C42E-546E-D6D4-0735AEB05384}"/>
            </a:ext>
          </a:extLst>
        </p:cNvPr>
        <p:cNvGrpSpPr/>
        <p:nvPr/>
      </p:nvGrpSpPr>
      <p:grpSpPr>
        <a:xfrm>
          <a:off x="0" y="0"/>
          <a:ext cx="0" cy="0"/>
          <a:chOff x="0" y="0"/>
          <a:chExt cx="0" cy="0"/>
        </a:xfrm>
      </p:grpSpPr>
      <p:sp>
        <p:nvSpPr>
          <p:cNvPr id="99" name="Google Shape;99;p3">
            <a:extLst>
              <a:ext uri="{FF2B5EF4-FFF2-40B4-BE49-F238E27FC236}">
                <a16:creationId xmlns:a16="http://schemas.microsoft.com/office/drawing/2014/main" id="{2BDC507A-1456-456A-3C69-EED0ECCA62ED}"/>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sl-SI" noProof="0" dirty="0"/>
              <a:t>1.1 Posnetek stanja</a:t>
            </a:r>
          </a:p>
        </p:txBody>
      </p:sp>
      <p:grpSp>
        <p:nvGrpSpPr>
          <p:cNvPr id="100" name="Google Shape;100;p3">
            <a:extLst>
              <a:ext uri="{FF2B5EF4-FFF2-40B4-BE49-F238E27FC236}">
                <a16:creationId xmlns:a16="http://schemas.microsoft.com/office/drawing/2014/main" id="{9BA17914-CD7A-6FF7-C849-1CC2F72E537B}"/>
              </a:ext>
            </a:extLst>
          </p:cNvPr>
          <p:cNvGrpSpPr/>
          <p:nvPr/>
        </p:nvGrpSpPr>
        <p:grpSpPr>
          <a:xfrm>
            <a:off x="594358" y="1606710"/>
            <a:ext cx="11212324" cy="4727627"/>
            <a:chOff x="-112972" y="345519"/>
            <a:chExt cx="11212324" cy="4727627"/>
          </a:xfrm>
        </p:grpSpPr>
        <p:sp>
          <p:nvSpPr>
            <p:cNvPr id="101" name="Google Shape;101;p3">
              <a:extLst>
                <a:ext uri="{FF2B5EF4-FFF2-40B4-BE49-F238E27FC236}">
                  <a16:creationId xmlns:a16="http://schemas.microsoft.com/office/drawing/2014/main" id="{9D687127-0B5F-BC7A-C660-1F6207D4DE5D}"/>
                </a:ext>
              </a:extLst>
            </p:cNvPr>
            <p:cNvSpPr/>
            <p:nvPr/>
          </p:nvSpPr>
          <p:spPr>
            <a:xfrm>
              <a:off x="-112972" y="345519"/>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2" name="Google Shape;102;p3">
              <a:extLst>
                <a:ext uri="{FF2B5EF4-FFF2-40B4-BE49-F238E27FC236}">
                  <a16:creationId xmlns:a16="http://schemas.microsoft.com/office/drawing/2014/main" id="{C1778158-2690-9D76-86D7-BD202E93F2DF}"/>
                </a:ext>
              </a:extLst>
            </p:cNvPr>
            <p:cNvSpPr/>
            <p:nvPr/>
          </p:nvSpPr>
          <p:spPr>
            <a:xfrm>
              <a:off x="238064" y="1731407"/>
              <a:ext cx="3124188"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3" name="Google Shape;103;p3">
              <a:extLst>
                <a:ext uri="{FF2B5EF4-FFF2-40B4-BE49-F238E27FC236}">
                  <a16:creationId xmlns:a16="http://schemas.microsoft.com/office/drawing/2014/main" id="{6DA62439-52BD-EEC6-3D32-37CD699D4237}"/>
                </a:ext>
              </a:extLst>
            </p:cNvPr>
            <p:cNvSpPr txBox="1"/>
            <p:nvPr/>
          </p:nvSpPr>
          <p:spPr>
            <a:xfrm>
              <a:off x="281850" y="1826884"/>
              <a:ext cx="3031761"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ptos" panose="020B0004020202020204" pitchFamily="34" charset="0"/>
                  <a:sym typeface="Arial"/>
                </a:rPr>
                <a:t>Identifikacija sodelavcev, vključenih v nabavo</a:t>
              </a:r>
            </a:p>
          </p:txBody>
        </p:sp>
        <p:sp>
          <p:nvSpPr>
            <p:cNvPr id="104" name="Google Shape;104;p3">
              <a:extLst>
                <a:ext uri="{FF2B5EF4-FFF2-40B4-BE49-F238E27FC236}">
                  <a16:creationId xmlns:a16="http://schemas.microsoft.com/office/drawing/2014/main" id="{5BA7A5B6-989A-81F3-93E7-4032149D0854}"/>
                </a:ext>
              </a:extLst>
            </p:cNvPr>
            <p:cNvSpPr/>
            <p:nvPr/>
          </p:nvSpPr>
          <p:spPr>
            <a:xfrm>
              <a:off x="3955955" y="1731407"/>
              <a:ext cx="3199378"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5" name="Google Shape;105;p3">
              <a:extLst>
                <a:ext uri="{FF2B5EF4-FFF2-40B4-BE49-F238E27FC236}">
                  <a16:creationId xmlns:a16="http://schemas.microsoft.com/office/drawing/2014/main" id="{6EF0D434-0B3F-56E5-953F-377F18016EFD}"/>
                </a:ext>
              </a:extLst>
            </p:cNvPr>
            <p:cNvSpPr txBox="1"/>
            <p:nvPr/>
          </p:nvSpPr>
          <p:spPr>
            <a:xfrm>
              <a:off x="4050607" y="1826884"/>
              <a:ext cx="3010074"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b="0" i="0" u="none" strike="noStrike" cap="none" noProof="0" dirty="0">
                  <a:solidFill>
                    <a:schemeClr val="lt1"/>
                  </a:solidFill>
                  <a:latin typeface="Aptos" panose="020B0004020202020204" pitchFamily="34" charset="0"/>
                  <a:sym typeface="Arial"/>
                </a:rPr>
                <a:t>Zbiranje podatkov preko posvetovanja s kolegi</a:t>
              </a:r>
            </a:p>
          </p:txBody>
        </p:sp>
        <p:sp>
          <p:nvSpPr>
            <p:cNvPr id="106" name="Google Shape;106;p3">
              <a:extLst>
                <a:ext uri="{FF2B5EF4-FFF2-40B4-BE49-F238E27FC236}">
                  <a16:creationId xmlns:a16="http://schemas.microsoft.com/office/drawing/2014/main" id="{FD9413B3-E824-B354-9810-1DF341D60A57}"/>
                </a:ext>
              </a:extLst>
            </p:cNvPr>
            <p:cNvSpPr/>
            <p:nvPr/>
          </p:nvSpPr>
          <p:spPr>
            <a:xfrm>
              <a:off x="7678609" y="1731407"/>
              <a:ext cx="3265040" cy="1955852"/>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07" name="Google Shape;107;p3">
              <a:extLst>
                <a:ext uri="{FF2B5EF4-FFF2-40B4-BE49-F238E27FC236}">
                  <a16:creationId xmlns:a16="http://schemas.microsoft.com/office/drawing/2014/main" id="{63A4AF78-5370-491E-4D29-F1F1711D31B6}"/>
                </a:ext>
              </a:extLst>
            </p:cNvPr>
            <p:cNvSpPr txBox="1"/>
            <p:nvPr/>
          </p:nvSpPr>
          <p:spPr>
            <a:xfrm>
              <a:off x="7775203" y="1826884"/>
              <a:ext cx="3071852" cy="1764898"/>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sl-SI" sz="2400" noProof="0" dirty="0">
                  <a:solidFill>
                    <a:schemeClr val="lt1"/>
                  </a:solidFill>
                  <a:latin typeface="Aptos" panose="020B0004020202020204" pitchFamily="34" charset="0"/>
                </a:rPr>
                <a:t>Obdelava informacij in priprava pregleda</a:t>
              </a:r>
            </a:p>
          </p:txBody>
        </p:sp>
      </p:grpSp>
    </p:spTree>
    <p:extLst>
      <p:ext uri="{BB962C8B-B14F-4D97-AF65-F5344CB8AC3E}">
        <p14:creationId xmlns:p14="http://schemas.microsoft.com/office/powerpoint/2010/main" val="4125983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8BECE7D5-C1F5-5E86-0754-733741F4479C}"/>
            </a:ext>
          </a:extLst>
        </p:cNvPr>
        <p:cNvGrpSpPr/>
        <p:nvPr/>
      </p:nvGrpSpPr>
      <p:grpSpPr>
        <a:xfrm>
          <a:off x="0" y="0"/>
          <a:ext cx="0" cy="0"/>
          <a:chOff x="0" y="0"/>
          <a:chExt cx="0" cy="0"/>
        </a:xfrm>
      </p:grpSpPr>
      <p:sp>
        <p:nvSpPr>
          <p:cNvPr id="11" name="Google Shape;101;p3">
            <a:extLst>
              <a:ext uri="{FF2B5EF4-FFF2-40B4-BE49-F238E27FC236}">
                <a16:creationId xmlns:a16="http://schemas.microsoft.com/office/drawing/2014/main" id="{6867F409-F48F-1B0E-E219-052C0AA96EEB}"/>
              </a:ext>
            </a:extLst>
          </p:cNvPr>
          <p:cNvSpPr/>
          <p:nvPr/>
        </p:nvSpPr>
        <p:spPr>
          <a:xfrm>
            <a:off x="594358" y="1606710"/>
            <a:ext cx="11212324" cy="4727627"/>
          </a:xfrm>
          <a:prstGeom prst="rightArrow">
            <a:avLst>
              <a:gd name="adj1" fmla="val 50000"/>
              <a:gd name="adj2" fmla="val 50000"/>
            </a:avLst>
          </a:prstGeom>
          <a:solidFill>
            <a:srgbClr val="E1EF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3" name="Google Shape;113;p7">
            <a:extLst>
              <a:ext uri="{FF2B5EF4-FFF2-40B4-BE49-F238E27FC236}">
                <a16:creationId xmlns:a16="http://schemas.microsoft.com/office/drawing/2014/main" id="{D451BD8F-42EC-22D3-7206-757ADC4D362A}"/>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lvl="0"/>
            <a:r>
              <a:rPr lang="sl-SI" noProof="0" dirty="0"/>
              <a:t>1.1 Določanje ciljev</a:t>
            </a:r>
            <a:br>
              <a:rPr lang="sl-SI" noProof="0" dirty="0"/>
            </a:br>
            <a:r>
              <a:rPr lang="sl-SI" noProof="0" dirty="0"/>
              <a:t>in opredelitev obsega</a:t>
            </a:r>
          </a:p>
        </p:txBody>
      </p:sp>
      <p:grpSp>
        <p:nvGrpSpPr>
          <p:cNvPr id="115" name="Google Shape;115;p7">
            <a:extLst>
              <a:ext uri="{FF2B5EF4-FFF2-40B4-BE49-F238E27FC236}">
                <a16:creationId xmlns:a16="http://schemas.microsoft.com/office/drawing/2014/main" id="{E8EE082F-3ADB-9F2C-559E-00D03B6CFE29}"/>
              </a:ext>
            </a:extLst>
          </p:cNvPr>
          <p:cNvGrpSpPr/>
          <p:nvPr/>
        </p:nvGrpSpPr>
        <p:grpSpPr>
          <a:xfrm>
            <a:off x="599977" y="2884069"/>
            <a:ext cx="11213024" cy="2167466"/>
            <a:chOff x="5617" y="1625600"/>
            <a:chExt cx="11213024" cy="2167466"/>
          </a:xfrm>
        </p:grpSpPr>
        <p:sp>
          <p:nvSpPr>
            <p:cNvPr id="117" name="Google Shape;117;p7">
              <a:extLst>
                <a:ext uri="{FF2B5EF4-FFF2-40B4-BE49-F238E27FC236}">
                  <a16:creationId xmlns:a16="http://schemas.microsoft.com/office/drawing/2014/main" id="{E6A3CB17-FF1E-92B2-5A54-A46C787AC63D}"/>
                </a:ext>
              </a:extLst>
            </p:cNvPr>
            <p:cNvSpPr/>
            <p:nvPr/>
          </p:nvSpPr>
          <p:spPr>
            <a:xfrm>
              <a:off x="561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18" name="Google Shape;118;p7">
              <a:extLst>
                <a:ext uri="{FF2B5EF4-FFF2-40B4-BE49-F238E27FC236}">
                  <a16:creationId xmlns:a16="http://schemas.microsoft.com/office/drawing/2014/main" id="{2218A8E4-9E0F-C14C-7074-C021B81D2218}"/>
                </a:ext>
              </a:extLst>
            </p:cNvPr>
            <p:cNvSpPr txBox="1"/>
            <p:nvPr/>
          </p:nvSpPr>
          <p:spPr>
            <a:xfrm>
              <a:off x="111424"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Oblikovanje SMART ciljev</a:t>
              </a:r>
            </a:p>
          </p:txBody>
        </p:sp>
        <p:sp>
          <p:nvSpPr>
            <p:cNvPr id="119" name="Google Shape;119;p7">
              <a:extLst>
                <a:ext uri="{FF2B5EF4-FFF2-40B4-BE49-F238E27FC236}">
                  <a16:creationId xmlns:a16="http://schemas.microsoft.com/office/drawing/2014/main" id="{13AFAD0D-D12F-9863-4D9D-D9B2395A0978}"/>
                </a:ext>
              </a:extLst>
            </p:cNvPr>
            <p:cNvSpPr/>
            <p:nvPr/>
          </p:nvSpPr>
          <p:spPr>
            <a:xfrm>
              <a:off x="2842647"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0" name="Google Shape;120;p7">
              <a:extLst>
                <a:ext uri="{FF2B5EF4-FFF2-40B4-BE49-F238E27FC236}">
                  <a16:creationId xmlns:a16="http://schemas.microsoft.com/office/drawing/2014/main" id="{55DD50C1-3EB9-1249-437F-1A66110E87B4}"/>
                </a:ext>
              </a:extLst>
            </p:cNvPr>
            <p:cNvSpPr txBox="1"/>
            <p:nvPr/>
          </p:nvSpPr>
          <p:spPr>
            <a:xfrm>
              <a:off x="2948454"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Izbira izdelkov in storitev</a:t>
              </a:r>
            </a:p>
          </p:txBody>
        </p:sp>
        <p:sp>
          <p:nvSpPr>
            <p:cNvPr id="121" name="Google Shape;121;p7">
              <a:extLst>
                <a:ext uri="{FF2B5EF4-FFF2-40B4-BE49-F238E27FC236}">
                  <a16:creationId xmlns:a16="http://schemas.microsoft.com/office/drawing/2014/main" id="{753E4BC5-8DAB-BA61-4931-3385ABD65233}"/>
                </a:ext>
              </a:extLst>
            </p:cNvPr>
            <p:cNvSpPr/>
            <p:nvPr/>
          </p:nvSpPr>
          <p:spPr>
            <a:xfrm>
              <a:off x="567967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2" name="Google Shape;122;p7">
              <a:extLst>
                <a:ext uri="{FF2B5EF4-FFF2-40B4-BE49-F238E27FC236}">
                  <a16:creationId xmlns:a16="http://schemas.microsoft.com/office/drawing/2014/main" id="{551C4553-0CD0-02AF-BCEB-EF7660CC685C}"/>
                </a:ext>
              </a:extLst>
            </p:cNvPr>
            <p:cNvSpPr txBox="1"/>
            <p:nvPr/>
          </p:nvSpPr>
          <p:spPr>
            <a:xfrm>
              <a:off x="578548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Izbira trajnostnih meril</a:t>
              </a:r>
            </a:p>
          </p:txBody>
        </p:sp>
        <p:sp>
          <p:nvSpPr>
            <p:cNvPr id="123" name="Google Shape;123;p7">
              <a:extLst>
                <a:ext uri="{FF2B5EF4-FFF2-40B4-BE49-F238E27FC236}">
                  <a16:creationId xmlns:a16="http://schemas.microsoft.com/office/drawing/2014/main" id="{3079E342-CA6C-AE80-4DA6-7ED29BF4D932}"/>
                </a:ext>
              </a:extLst>
            </p:cNvPr>
            <p:cNvSpPr/>
            <p:nvPr/>
          </p:nvSpPr>
          <p:spPr>
            <a:xfrm>
              <a:off x="8516708" y="1625600"/>
              <a:ext cx="2701933" cy="2167466"/>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lang="sl-SI" sz="1400" b="0" i="0" u="none" strike="noStrike" cap="none" noProof="0" dirty="0">
                <a:solidFill>
                  <a:srgbClr val="000000"/>
                </a:solidFill>
                <a:latin typeface="Arial"/>
                <a:ea typeface="Arial"/>
                <a:cs typeface="Arial"/>
                <a:sym typeface="Arial"/>
              </a:endParaRPr>
            </a:p>
          </p:txBody>
        </p:sp>
        <p:sp>
          <p:nvSpPr>
            <p:cNvPr id="124" name="Google Shape;124;p7">
              <a:extLst>
                <a:ext uri="{FF2B5EF4-FFF2-40B4-BE49-F238E27FC236}">
                  <a16:creationId xmlns:a16="http://schemas.microsoft.com/office/drawing/2014/main" id="{DA108CE6-FF8C-3C55-01C7-A7A6ACAB4FC9}"/>
                </a:ext>
              </a:extLst>
            </p:cNvPr>
            <p:cNvSpPr txBox="1"/>
            <p:nvPr/>
          </p:nvSpPr>
          <p:spPr>
            <a:xfrm>
              <a:off x="8622515" y="1731407"/>
              <a:ext cx="2490319" cy="1955852"/>
            </a:xfrm>
            <a:prstGeom prst="rect">
              <a:avLst/>
            </a:prstGeom>
            <a:noFill/>
            <a:ln>
              <a:noFill/>
            </a:ln>
          </p:spPr>
          <p:txBody>
            <a:bodyPr spcFirstLastPara="1" wrap="square" lIns="114300" tIns="114300" rIns="114300" bIns="114300" anchor="ctr" anchorCtr="0">
              <a:noAutofit/>
            </a:bodyPr>
            <a:lstStyle/>
            <a:p>
              <a:pPr algn="ctr">
                <a:lnSpc>
                  <a:spcPct val="90000"/>
                </a:lnSpc>
                <a:buSzPts val="3500"/>
              </a:pPr>
              <a:r>
                <a:rPr lang="sl-SI" sz="2400" noProof="0" dirty="0">
                  <a:solidFill>
                    <a:schemeClr val="lt1"/>
                  </a:solidFill>
                  <a:latin typeface="Aptos" panose="020B0004020202020204" pitchFamily="34" charset="0"/>
                </a:rPr>
                <a:t>Vključevanje trajnostnih meril v postopek javnega naročanja</a:t>
              </a:r>
            </a:p>
          </p:txBody>
        </p:sp>
      </p:grpSp>
    </p:spTree>
    <p:extLst>
      <p:ext uri="{BB962C8B-B14F-4D97-AF65-F5344CB8AC3E}">
        <p14:creationId xmlns:p14="http://schemas.microsoft.com/office/powerpoint/2010/main" val="1254676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27AC6968-DAAB-9522-C52B-6BF850048A7B}"/>
            </a:ext>
          </a:extLst>
        </p:cNvPr>
        <p:cNvGrpSpPr/>
        <p:nvPr/>
      </p:nvGrpSpPr>
      <p:grpSpPr>
        <a:xfrm>
          <a:off x="0" y="0"/>
          <a:ext cx="0" cy="0"/>
          <a:chOff x="0" y="0"/>
          <a:chExt cx="0" cy="0"/>
        </a:xfrm>
      </p:grpSpPr>
      <p:sp>
        <p:nvSpPr>
          <p:cNvPr id="126" name="Google Shape;126;p6">
            <a:extLst>
              <a:ext uri="{FF2B5EF4-FFF2-40B4-BE49-F238E27FC236}">
                <a16:creationId xmlns:a16="http://schemas.microsoft.com/office/drawing/2014/main" id="{F1D9BA7C-2974-25CB-92F5-49944D97FC4F}"/>
              </a:ext>
            </a:extLst>
          </p:cNvPr>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400"/>
              <a:buNone/>
            </a:pPr>
            <a:r>
              <a:rPr lang="sl-SI" noProof="0" dirty="0">
                <a:ea typeface="Arial"/>
                <a:sym typeface="Arial"/>
              </a:rPr>
              <a:t>1. </a:t>
            </a:r>
            <a:r>
              <a:rPr lang="sl-SI" noProof="0" dirty="0">
                <a:latin typeface="Aptos Serif" panose="02020604070405020304" pitchFamily="18" charset="0"/>
                <a:ea typeface="Arial"/>
                <a:cs typeface="Aptos Serif" panose="02020604070405020304" pitchFamily="18" charset="0"/>
                <a:sym typeface="Arial"/>
              </a:rPr>
              <a:t>Izvajanje trajnostnega javnega naročanja: ključni koraki</a:t>
            </a:r>
          </a:p>
        </p:txBody>
      </p:sp>
      <p:sp>
        <p:nvSpPr>
          <p:cNvPr id="2" name="Text Placeholder 1">
            <a:extLst>
              <a:ext uri="{FF2B5EF4-FFF2-40B4-BE49-F238E27FC236}">
                <a16:creationId xmlns:a16="http://schemas.microsoft.com/office/drawing/2014/main" id="{DAFED8CC-39A2-E348-CC72-69C7BA2F371A}"/>
              </a:ext>
            </a:extLst>
          </p:cNvPr>
          <p:cNvSpPr>
            <a:spLocks noGrp="1"/>
          </p:cNvSpPr>
          <p:nvPr>
            <p:ph type="body" idx="13"/>
          </p:nvPr>
        </p:nvSpPr>
        <p:spPr>
          <a:xfrm>
            <a:off x="594359" y="2739118"/>
            <a:ext cx="9882330" cy="4431983"/>
          </a:xfrm>
        </p:spPr>
        <p:txBody>
          <a:bodyPr/>
          <a:lstStyle/>
          <a:p>
            <a:pPr>
              <a:lnSpc>
                <a:spcPct val="150000"/>
              </a:lnSpc>
            </a:pPr>
            <a:r>
              <a:rPr lang="sl-SI" noProof="0" dirty="0">
                <a:solidFill>
                  <a:srgbClr val="035854"/>
                </a:solidFill>
              </a:rPr>
              <a:t>1.1 Izvedba pripravljalnih korakov</a:t>
            </a:r>
          </a:p>
          <a:p>
            <a:pPr>
              <a:lnSpc>
                <a:spcPct val="150000"/>
              </a:lnSpc>
            </a:pPr>
            <a:r>
              <a:rPr lang="sl-SI" noProof="0" dirty="0">
                <a:solidFill>
                  <a:srgbClr val="A3C42A"/>
                </a:solidFill>
              </a:rPr>
              <a:t>1.2 Štiri možnosti za nabavo</a:t>
            </a:r>
          </a:p>
          <a:p>
            <a:pPr>
              <a:lnSpc>
                <a:spcPct val="150000"/>
              </a:lnSpc>
            </a:pPr>
            <a:r>
              <a:rPr lang="sl-SI" noProof="0" dirty="0"/>
              <a:t>1.3 Kakovostne oznake kot pomemben pripomoček</a:t>
            </a:r>
          </a:p>
          <a:p>
            <a:pPr>
              <a:lnSpc>
                <a:spcPct val="150000"/>
              </a:lnSpc>
            </a:pPr>
            <a:r>
              <a:rPr lang="sl-SI" noProof="0" dirty="0"/>
              <a:t>1.4 Izdelava nabavnega kataloga</a:t>
            </a:r>
          </a:p>
          <a:p>
            <a:pPr>
              <a:lnSpc>
                <a:spcPct val="150000"/>
              </a:lnSpc>
            </a:pPr>
            <a:r>
              <a:rPr lang="sl-SI" noProof="0" dirty="0"/>
              <a:t>1.5 Lokalna in regionalna nabava</a:t>
            </a:r>
          </a:p>
          <a:p>
            <a:pPr>
              <a:lnSpc>
                <a:spcPct val="150000"/>
              </a:lnSpc>
            </a:pPr>
            <a:r>
              <a:rPr lang="sl-SI" noProof="0" dirty="0"/>
              <a:t>1.6 Komunikacija</a:t>
            </a:r>
          </a:p>
          <a:p>
            <a:pPr>
              <a:lnSpc>
                <a:spcPct val="150000"/>
              </a:lnSpc>
            </a:pPr>
            <a:endParaRPr lang="sl-SI" noProof="0" dirty="0"/>
          </a:p>
          <a:p>
            <a:pPr>
              <a:lnSpc>
                <a:spcPct val="150000"/>
              </a:lnSpc>
            </a:pPr>
            <a:endParaRPr lang="sl-SI" noProof="0" dirty="0"/>
          </a:p>
        </p:txBody>
      </p:sp>
    </p:spTree>
    <p:extLst>
      <p:ext uri="{BB962C8B-B14F-4D97-AF65-F5344CB8AC3E}">
        <p14:creationId xmlns:p14="http://schemas.microsoft.com/office/powerpoint/2010/main" val="2396085355"/>
      </p:ext>
    </p:extLst>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_3_Predstavitev_Zakaj je pomembno.pptx" id="{64AA5D5D-9707-44AF-96A7-7DA3891FBB4E}" vid="{4629633A-BD58-4269-BB23-6840BFC96E7F}"/>
    </a:ext>
  </a:ext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proCURE template 2</Template>
  <TotalTime>87</TotalTime>
  <Words>2383</Words>
  <Application>Microsoft Office PowerPoint</Application>
  <PresentationFormat>Widescreen</PresentationFormat>
  <Paragraphs>301</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Aptos</vt:lpstr>
      <vt:lpstr>Arial</vt:lpstr>
      <vt:lpstr>Aptos Serif</vt:lpstr>
      <vt:lpstr>Calibri</vt:lpstr>
      <vt:lpstr>Play</vt:lpstr>
      <vt:lpstr>Benutzerdefiniert</vt:lpstr>
      <vt:lpstr>Izvajanje trajnostnega javnega naročanja</vt:lpstr>
      <vt:lpstr>Vsebina</vt:lpstr>
      <vt:lpstr>1. Izvajanje trajnostnega javnega naročanja: ključni koraki</vt:lpstr>
      <vt:lpstr>1. Izvajanje trajnostnega javnega naročanja: ključni koraki</vt:lpstr>
      <vt:lpstr>1.1 Prvi koraki</vt:lpstr>
      <vt:lpstr>1.1 Oblikovanje ekipe in raziskovanje/iskanje možnosti podpore</vt:lpstr>
      <vt:lpstr>1.1 Posnetek stanja</vt:lpstr>
      <vt:lpstr>1.1 Določanje ciljev in opredelitev obsega</vt:lpstr>
      <vt:lpstr>1. Izvajanje trajnostnega javnega naročanja: ključni koraki</vt:lpstr>
      <vt:lpstr>1.2 Štiri možnosti naročanja</vt:lpstr>
      <vt:lpstr>1.2 Naročanje pod pragom za nacionalne razpise</vt:lpstr>
      <vt:lpstr>1.2 Izvedba razpisa</vt:lpstr>
      <vt:lpstr>1.2 Naročanje prek centralne službe za javna naročila</vt:lpstr>
      <vt:lpstr>1.2 Skupno javno naročanje</vt:lpstr>
      <vt:lpstr>1. Izvajanje trajnostnega javnega naročanja: ključni koraki</vt:lpstr>
      <vt:lpstr>1.3 Znak kakovosti kot pripomoček</vt:lpstr>
      <vt:lpstr>1.3 Primer iz prakse Znak kakovosti kot pripomoček</vt:lpstr>
      <vt:lpstr>1. Izvajanje trajnostnega javnega naročanja: ključni koraki</vt:lpstr>
      <vt:lpstr>1.4 Izdelava nabavnega kataloga</vt:lpstr>
      <vt:lpstr>1.4 Izdelava nabavnega kataloga</vt:lpstr>
      <vt:lpstr>1.4 Struktura nabavnega kataloga</vt:lpstr>
      <vt:lpstr>1.4 Identifikacija in ocenjevanje dobaviteljev</vt:lpstr>
      <vt:lpstr>1.4 Redni pregledi in posodobitve</vt:lpstr>
      <vt:lpstr>1.4 Praktični primer:  (e-)Katalog</vt:lpstr>
      <vt:lpstr>1. Izvajanje trajnostnega javnega naročanja: ključni koraki</vt:lpstr>
      <vt:lpstr>1.5 Lokalno in regionalno naročanje</vt:lpstr>
      <vt:lpstr>1. Izvajanje trajnostnega javnega naročanja: ključni koraki</vt:lpstr>
      <vt:lpstr>1.6 Komunikacija</vt:lpstr>
      <vt:lpstr>1.6 Vključevanje zaposlenih v občinskih službah</vt:lpstr>
      <vt:lpstr>1.6 Praktični primer: Vključevanje zaposlenih v občinskih službah</vt:lpstr>
      <vt:lpstr>1.6 Vključevanje interesnih skupin</vt:lpstr>
      <vt:lpstr>1.6 Primer iz prakse Vključevanje interesnih skupin</vt:lpstr>
      <vt:lpstr>2. Skupinsko delo</vt:lpstr>
      <vt:lpstr>2. Skupinsko delo</vt:lpstr>
      <vt:lpstr>3. Upravljanje tveganj pri trajnostnem javnem naročanju</vt:lpstr>
      <vt:lpstr>3. Upravljanje tveganj pri trajnostnem javnem naročanju</vt:lpstr>
      <vt:lpstr>3. Tveganje: Izdelek ne izpolnjuje pričakovanj</vt:lpstr>
      <vt:lpstr>3. Praktični primer tveganja: Dolgi časi polnjenja električnega avtomobila, policija Berlin</vt:lpstr>
      <vt:lpstr>3. Tveganje: Omejeni proračuni občine</vt:lpstr>
      <vt:lpstr>3. Tveganje: Omejena razpoložljivost trajnostnih izdelkov in storitev</vt:lpstr>
      <vt:lpstr>4. Spremljanje</vt:lpstr>
      <vt:lpstr>4. Spremljanje in ocenjevanje</vt:lpstr>
      <vt:lpstr>4. Spremljanje napredka</vt:lpstr>
      <vt:lpstr>Povzetek tematskega sklopa 5</vt:lpstr>
      <vt:lpstr>Hvala za pozornost!</vt:lpstr>
      <vt:lpstr>Besedilni viri</vt:lpstr>
      <vt:lpstr>Slikovni 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Brina Meze Petrić</dc:creator>
  <cp:lastModifiedBy>Brina Meze Petrić</cp:lastModifiedBy>
  <cp:revision>10</cp:revision>
  <dcterms:created xsi:type="dcterms:W3CDTF">2026-04-26T14:32:48Z</dcterms:created>
  <dcterms:modified xsi:type="dcterms:W3CDTF">2026-04-26T16:00:38Z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0x010100255B8ECBF0E41D4F84283CBD4EE3A7A4</vt:lpwstr>
  </property>
  <property fmtid="{D5CDD505-2E9C-101B-9397-08002B2CF9AE}" pid="3" name="MediaServiceImageTags">
    <vt:lpwstr/>
  </property>
</Properties>
</file>