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0"/>
  </p:notesMasterIdLst>
  <p:handoutMasterIdLst>
    <p:handoutMasterId r:id="rId51"/>
  </p:handoutMasterIdLst>
  <p:sldIdLst>
    <p:sldId id="256" r:id="rId2"/>
    <p:sldId id="349" r:id="rId3"/>
    <p:sldId id="258" r:id="rId4"/>
    <p:sldId id="259" r:id="rId5"/>
    <p:sldId id="350" r:id="rId6"/>
    <p:sldId id="380" r:id="rId7"/>
    <p:sldId id="381" r:id="rId8"/>
    <p:sldId id="352" r:id="rId9"/>
    <p:sldId id="382" r:id="rId10"/>
    <p:sldId id="383" r:id="rId11"/>
    <p:sldId id="384" r:id="rId12"/>
    <p:sldId id="385" r:id="rId13"/>
    <p:sldId id="356" r:id="rId14"/>
    <p:sldId id="386" r:id="rId15"/>
    <p:sldId id="270" r:id="rId16"/>
    <p:sldId id="387" r:id="rId17"/>
    <p:sldId id="358" r:id="rId18"/>
    <p:sldId id="269" r:id="rId19"/>
    <p:sldId id="359" r:id="rId20"/>
    <p:sldId id="275" r:id="rId21"/>
    <p:sldId id="276" r:id="rId22"/>
    <p:sldId id="360" r:id="rId23"/>
    <p:sldId id="388" r:id="rId24"/>
    <p:sldId id="279" r:id="rId25"/>
    <p:sldId id="389" r:id="rId26"/>
    <p:sldId id="363" r:id="rId27"/>
    <p:sldId id="390" r:id="rId28"/>
    <p:sldId id="391" r:id="rId29"/>
    <p:sldId id="284" r:id="rId30"/>
    <p:sldId id="365" r:id="rId31"/>
    <p:sldId id="392" r:id="rId32"/>
    <p:sldId id="393" r:id="rId33"/>
    <p:sldId id="422" r:id="rId34"/>
    <p:sldId id="368" r:id="rId35"/>
    <p:sldId id="369" r:id="rId36"/>
    <p:sldId id="423" r:id="rId37"/>
    <p:sldId id="292" r:id="rId38"/>
    <p:sldId id="371" r:id="rId39"/>
    <p:sldId id="372" r:id="rId40"/>
    <p:sldId id="373" r:id="rId41"/>
    <p:sldId id="374" r:id="rId42"/>
    <p:sldId id="375" r:id="rId43"/>
    <p:sldId id="376" r:id="rId44"/>
    <p:sldId id="424" r:id="rId45"/>
    <p:sldId id="378" r:id="rId46"/>
    <p:sldId id="379" r:id="rId47"/>
    <p:sldId id="302" r:id="rId48"/>
    <p:sldId id="308" r:id="rId49"/>
  </p:sldIdLst>
  <p:sldSz cx="12192000" cy="6858000"/>
  <p:notesSz cx="6858000" cy="9144000"/>
  <p:embeddedFontLst>
    <p:embeddedFont>
      <p:font typeface="Aptos Serif" panose="02020604070405020304" pitchFamily="18" charset="0"/>
      <p:regular r:id="rId52"/>
      <p:bold r:id="rId53"/>
      <p:italic r:id="rId54"/>
      <p:boldItalic r:id="rId55"/>
    </p:embeddedFont>
    <p:embeddedFont>
      <p:font typeface="Play" panose="020B060402020202020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6" roundtripDataSignature="AMtx7miDJm4IPTSTqj5ccQwfy4ZddUxL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C03404-E0A9-AE9A-0E44-96EA475A70D6}" name="Brina Meze Petrić" initials="BM" userId="S::brinamp@uirs.si::39c25778-6e8d-43cc-8316-d4b55f009096" providerId="AD"/>
  <p188:author id="{DF3A5E6A-D804-5306-742E-AFCC52ED0D51}" name="UIRS" initials="U" userId="UIR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A3C42A"/>
    <a:srgbClr val="035854"/>
    <a:srgbClr val="64B1BE"/>
    <a:srgbClr val="D6D21C"/>
    <a:srgbClr val="71C327"/>
    <a:srgbClr val="35B579"/>
    <a:srgbClr val="4393A0"/>
    <a:srgbClr val="CBE277"/>
    <a:srgbClr val="FAD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50" d="100"/>
          <a:sy n="50" d="100"/>
        </p:scale>
        <p:origin x="-130" y="878"/>
      </p:cViewPr>
      <p:guideLst/>
    </p:cSldViewPr>
  </p:slideViewPr>
  <p:notesTextViewPr>
    <p:cViewPr>
      <p:scale>
        <a:sx n="1" d="1"/>
        <a:sy n="1" d="1"/>
      </p:scale>
      <p:origin x="0" y="0"/>
    </p:cViewPr>
  </p:notesTextViewPr>
  <p:notesViewPr>
    <p:cSldViewPr snapToGrid="0">
      <p:cViewPr varScale="1">
        <p:scale>
          <a:sx n="121" d="100"/>
          <a:sy n="121" d="100"/>
        </p:scale>
        <p:origin x="41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138" Type="http://schemas.openxmlformats.org/officeDocument/2006/relationships/viewProps" Target="viewProps.xml"/><Relationship Id="rId141"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136"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9E82C2-3D2C-B735-F48F-B8F7575024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a:extLst>
              <a:ext uri="{FF2B5EF4-FFF2-40B4-BE49-F238E27FC236}">
                <a16:creationId xmlns:a16="http://schemas.microsoft.com/office/drawing/2014/main" id="{678D07D2-78F9-B480-F21D-63B1A076EA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186BEE-847C-439E-A4AC-76280F5156DC}" type="datetimeFigureOut">
              <a:rPr lang="sl-SI" smtClean="0"/>
              <a:t>26. 04. 2026</a:t>
            </a:fld>
            <a:endParaRPr lang="sl-SI"/>
          </a:p>
        </p:txBody>
      </p:sp>
      <p:sp>
        <p:nvSpPr>
          <p:cNvPr id="4" name="Footer Placeholder 3">
            <a:extLst>
              <a:ext uri="{FF2B5EF4-FFF2-40B4-BE49-F238E27FC236}">
                <a16:creationId xmlns:a16="http://schemas.microsoft.com/office/drawing/2014/main" id="{562CC862-5B1D-7533-DF6B-3507DA1E9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a:extLst>
              <a:ext uri="{FF2B5EF4-FFF2-40B4-BE49-F238E27FC236}">
                <a16:creationId xmlns:a16="http://schemas.microsoft.com/office/drawing/2014/main" id="{0BEEDF0B-7A71-F681-4C78-621700C903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736BEA-77A6-4D7C-B885-14E02883BD9D}" type="slidenum">
              <a:rPr lang="sl-SI" smtClean="0"/>
              <a:t>‹#›</a:t>
            </a:fld>
            <a:endParaRPr lang="sl-SI"/>
          </a:p>
        </p:txBody>
      </p:sp>
    </p:spTree>
    <p:extLst>
      <p:ext uri="{BB962C8B-B14F-4D97-AF65-F5344CB8AC3E}">
        <p14:creationId xmlns:p14="http://schemas.microsoft.com/office/powerpoint/2010/main" val="59844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ur-lex.europa.eu/legal-content/EN/TXT/HTML/?uri=CELEX:32010R0066&amp;from=E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en.wikipedia.org/wiki/Canada" TargetMode="External"/><Relationship Id="rId3" Type="http://schemas.openxmlformats.org/officeDocument/2006/relationships/hyperlink" Target="https://en.wikipedia.org/wiki/Fairtrade_International" TargetMode="External"/><Relationship Id="rId7" Type="http://schemas.openxmlformats.org/officeDocument/2006/relationships/hyperlink" Target="https://en.wikipedia.org/wiki/Europe"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en.wikipedia.org/wiki/Living_wage" TargetMode="External"/><Relationship Id="rId11" Type="http://schemas.openxmlformats.org/officeDocument/2006/relationships/hyperlink" Target="https://en.wikipedia.org/wiki/New_Zealand" TargetMode="External"/><Relationship Id="rId5" Type="http://schemas.openxmlformats.org/officeDocument/2006/relationships/hyperlink" Target="https://en.wikipedia.org/wiki/Fair_trade" TargetMode="External"/><Relationship Id="rId10" Type="http://schemas.openxmlformats.org/officeDocument/2006/relationships/hyperlink" Target="https://en.wikipedia.org/wiki/Australia" TargetMode="External"/><Relationship Id="rId4" Type="http://schemas.openxmlformats.org/officeDocument/2006/relationships/hyperlink" Target="https://en.wikipedia.org/wiki/Multistakeholder_governance_model" TargetMode="External"/><Relationship Id="rId9" Type="http://schemas.openxmlformats.org/officeDocument/2006/relationships/hyperlink" Target="https://en.wikipedia.org/wiki/United_States"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090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l-SI" b="1" dirty="0" err="1"/>
              <a:t>Prostovoljn</a:t>
            </a:r>
            <a:r>
              <a:rPr lang="en-GB" b="1" dirty="0" err="1"/>
              <a:t>i</a:t>
            </a:r>
            <a:r>
              <a:rPr lang="sl-SI" b="1" dirty="0"/>
              <a:t> </a:t>
            </a:r>
            <a:r>
              <a:rPr lang="sl-SI" b="1" dirty="0" err="1"/>
              <a:t>socialn</a:t>
            </a:r>
            <a:r>
              <a:rPr lang="en-GB" b="1" dirty="0" err="1"/>
              <a:t>i</a:t>
            </a:r>
            <a:r>
              <a:rPr lang="sl-SI" b="1" dirty="0"/>
              <a:t> </a:t>
            </a:r>
            <a:r>
              <a:rPr lang="en-GB" b="1" dirty="0" err="1"/>
              <a:t>znaki</a:t>
            </a:r>
            <a:r>
              <a:rPr lang="en-GB" b="1" dirty="0"/>
              <a:t> </a:t>
            </a:r>
            <a:r>
              <a:rPr lang="sl-SI" dirty="0"/>
              <a:t>se osredotočajo na socialne in </a:t>
            </a:r>
            <a:r>
              <a:rPr lang="sl-SI" dirty="0" err="1"/>
              <a:t>delovn</a:t>
            </a:r>
            <a:r>
              <a:rPr lang="en-GB" dirty="0"/>
              <a:t>e</a:t>
            </a:r>
            <a:r>
              <a:rPr lang="sl-SI" dirty="0"/>
              <a:t> pogoje v dobavnih verigah. Ti certifikati naj bi spodbujali etične proizvodne standarde in ščitili pravice delavcev.</a:t>
            </a:r>
          </a:p>
          <a:p>
            <a:endParaRPr lang="sl-SI" dirty="0"/>
          </a:p>
          <a:p>
            <a:r>
              <a:rPr lang="sl-SI" dirty="0"/>
              <a:t>Tako kot pri </a:t>
            </a:r>
            <a:r>
              <a:rPr lang="sl-SI" dirty="0" err="1"/>
              <a:t>okoljskih</a:t>
            </a:r>
            <a:r>
              <a:rPr lang="sl-SI" dirty="0"/>
              <a:t> certifikatih</a:t>
            </a:r>
            <a:r>
              <a:rPr lang="en-GB" dirty="0"/>
              <a:t> </a:t>
            </a:r>
            <a:r>
              <a:rPr lang="en-GB" dirty="0" err="1"/>
              <a:t>igra</a:t>
            </a:r>
            <a:r>
              <a:rPr lang="en-GB" dirty="0"/>
              <a:t> </a:t>
            </a:r>
            <a:r>
              <a:rPr lang="sl-SI" dirty="0"/>
              <a:t> </a:t>
            </a:r>
            <a:r>
              <a:rPr lang="sl-SI" b="1" dirty="0"/>
              <a:t>neodvisna certifikacija s strani tretje osebe </a:t>
            </a:r>
            <a:r>
              <a:rPr lang="en-GB" dirty="0" err="1"/>
              <a:t>tudi</a:t>
            </a:r>
            <a:r>
              <a:rPr lang="en-GB" dirty="0"/>
              <a:t> </a:t>
            </a:r>
            <a:r>
              <a:rPr lang="en-GB" dirty="0" err="1"/>
              <a:t>tu</a:t>
            </a:r>
            <a:r>
              <a:rPr lang="en-GB" dirty="0"/>
              <a:t> </a:t>
            </a:r>
            <a:r>
              <a:rPr lang="sl-SI" dirty="0"/>
              <a:t>pomembno vlogo. Ta tretja oseba ocenjuje, ali podjetja izpolnjujejo določena merila. </a:t>
            </a:r>
            <a:r>
              <a:rPr lang="sl-SI" b="1" dirty="0"/>
              <a:t>Merila se razvijajo na transparenten način</a:t>
            </a:r>
            <a:r>
              <a:rPr lang="sl-SI" dirty="0"/>
              <a:t>, pogosto ob vključitvi zainteresiranih skupin, da se zagotovi legitimnost in odgovornost.</a:t>
            </a:r>
          </a:p>
          <a:p>
            <a:endParaRPr lang="sl-SI" b="1" dirty="0"/>
          </a:p>
          <a:p>
            <a:r>
              <a:rPr lang="sl-SI" b="1" dirty="0"/>
              <a:t>Merila socialnih </a:t>
            </a:r>
            <a:r>
              <a:rPr lang="en-GB" b="1" dirty="0" err="1"/>
              <a:t>znakov</a:t>
            </a:r>
            <a:r>
              <a:rPr lang="sl-SI" b="1" dirty="0"/>
              <a:t> so pogosto usklajena z osnovnimi delovnimi standardi </a:t>
            </a:r>
            <a:r>
              <a:rPr lang="en-GB" b="1" dirty="0" err="1"/>
              <a:t>Mednarodne</a:t>
            </a:r>
            <a:r>
              <a:rPr lang="en-GB" b="1" dirty="0"/>
              <a:t> </a:t>
            </a:r>
            <a:r>
              <a:rPr lang="en-GB" b="1" dirty="0" err="1"/>
              <a:t>organizacije</a:t>
            </a:r>
            <a:r>
              <a:rPr lang="en-GB" b="1" dirty="0"/>
              <a:t> dela</a:t>
            </a:r>
            <a:r>
              <a:rPr lang="sl-SI" b="1" dirty="0"/>
              <a:t> </a:t>
            </a:r>
            <a:r>
              <a:rPr lang="sl-SI" dirty="0"/>
              <a:t>– temeljnimi načeli Mednarodne organizacije dela, ki med drugim vključujejo:</a:t>
            </a:r>
          </a:p>
          <a:p>
            <a:pPr lvl="1"/>
            <a:r>
              <a:rPr lang="sl-SI" b="1" dirty="0"/>
              <a:t>prepoved prisilnega dela</a:t>
            </a:r>
            <a:endParaRPr lang="sl-SI" dirty="0"/>
          </a:p>
          <a:p>
            <a:pPr lvl="1"/>
            <a:r>
              <a:rPr lang="sl-SI" b="1" dirty="0"/>
              <a:t>svoboda združevanja</a:t>
            </a:r>
            <a:r>
              <a:rPr lang="sl-SI" dirty="0"/>
              <a:t>, vključno s pravico do ustanavljanja sindikatov in vstopanja v njih</a:t>
            </a:r>
          </a:p>
          <a:p>
            <a:pPr lvl="1"/>
            <a:r>
              <a:rPr lang="sl-SI" b="1" dirty="0"/>
              <a:t>nediskriminacija </a:t>
            </a:r>
            <a:r>
              <a:rPr lang="sl-SI" dirty="0"/>
              <a:t>na podlagi rase, spola ali barve kože</a:t>
            </a:r>
          </a:p>
          <a:p>
            <a:pPr lvl="1"/>
            <a:r>
              <a:rPr lang="sl-SI" b="1" dirty="0"/>
              <a:t>enako plačilo za enako delo</a:t>
            </a:r>
            <a:endParaRPr lang="sl-SI" dirty="0"/>
          </a:p>
          <a:p>
            <a:pPr lvl="1"/>
            <a:r>
              <a:rPr lang="sl-SI" dirty="0"/>
              <a:t>in </a:t>
            </a:r>
            <a:r>
              <a:rPr lang="sl-SI" b="1" dirty="0"/>
              <a:t>prepoved izkoriščevalskega dela otrok</a:t>
            </a:r>
            <a:endParaRPr lang="sl-SI" dirty="0"/>
          </a:p>
          <a:p>
            <a:endParaRPr lang="sl-SI" dirty="0"/>
          </a:p>
          <a:p>
            <a:r>
              <a:rPr lang="sl-SI" dirty="0"/>
              <a:t>Poleg teh temeljnih delovnih standardov certifikati </a:t>
            </a:r>
            <a:r>
              <a:rPr lang="sl-SI" b="1" dirty="0"/>
              <a:t>pravične trgov</a:t>
            </a:r>
            <a:r>
              <a:rPr lang="en-GB" b="1" dirty="0" err="1"/>
              <a:t>ine</a:t>
            </a:r>
            <a:r>
              <a:rPr lang="sl-SI" dirty="0"/>
              <a:t> gredo še korak dlje:</a:t>
            </a:r>
          </a:p>
          <a:p>
            <a:pPr lvl="1"/>
            <a:r>
              <a:rPr lang="sl-SI" dirty="0"/>
              <a:t>zagotavljajo </a:t>
            </a:r>
            <a:r>
              <a:rPr lang="sl-SI" b="1" dirty="0"/>
              <a:t>minimalno ceno in </a:t>
            </a:r>
            <a:r>
              <a:rPr lang="en-GB" b="1" dirty="0" err="1"/>
              <a:t>pravično</a:t>
            </a:r>
            <a:r>
              <a:rPr lang="sl-SI" b="1" dirty="0"/>
              <a:t> plačilo</a:t>
            </a:r>
            <a:r>
              <a:rPr lang="sl-SI" dirty="0"/>
              <a:t>, pogosto imenovano plača za </a:t>
            </a:r>
            <a:r>
              <a:rPr lang="en-GB" dirty="0" err="1"/>
              <a:t>dostojno</a:t>
            </a:r>
            <a:r>
              <a:rPr lang="en-GB" dirty="0"/>
              <a:t> </a:t>
            </a:r>
            <a:r>
              <a:rPr lang="en-GB" dirty="0" err="1"/>
              <a:t>življenje</a:t>
            </a:r>
            <a:endParaRPr lang="sl-SI" dirty="0"/>
          </a:p>
          <a:p>
            <a:pPr lvl="1"/>
            <a:r>
              <a:rPr lang="sl-SI" dirty="0"/>
              <a:t>spodbujajo </a:t>
            </a:r>
            <a:r>
              <a:rPr lang="sl-SI" b="1" dirty="0"/>
              <a:t>dolgoročne dobavne pogodbe </a:t>
            </a:r>
            <a:r>
              <a:rPr lang="sl-SI" dirty="0"/>
              <a:t>in tako zagotavljajo gospodarsko stabilnost proizvajalcem</a:t>
            </a:r>
          </a:p>
          <a:p>
            <a:pPr lvl="1"/>
            <a:r>
              <a:rPr lang="sl-SI" dirty="0"/>
              <a:t>pogosto vključujejo možnosti </a:t>
            </a:r>
            <a:r>
              <a:rPr lang="sl-SI" dirty="0" err="1"/>
              <a:t>predfinanciranja</a:t>
            </a:r>
            <a:r>
              <a:rPr lang="sl-SI" dirty="0"/>
              <a:t>, da se kmetom ali proizvajalcem pomaga pred žetvijo</a:t>
            </a:r>
          </a:p>
          <a:p>
            <a:pPr lvl="1"/>
            <a:r>
              <a:rPr lang="sl-SI" dirty="0"/>
              <a:t>in nazadnje se dodeli </a:t>
            </a:r>
            <a:r>
              <a:rPr lang="sl-SI" b="1" dirty="0"/>
              <a:t>premija za pravično trgovino</a:t>
            </a:r>
            <a:r>
              <a:rPr lang="sl-SI" dirty="0"/>
              <a:t>, ki se uporabi za socialne projekte, kot so izobraževanje, zdravstveno varstvo ali razvoj skupnosti.</a:t>
            </a:r>
            <a:endParaRPr lang="sl-SI" noProof="0" dirty="0"/>
          </a:p>
        </p:txBody>
      </p:sp>
      <p:sp>
        <p:nvSpPr>
          <p:cNvPr id="199" name="Google Shape;1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30512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09" name="Google Shape;2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86747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l-SI" b="1" dirty="0"/>
              <a:t>Samoocenjevanje</a:t>
            </a:r>
            <a:r>
              <a:rPr lang="sl-SI" dirty="0"/>
              <a:t>, znano tudi kot</a:t>
            </a:r>
            <a:r>
              <a:rPr lang="en-GB" dirty="0"/>
              <a:t> </a:t>
            </a:r>
            <a:r>
              <a:rPr lang="en-GB" b="1" dirty="0" err="1"/>
              <a:t>lastne</a:t>
            </a:r>
            <a:r>
              <a:rPr lang="sl-SI" dirty="0"/>
              <a:t> </a:t>
            </a:r>
            <a:r>
              <a:rPr lang="en-GB" b="1" dirty="0" err="1"/>
              <a:t>izjave</a:t>
            </a:r>
            <a:r>
              <a:rPr lang="sl-SI" b="1" dirty="0"/>
              <a:t> tipa II</a:t>
            </a:r>
            <a:r>
              <a:rPr lang="sl-SI" dirty="0"/>
              <a:t>. Te se razlikujejo od certifikacij tretjih oseb.</a:t>
            </a:r>
          </a:p>
          <a:p>
            <a:endParaRPr lang="sl-SI" dirty="0"/>
          </a:p>
          <a:p>
            <a:r>
              <a:rPr lang="sl-SI" dirty="0"/>
              <a:t>T</a:t>
            </a:r>
            <a:r>
              <a:rPr lang="en-GB" dirty="0" err="1"/>
              <a:t>i</a:t>
            </a:r>
            <a:r>
              <a:rPr lang="sl-SI" dirty="0"/>
              <a:t> </a:t>
            </a:r>
            <a:r>
              <a:rPr lang="en-GB" dirty="0" err="1"/>
              <a:t>znaki</a:t>
            </a:r>
            <a:r>
              <a:rPr lang="en-GB" dirty="0"/>
              <a:t> </a:t>
            </a:r>
            <a:r>
              <a:rPr lang="sl-SI" dirty="0"/>
              <a:t>se običajno nanašajo na </a:t>
            </a:r>
            <a:r>
              <a:rPr lang="sl-SI" b="1" dirty="0"/>
              <a:t>proizvodne linije trgovskega podjetja</a:t>
            </a:r>
            <a:r>
              <a:rPr lang="sl-SI" dirty="0"/>
              <a:t>, ki trdijo, da izpolnjujejo </a:t>
            </a:r>
            <a:r>
              <a:rPr lang="sl-SI" b="1" dirty="0"/>
              <a:t>določen standard kakovosti</a:t>
            </a:r>
            <a:r>
              <a:rPr lang="sl-SI" dirty="0"/>
              <a:t>. Te trditve pa </a:t>
            </a:r>
            <a:r>
              <a:rPr lang="sl-SI" b="1" dirty="0"/>
              <a:t>podaja podjetje</a:t>
            </a:r>
            <a:r>
              <a:rPr lang="en-GB" b="1" dirty="0"/>
              <a:t> </a:t>
            </a:r>
            <a:r>
              <a:rPr lang="en-GB" b="1" dirty="0" err="1"/>
              <a:t>samo</a:t>
            </a:r>
            <a:r>
              <a:rPr lang="sl-SI" dirty="0"/>
              <a:t> in niso predmet </a:t>
            </a:r>
            <a:r>
              <a:rPr lang="en-GB" dirty="0" err="1"/>
              <a:t>zunanjega</a:t>
            </a:r>
            <a:r>
              <a:rPr lang="sl-SI" dirty="0"/>
              <a:t> preverjanja.</a:t>
            </a:r>
          </a:p>
          <a:p>
            <a:endParaRPr lang="sl-SI" dirty="0"/>
          </a:p>
          <a:p>
            <a:r>
              <a:rPr lang="sl-SI" dirty="0"/>
              <a:t>Uporabljajo se </a:t>
            </a:r>
            <a:r>
              <a:rPr lang="sl-SI" b="1" dirty="0"/>
              <a:t>izključno znotraj podjetja ali skupine povezanih podjetij</a:t>
            </a:r>
            <a:r>
              <a:rPr lang="sl-SI" dirty="0"/>
              <a:t>, kar pomeni, da standarde in sporočila nadzirajo notranji organi in ne neodvisni nadzorni organi.</a:t>
            </a:r>
          </a:p>
          <a:p>
            <a:endParaRPr lang="sl-SI" dirty="0"/>
          </a:p>
          <a:p>
            <a:r>
              <a:rPr lang="sl-SI" dirty="0"/>
              <a:t>Bistvena razlika je, da te informacije </a:t>
            </a:r>
            <a:r>
              <a:rPr lang="sl-SI" b="1" dirty="0"/>
              <a:t>niso neodvisno certificirane</a:t>
            </a:r>
            <a:r>
              <a:rPr lang="sl-SI" dirty="0"/>
              <a:t>. Ni zunanjega organa, ki bi preverjal </a:t>
            </a:r>
            <a:r>
              <a:rPr lang="sl-SI" dirty="0" err="1"/>
              <a:t>okoljske</a:t>
            </a:r>
            <a:r>
              <a:rPr lang="sl-SI" dirty="0"/>
              <a:t> ali </a:t>
            </a:r>
            <a:r>
              <a:rPr lang="en-GB" dirty="0" err="1"/>
              <a:t>družbene</a:t>
            </a:r>
            <a:r>
              <a:rPr lang="sl-SI" dirty="0"/>
              <a:t> informacije o </a:t>
            </a:r>
            <a:r>
              <a:rPr lang="en-GB" dirty="0" err="1"/>
              <a:t>blagu</a:t>
            </a:r>
            <a:r>
              <a:rPr lang="sl-SI" dirty="0"/>
              <a:t>, kar lahko vzbuja pomisleke glede verodostojnosti in doslednosti.</a:t>
            </a:r>
          </a:p>
          <a:p>
            <a:endParaRPr lang="sl-SI" dirty="0"/>
          </a:p>
          <a:p>
            <a:r>
              <a:rPr lang="sl-SI" dirty="0"/>
              <a:t>Mnogi od teh proizvodov </a:t>
            </a:r>
            <a:r>
              <a:rPr lang="sl-SI" b="1" dirty="0"/>
              <a:t>vseeno ponujajo dodatne prednosti</a:t>
            </a:r>
            <a:r>
              <a:rPr lang="sl-SI" dirty="0"/>
              <a:t>, kot so </a:t>
            </a:r>
            <a:r>
              <a:rPr lang="sl-SI" b="1" dirty="0"/>
              <a:t>certificiranje ekološke ali </a:t>
            </a:r>
            <a:r>
              <a:rPr lang="en-GB" b="1" dirty="0" err="1"/>
              <a:t>pravične</a:t>
            </a:r>
            <a:r>
              <a:rPr lang="en-GB" b="1" dirty="0"/>
              <a:t> </a:t>
            </a:r>
            <a:r>
              <a:rPr lang="en-GB" b="1" dirty="0" err="1"/>
              <a:t>trgovine</a:t>
            </a:r>
            <a:r>
              <a:rPr lang="sl-SI" dirty="0"/>
              <a:t>, vendar </a:t>
            </a:r>
            <a:r>
              <a:rPr lang="en-GB" dirty="0" err="1"/>
              <a:t>znak</a:t>
            </a:r>
            <a:r>
              <a:rPr lang="en-GB" dirty="0"/>
              <a:t> </a:t>
            </a:r>
            <a:r>
              <a:rPr lang="en-GB" dirty="0" err="1"/>
              <a:t>sam</a:t>
            </a:r>
            <a:r>
              <a:rPr lang="sl-SI" dirty="0"/>
              <a:t> ne zagotavlja preverjanja teh prednosti s strani tretjih oseb.</a:t>
            </a:r>
          </a:p>
        </p:txBody>
      </p:sp>
      <p:sp>
        <p:nvSpPr>
          <p:cNvPr id="219" name="Google Shape;2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117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lang="sl-SI" dirty="0"/>
          </a:p>
          <a:p>
            <a:r>
              <a:rPr lang="sl-SI" dirty="0"/>
              <a:t>T</a:t>
            </a:r>
            <a:r>
              <a:rPr lang="en-GB" dirty="0" err="1"/>
              <a:t>i</a:t>
            </a:r>
            <a:r>
              <a:rPr lang="sl-SI" dirty="0"/>
              <a:t> </a:t>
            </a:r>
            <a:r>
              <a:rPr lang="en-GB" dirty="0" err="1"/>
              <a:t>znaki</a:t>
            </a:r>
            <a:r>
              <a:rPr lang="en-GB" dirty="0"/>
              <a:t> </a:t>
            </a:r>
            <a:r>
              <a:rPr lang="sl-SI" dirty="0"/>
              <a:t>poudarjajo </a:t>
            </a:r>
            <a:r>
              <a:rPr lang="sl-SI" b="1" dirty="0"/>
              <a:t>geografsko poreklo </a:t>
            </a:r>
            <a:r>
              <a:rPr lang="sl-SI" dirty="0"/>
              <a:t>proizvoda in ga pogosto povezujejo z določenimi lastnostmi, tradicijami ali slovesom </a:t>
            </a:r>
            <a:r>
              <a:rPr lang="en-GB" dirty="0"/>
              <a:t>the </a:t>
            </a:r>
            <a:r>
              <a:rPr lang="en-GB" dirty="0" err="1"/>
              <a:t>regij</a:t>
            </a:r>
            <a:r>
              <a:rPr lang="sl-SI" dirty="0"/>
              <a:t>.</a:t>
            </a:r>
          </a:p>
          <a:p>
            <a:endParaRPr lang="sl-SI" dirty="0"/>
          </a:p>
          <a:p>
            <a:r>
              <a:rPr lang="sl-SI" dirty="0"/>
              <a:t>Opozarjajo, da proizvod izvira iz </a:t>
            </a:r>
            <a:r>
              <a:rPr lang="sl-SI" b="1" dirty="0"/>
              <a:t>določene regije</a:t>
            </a:r>
            <a:r>
              <a:rPr lang="sl-SI" dirty="0"/>
              <a:t>, pri čemer je treba upoštevati, da se </a:t>
            </a:r>
            <a:r>
              <a:rPr lang="sl-SI" b="1" dirty="0"/>
              <a:t>opredelitev „regije” lahko razlikuje</a:t>
            </a:r>
            <a:r>
              <a:rPr lang="sl-SI" dirty="0"/>
              <a:t>. Glede na merila </a:t>
            </a:r>
            <a:r>
              <a:rPr lang="en-GB" dirty="0" err="1"/>
              <a:t>znaka</a:t>
            </a:r>
            <a:r>
              <a:rPr lang="en-GB" dirty="0"/>
              <a:t> </a:t>
            </a:r>
            <a:r>
              <a:rPr lang="en-GB" dirty="0" err="1"/>
              <a:t>gre</a:t>
            </a:r>
            <a:r>
              <a:rPr lang="en-GB" dirty="0"/>
              <a:t> </a:t>
            </a:r>
            <a:r>
              <a:rPr lang="sl-SI" dirty="0"/>
              <a:t>lahko za mesto, pokrajino ali večje območje.</a:t>
            </a:r>
          </a:p>
          <a:p>
            <a:endParaRPr lang="sl-SI" dirty="0"/>
          </a:p>
          <a:p>
            <a:r>
              <a:rPr lang="en-GB" dirty="0" err="1"/>
              <a:t>Poznamo</a:t>
            </a:r>
            <a:r>
              <a:rPr lang="en-GB" dirty="0"/>
              <a:t> </a:t>
            </a:r>
            <a:r>
              <a:rPr lang="en-GB" dirty="0" err="1"/>
              <a:t>dve</a:t>
            </a:r>
            <a:r>
              <a:rPr lang="en-GB" dirty="0"/>
              <a:t> </a:t>
            </a:r>
            <a:r>
              <a:rPr lang="en-GB" dirty="0" err="1"/>
              <a:t>glavni</a:t>
            </a:r>
            <a:r>
              <a:rPr lang="en-GB" dirty="0"/>
              <a:t> </a:t>
            </a:r>
            <a:r>
              <a:rPr lang="en-GB" dirty="0" err="1"/>
              <a:t>vrsti</a:t>
            </a:r>
            <a:r>
              <a:rPr lang="en-GB" dirty="0"/>
              <a:t> </a:t>
            </a:r>
            <a:r>
              <a:rPr lang="en-GB" dirty="0" err="1"/>
              <a:t>teh</a:t>
            </a:r>
            <a:r>
              <a:rPr lang="en-GB" dirty="0"/>
              <a:t> </a:t>
            </a:r>
            <a:r>
              <a:rPr lang="en-GB" dirty="0" err="1"/>
              <a:t>znakov</a:t>
            </a:r>
            <a:r>
              <a:rPr lang="sl-SI" dirty="0"/>
              <a:t>:</a:t>
            </a:r>
          </a:p>
          <a:p>
            <a:r>
              <a:rPr lang="sl-SI" b="1" dirty="0"/>
              <a:t>	</a:t>
            </a:r>
            <a:r>
              <a:rPr lang="sl-SI" b="1" dirty="0" err="1"/>
              <a:t>Državn</a:t>
            </a:r>
            <a:r>
              <a:rPr lang="en-GB" b="1" dirty="0" err="1"/>
              <a:t>i</a:t>
            </a:r>
            <a:r>
              <a:rPr lang="sl-SI" b="1" dirty="0"/>
              <a:t> znak</a:t>
            </a:r>
            <a:r>
              <a:rPr lang="en-GB" b="1" dirty="0" err="1"/>
              <a:t>i</a:t>
            </a:r>
            <a:r>
              <a:rPr lang="sl-SI" dirty="0"/>
              <a:t>: te podeljujejo </a:t>
            </a:r>
            <a:r>
              <a:rPr lang="sl-SI" b="1" dirty="0"/>
              <a:t>regionalne oblasti </a:t>
            </a:r>
            <a:r>
              <a:rPr lang="sl-SI" dirty="0"/>
              <a:t>v okviru uradnih programov za spodbujanje lokalnih proizvodov.</a:t>
            </a:r>
          </a:p>
          <a:p>
            <a:r>
              <a:rPr lang="sl-SI" dirty="0"/>
              <a:t>	</a:t>
            </a:r>
            <a:r>
              <a:rPr lang="en-GB" dirty="0"/>
              <a:t>L</a:t>
            </a:r>
            <a:r>
              <a:rPr lang="sl-SI" dirty="0" err="1"/>
              <a:t>ahko</a:t>
            </a:r>
            <a:r>
              <a:rPr lang="sl-SI" dirty="0"/>
              <a:t> </a:t>
            </a:r>
            <a:r>
              <a:rPr lang="en-GB" dirty="0"/>
              <a:t>pa </a:t>
            </a:r>
            <a:r>
              <a:rPr lang="en-GB" dirty="0" err="1"/>
              <a:t>jh</a:t>
            </a:r>
            <a:r>
              <a:rPr lang="en-GB" dirty="0"/>
              <a:t> </a:t>
            </a:r>
            <a:r>
              <a:rPr lang="sl-SI" dirty="0"/>
              <a:t>podeljujejo</a:t>
            </a:r>
            <a:r>
              <a:rPr lang="en-GB" dirty="0"/>
              <a:t> </a:t>
            </a:r>
            <a:r>
              <a:rPr lang="en-GB" dirty="0" err="1"/>
              <a:t>tudi</a:t>
            </a:r>
            <a:r>
              <a:rPr lang="sl-SI" dirty="0"/>
              <a:t> </a:t>
            </a:r>
            <a:r>
              <a:rPr lang="sl-SI" b="1" dirty="0"/>
              <a:t>zasebna združenja</a:t>
            </a:r>
            <a:r>
              <a:rPr lang="sl-SI" dirty="0"/>
              <a:t>, pogosto v obliki </a:t>
            </a:r>
            <a:r>
              <a:rPr lang="sl-SI" b="1" dirty="0"/>
              <a:t>regionalnih blagovnih znamk, </a:t>
            </a:r>
            <a:r>
              <a:rPr lang="sl-SI" b="0" dirty="0"/>
              <a:t>ki </a:t>
            </a:r>
            <a:r>
              <a:rPr lang="sl-SI" dirty="0"/>
              <a:t>jih ustvarijo </a:t>
            </a:r>
            <a:r>
              <a:rPr lang="sl-SI" dirty="0" err="1"/>
              <a:t>proizvodn</a:t>
            </a:r>
            <a:r>
              <a:rPr lang="en-GB" dirty="0"/>
              <a:t>e</a:t>
            </a:r>
            <a:r>
              <a:rPr lang="sl-SI" dirty="0"/>
              <a:t> zadrug</a:t>
            </a:r>
            <a:r>
              <a:rPr lang="en-GB" dirty="0"/>
              <a:t>e</a:t>
            </a:r>
            <a:r>
              <a:rPr lang="sl-SI" dirty="0"/>
              <a:t> ali tržne skupine.</a:t>
            </a:r>
          </a:p>
          <a:p>
            <a:endParaRPr lang="sl-SI" dirty="0"/>
          </a:p>
          <a:p>
            <a:r>
              <a:rPr lang="sl-SI" dirty="0"/>
              <a:t>T</a:t>
            </a:r>
            <a:r>
              <a:rPr lang="en-GB" dirty="0" err="1"/>
              <a:t>i</a:t>
            </a:r>
            <a:r>
              <a:rPr lang="sl-SI" dirty="0"/>
              <a:t> </a:t>
            </a:r>
            <a:r>
              <a:rPr lang="en-GB" dirty="0" err="1"/>
              <a:t>znaki</a:t>
            </a:r>
            <a:r>
              <a:rPr lang="en-GB" dirty="0"/>
              <a:t> </a:t>
            </a:r>
            <a:r>
              <a:rPr lang="sl-SI" dirty="0"/>
              <a:t>so še posebej razširjen</a:t>
            </a:r>
            <a:r>
              <a:rPr lang="en-GB" dirty="0" err="1"/>
              <a:t>i</a:t>
            </a:r>
            <a:r>
              <a:rPr lang="sl-SI" dirty="0"/>
              <a:t> v živilskem in kmetijskem sektorju – na primer pri vinih, sirih ali specialitetah –, vendar se lahko uporabljajo tudi za </a:t>
            </a:r>
            <a:r>
              <a:rPr lang="sl-SI" dirty="0" err="1"/>
              <a:t>umetnostn</a:t>
            </a:r>
            <a:r>
              <a:rPr lang="en-GB" dirty="0"/>
              <a:t>e </a:t>
            </a:r>
            <a:r>
              <a:rPr lang="en-GB" dirty="0" err="1"/>
              <a:t>izdelke</a:t>
            </a:r>
            <a:r>
              <a:rPr lang="en-GB" dirty="0"/>
              <a:t> </a:t>
            </a:r>
            <a:r>
              <a:rPr lang="sl-SI" dirty="0"/>
              <a:t>ali drug</a:t>
            </a:r>
            <a:r>
              <a:rPr lang="en-GB" dirty="0"/>
              <a:t>o</a:t>
            </a:r>
            <a:r>
              <a:rPr lang="sl-SI" dirty="0"/>
              <a:t> regionalno edinstven</a:t>
            </a:r>
            <a:r>
              <a:rPr lang="en-GB" dirty="0"/>
              <a:t>o</a:t>
            </a:r>
            <a:r>
              <a:rPr lang="sl-SI" dirty="0"/>
              <a:t> </a:t>
            </a:r>
            <a:r>
              <a:rPr lang="en-GB" dirty="0" err="1"/>
              <a:t>blago</a:t>
            </a:r>
            <a:r>
              <a:rPr lang="sl-SI" dirty="0"/>
              <a:t>.</a:t>
            </a:r>
          </a:p>
          <a:p>
            <a:endParaRPr lang="sl-SI" dirty="0"/>
          </a:p>
          <a:p>
            <a:r>
              <a:rPr lang="sl-SI" dirty="0" err="1"/>
              <a:t>Regionaln</a:t>
            </a:r>
            <a:r>
              <a:rPr lang="en-GB" dirty="0" err="1"/>
              <a:t>i</a:t>
            </a:r>
            <a:r>
              <a:rPr lang="sl-SI" dirty="0"/>
              <a:t> </a:t>
            </a:r>
            <a:r>
              <a:rPr lang="en-GB" dirty="0" err="1"/>
              <a:t>znaki</a:t>
            </a:r>
            <a:r>
              <a:rPr lang="en-GB" dirty="0"/>
              <a:t> </a:t>
            </a:r>
            <a:r>
              <a:rPr lang="sl-SI" dirty="0"/>
              <a:t>prispevajo k spodbujanju </a:t>
            </a:r>
            <a:r>
              <a:rPr lang="sl-SI" b="1" dirty="0"/>
              <a:t>lokalne identitete</a:t>
            </a:r>
            <a:r>
              <a:rPr lang="sl-SI" dirty="0"/>
              <a:t>, </a:t>
            </a:r>
            <a:r>
              <a:rPr lang="sl-SI" b="1" dirty="0"/>
              <a:t>podpori lokalnega gospodarstva</a:t>
            </a:r>
            <a:r>
              <a:rPr lang="sl-SI" dirty="0"/>
              <a:t> in </a:t>
            </a:r>
            <a:r>
              <a:rPr lang="sl-SI" b="1" dirty="0"/>
              <a:t>krepitvi zaupanja potrošnikov</a:t>
            </a:r>
            <a:r>
              <a:rPr lang="sl-SI" dirty="0"/>
              <a:t> v poreklo in kakovost </a:t>
            </a:r>
            <a:r>
              <a:rPr lang="en-GB" dirty="0" err="1"/>
              <a:t>blaga</a:t>
            </a:r>
            <a:r>
              <a:rPr lang="sl-SI" b="1" dirty="0"/>
              <a:t>.</a:t>
            </a:r>
            <a:endParaRPr lang="sl-SI" dirty="0"/>
          </a:p>
          <a:p>
            <a:pPr marL="457200" marR="0" lvl="0" indent="-228600" algn="l" rtl="0">
              <a:lnSpc>
                <a:spcPct val="100000"/>
              </a:lnSpc>
              <a:spcBef>
                <a:spcPts val="0"/>
              </a:spcBef>
              <a:spcAft>
                <a:spcPts val="0"/>
              </a:spcAft>
              <a:buSzPts val="1400"/>
              <a:buNone/>
            </a:pPr>
            <a:endParaRPr dirty="0"/>
          </a:p>
        </p:txBody>
      </p:sp>
      <p:sp>
        <p:nvSpPr>
          <p:cNvPr id="222" name="Google Shape;22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2835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l-SI" b="1" dirty="0"/>
              <a:t>Certificiranje podjetij ali proizvodnih lokacij </a:t>
            </a:r>
            <a:r>
              <a:rPr lang="sl-SI" dirty="0"/>
              <a:t>je del širših </a:t>
            </a:r>
            <a:r>
              <a:rPr lang="sl-SI" b="1" dirty="0"/>
              <a:t>sistemov upravljanja procesov </a:t>
            </a:r>
            <a:r>
              <a:rPr lang="sl-SI" dirty="0"/>
              <a:t>in ni povezano z označevanjem posameznih proizvodov.</a:t>
            </a:r>
          </a:p>
          <a:p>
            <a:endParaRPr lang="sl-SI" dirty="0"/>
          </a:p>
          <a:p>
            <a:r>
              <a:rPr lang="sl-SI" dirty="0"/>
              <a:t>Ta certificiranja ocenjujejo, kako podjetje ali proizvodna lokacija </a:t>
            </a:r>
            <a:r>
              <a:rPr lang="sl-SI" b="1" dirty="0"/>
              <a:t>upravlja svoje procese</a:t>
            </a:r>
            <a:r>
              <a:rPr lang="sl-SI" dirty="0"/>
              <a:t>, bodisi z ekološkega, </a:t>
            </a:r>
            <a:r>
              <a:rPr lang="en-GB" dirty="0" err="1"/>
              <a:t>družbenega</a:t>
            </a:r>
            <a:r>
              <a:rPr lang="sl-SI" dirty="0"/>
              <a:t> ali etičnega vidika. Poudarek je na izboljšanju notranjih sistemov, praks in odgovornosti, ne pa na certificiranju določenega </a:t>
            </a:r>
            <a:r>
              <a:rPr lang="en-GB" dirty="0" err="1"/>
              <a:t>blaga</a:t>
            </a:r>
            <a:r>
              <a:rPr lang="sl-SI" dirty="0"/>
              <a:t>.</a:t>
            </a:r>
          </a:p>
          <a:p>
            <a:endParaRPr lang="sl-SI" b="1" dirty="0"/>
          </a:p>
          <a:p>
            <a:r>
              <a:rPr lang="sl-SI" b="1" dirty="0"/>
              <a:t>Primeri</a:t>
            </a:r>
            <a:r>
              <a:rPr lang="sl-SI" dirty="0"/>
              <a:t>:</a:t>
            </a:r>
          </a:p>
          <a:p>
            <a:pPr lvl="1"/>
            <a:r>
              <a:rPr lang="en-GB" b="1" dirty="0"/>
              <a:t>Shema </a:t>
            </a:r>
            <a:r>
              <a:rPr lang="sl-SI" b="1" dirty="0"/>
              <a:t>EMAS</a:t>
            </a:r>
            <a:r>
              <a:rPr lang="sl-SI" dirty="0"/>
              <a:t>: </a:t>
            </a:r>
            <a:r>
              <a:rPr lang="sl-SI" i="1" dirty="0"/>
              <a:t>Sistem </a:t>
            </a:r>
            <a:r>
              <a:rPr lang="en-GB" i="1" dirty="0"/>
              <a:t>EU </a:t>
            </a:r>
            <a:r>
              <a:rPr lang="sl-SI" i="1" dirty="0"/>
              <a:t>za </a:t>
            </a:r>
            <a:r>
              <a:rPr lang="sl-SI" i="1" dirty="0" err="1"/>
              <a:t>okolj</a:t>
            </a:r>
            <a:r>
              <a:rPr lang="en-GB" i="1" dirty="0" err="1"/>
              <a:t>evarstveno</a:t>
            </a:r>
            <a:r>
              <a:rPr lang="sl-SI" i="1" dirty="0"/>
              <a:t> </a:t>
            </a:r>
            <a:r>
              <a:rPr lang="en-GB" i="1" dirty="0" err="1"/>
              <a:t>vodenje</a:t>
            </a:r>
            <a:r>
              <a:rPr lang="en-GB" i="1" dirty="0"/>
              <a:t> </a:t>
            </a:r>
            <a:r>
              <a:rPr lang="en-GB" i="1" dirty="0" err="1"/>
              <a:t>organizacij</a:t>
            </a:r>
            <a:r>
              <a:rPr lang="sl-SI" i="1" dirty="0"/>
              <a:t> </a:t>
            </a:r>
            <a:r>
              <a:rPr lang="sl-SI" dirty="0"/>
              <a:t>je prostovoljna pobuda EU za izboljšanje </a:t>
            </a:r>
            <a:r>
              <a:rPr lang="sl-SI" dirty="0" err="1"/>
              <a:t>okoljske</a:t>
            </a:r>
            <a:r>
              <a:rPr lang="sl-SI" dirty="0"/>
              <a:t> uspešnosti podjetij. Podpira organizacije pri ocenjevanju, poročanju in izboljšanju njihovega vpliva na okolje z rednimi revizijami in pregledno komunikacijo.</a:t>
            </a:r>
          </a:p>
          <a:p>
            <a:pPr lvl="1"/>
            <a:r>
              <a:rPr lang="sl-SI" b="1" dirty="0"/>
              <a:t>SA8000</a:t>
            </a:r>
            <a:r>
              <a:rPr lang="en-GB" b="1" dirty="0"/>
              <a:t>-Standard</a:t>
            </a:r>
            <a:r>
              <a:rPr lang="sl-SI" dirty="0"/>
              <a:t>: To je svetovno priznan standard za dostojne delovne pogoje, ki ga je razvila Social </a:t>
            </a:r>
            <a:r>
              <a:rPr lang="sl-SI" dirty="0" err="1"/>
              <a:t>Accountability</a:t>
            </a:r>
            <a:r>
              <a:rPr lang="sl-SI" dirty="0"/>
              <a:t> </a:t>
            </a:r>
            <a:r>
              <a:rPr lang="sl-SI" dirty="0" err="1"/>
              <a:t>International</a:t>
            </a:r>
            <a:r>
              <a:rPr lang="sl-SI" dirty="0"/>
              <a:t>. Temelji na </a:t>
            </a:r>
            <a:r>
              <a:rPr lang="sl-SI" b="1" dirty="0"/>
              <a:t>osnovnih delovnih standardih </a:t>
            </a:r>
            <a:r>
              <a:rPr lang="en-GB" b="1" dirty="0" err="1"/>
              <a:t>Mednarodne</a:t>
            </a:r>
            <a:r>
              <a:rPr lang="en-GB" b="1" dirty="0"/>
              <a:t> </a:t>
            </a:r>
            <a:r>
              <a:rPr lang="en-GB" b="1" dirty="0" err="1"/>
              <a:t>organizacije</a:t>
            </a:r>
            <a:r>
              <a:rPr lang="en-GB" b="1" dirty="0"/>
              <a:t> dela</a:t>
            </a:r>
            <a:r>
              <a:rPr lang="sl-SI" b="1" dirty="0"/>
              <a:t> </a:t>
            </a:r>
            <a:r>
              <a:rPr lang="sl-SI" dirty="0"/>
              <a:t>in zajema teme, kot so otroško delo, prisilno delo, zdravje in varnost ter </a:t>
            </a:r>
            <a:r>
              <a:rPr lang="en-GB" dirty="0" err="1"/>
              <a:t>pravično</a:t>
            </a:r>
            <a:r>
              <a:rPr lang="sl-SI" dirty="0"/>
              <a:t> plačilo.</a:t>
            </a:r>
          </a:p>
          <a:p>
            <a:pPr lvl="1"/>
            <a:r>
              <a:rPr lang="sl-SI" b="1" dirty="0"/>
              <a:t>Fair </a:t>
            </a:r>
            <a:r>
              <a:rPr lang="sl-SI" b="1" dirty="0" err="1"/>
              <a:t>Wear</a:t>
            </a:r>
            <a:r>
              <a:rPr lang="sl-SI" dirty="0"/>
              <a:t> </a:t>
            </a:r>
            <a:r>
              <a:rPr lang="sl-SI" b="1" dirty="0" err="1"/>
              <a:t>Foundation</a:t>
            </a:r>
            <a:r>
              <a:rPr lang="sl-SI" dirty="0"/>
              <a:t>: Ta pobuda se osredotoča posebej na </a:t>
            </a:r>
            <a:r>
              <a:rPr lang="sl-SI" b="1" dirty="0"/>
              <a:t>tekstilni sektor </a:t>
            </a:r>
            <a:r>
              <a:rPr lang="sl-SI" dirty="0"/>
              <a:t>in si prizadeva izboljšati </a:t>
            </a:r>
            <a:r>
              <a:rPr lang="sl-SI" b="1" dirty="0"/>
              <a:t>delovne pogoje v dobavni verigi </a:t>
            </a:r>
            <a:r>
              <a:rPr lang="en-GB" b="1" dirty="0" err="1"/>
              <a:t>tekstilne</a:t>
            </a:r>
            <a:r>
              <a:rPr lang="sl-SI" b="1" dirty="0"/>
              <a:t> industrije</a:t>
            </a:r>
            <a:r>
              <a:rPr lang="sl-SI" dirty="0"/>
              <a:t>. Sodeluje z blagovnimi znamkami, tovarnami in drugimi zainteresiranimi stranmi, da bi se v celotnem proizvodnem procesu uveljavile </a:t>
            </a:r>
            <a:r>
              <a:rPr lang="en-GB" dirty="0" err="1"/>
              <a:t>pravične</a:t>
            </a:r>
            <a:r>
              <a:rPr lang="sl-SI" dirty="0"/>
              <a:t> delovne prakse.</a:t>
            </a:r>
          </a:p>
        </p:txBody>
      </p:sp>
      <p:sp>
        <p:nvSpPr>
          <p:cNvPr id="234" name="Google Shape;23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de-DE"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44652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3" name="Google Shape;24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0197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99A014D6-7EAC-AC74-1BBE-DC1F4E19D44B}"/>
            </a:ext>
          </a:extLst>
        </p:cNvPr>
        <p:cNvGrpSpPr/>
        <p:nvPr/>
      </p:nvGrpSpPr>
      <p:grpSpPr>
        <a:xfrm>
          <a:off x="0" y="0"/>
          <a:ext cx="0" cy="0"/>
          <a:chOff x="0" y="0"/>
          <a:chExt cx="0" cy="0"/>
        </a:xfrm>
      </p:grpSpPr>
      <p:sp>
        <p:nvSpPr>
          <p:cNvPr id="124" name="Google Shape;124;p8:notes">
            <a:extLst>
              <a:ext uri="{FF2B5EF4-FFF2-40B4-BE49-F238E27FC236}">
                <a16:creationId xmlns:a16="http://schemas.microsoft.com/office/drawing/2014/main" id="{D32DA626-A8F5-B055-5DEB-025FB53E1B6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8:notes">
            <a:extLst>
              <a:ext uri="{FF2B5EF4-FFF2-40B4-BE49-F238E27FC236}">
                <a16:creationId xmlns:a16="http://schemas.microsoft.com/office/drawing/2014/main" id="{89DE153E-5AC3-0D13-25A0-F71860AF82E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539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62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874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l-SI" dirty="0"/>
              <a:t>Ta </a:t>
            </a:r>
            <a:r>
              <a:rPr lang="en-GB" dirty="0" err="1"/>
              <a:t>prosojnica</a:t>
            </a:r>
            <a:r>
              <a:rPr lang="sl-SI" dirty="0"/>
              <a:t> opisuje pogoje, pod katerimi se lahko </a:t>
            </a:r>
            <a:r>
              <a:rPr lang="en-GB" dirty="0" err="1"/>
              <a:t>znaki</a:t>
            </a:r>
            <a:r>
              <a:rPr lang="sl-SI" dirty="0"/>
              <a:t> uporabljajo v </a:t>
            </a:r>
            <a:r>
              <a:rPr lang="en-GB" dirty="0" err="1"/>
              <a:t>javnem</a:t>
            </a:r>
            <a:r>
              <a:rPr lang="en-GB" dirty="0"/>
              <a:t> </a:t>
            </a:r>
            <a:r>
              <a:rPr lang="en-GB" dirty="0" err="1"/>
              <a:t>naročanju</a:t>
            </a:r>
            <a:r>
              <a:rPr lang="en-GB" dirty="0"/>
              <a:t> </a:t>
            </a:r>
            <a:r>
              <a:rPr lang="sl-SI" dirty="0"/>
              <a:t>za dokazovanje skladnosti z določenimi zahtevami, kot so </a:t>
            </a:r>
            <a:r>
              <a:rPr lang="sl-SI" dirty="0" err="1"/>
              <a:t>okoljski</a:t>
            </a:r>
            <a:r>
              <a:rPr lang="sl-SI" dirty="0"/>
              <a:t>, </a:t>
            </a:r>
            <a:r>
              <a:rPr lang="en-GB" dirty="0" err="1"/>
              <a:t>družbeni</a:t>
            </a:r>
            <a:r>
              <a:rPr lang="sl-SI" dirty="0"/>
              <a:t> ali etični standardi.</a:t>
            </a:r>
          </a:p>
          <a:p>
            <a:endParaRPr lang="sl-SI" dirty="0"/>
          </a:p>
          <a:p>
            <a:r>
              <a:rPr lang="sl-SI" b="1" dirty="0"/>
              <a:t>Točka 1: „Zadevajo le merila, ki so povezana s predmetom </a:t>
            </a:r>
            <a:r>
              <a:rPr lang="en-GB" b="1" dirty="0" err="1"/>
              <a:t>pogodbe</a:t>
            </a:r>
            <a:r>
              <a:rPr lang="sl-SI" b="1" dirty="0"/>
              <a:t>“</a:t>
            </a:r>
            <a:endParaRPr lang="sl-SI" dirty="0"/>
          </a:p>
          <a:p>
            <a:r>
              <a:rPr lang="sl-SI" dirty="0"/>
              <a:t>Vse zahteve </a:t>
            </a:r>
            <a:r>
              <a:rPr lang="en-GB" dirty="0" err="1"/>
              <a:t>znaka</a:t>
            </a:r>
            <a:r>
              <a:rPr lang="sl-SI" dirty="0"/>
              <a:t> morajo biti neposredno povezane s tem, kar se kupuje. Če gre na primer za naročilo za pisarniško pohištvo, mora </a:t>
            </a:r>
            <a:r>
              <a:rPr lang="en-GB" dirty="0" err="1"/>
              <a:t>znak</a:t>
            </a:r>
            <a:r>
              <a:rPr lang="sl-SI" dirty="0"/>
              <a:t> odražati lastnosti, ki so pomembne za pohištvo, in ne za dejavnosti podjetja, ki niso povezane s tem.</a:t>
            </a:r>
          </a:p>
          <a:p>
            <a:endParaRPr lang="sl-SI" b="1" dirty="0"/>
          </a:p>
          <a:p>
            <a:r>
              <a:rPr lang="sl-SI" b="1" dirty="0"/>
              <a:t>Točka 2: „Temeljijo na objektivno preverljivih in </a:t>
            </a:r>
            <a:r>
              <a:rPr lang="sl-SI" b="1" dirty="0" err="1"/>
              <a:t>nediskriminatornih</a:t>
            </a:r>
            <a:r>
              <a:rPr lang="sl-SI" b="1" dirty="0"/>
              <a:t> merilih“</a:t>
            </a:r>
            <a:endParaRPr lang="sl-SI" dirty="0"/>
          </a:p>
          <a:p>
            <a:r>
              <a:rPr lang="sl-SI" dirty="0"/>
              <a:t>Merila morajo biti merljiva in pravična. S tem se zagotovi, da imajo vsi potencialni dobavitelji enake možnosti za izpolnitev zahtev brez diskriminacije.</a:t>
            </a:r>
          </a:p>
          <a:p>
            <a:endParaRPr lang="sl-SI" b="1" dirty="0"/>
          </a:p>
          <a:p>
            <a:r>
              <a:rPr lang="sl-SI" b="1" dirty="0"/>
              <a:t>Točka 3: „Določijo se v odprtem in preglednem postopku ...“</a:t>
            </a:r>
            <a:endParaRPr lang="sl-SI" dirty="0"/>
          </a:p>
          <a:p>
            <a:r>
              <a:rPr lang="sl-SI" dirty="0"/>
              <a:t>Pomen vključevanja zainteresiranih strani. </a:t>
            </a:r>
            <a:r>
              <a:rPr lang="en-GB" dirty="0" err="1"/>
              <a:t>Znaki</a:t>
            </a:r>
            <a:r>
              <a:rPr lang="sl-SI" dirty="0"/>
              <a:t> morajo biti oblikovan</a:t>
            </a:r>
            <a:r>
              <a:rPr lang="en-GB" dirty="0" err="1"/>
              <a:t>i</a:t>
            </a:r>
            <a:r>
              <a:rPr lang="sl-SI" dirty="0"/>
              <a:t> v preglednem postopku, ki vključuje prispevke različnih skupin – kot so vlada, nevladne organizacije, industrija in potrošniki –, da se zagotovi legitimnost in široka sprejetost.</a:t>
            </a:r>
          </a:p>
          <a:p>
            <a:endParaRPr lang="sl-SI" b="1" dirty="0"/>
          </a:p>
          <a:p>
            <a:r>
              <a:rPr lang="sl-SI" b="1" dirty="0"/>
              <a:t>Točka 4: „So dostopne vsem zainteresiranim stranem.“</a:t>
            </a:r>
            <a:endParaRPr lang="sl-SI" dirty="0"/>
          </a:p>
          <a:p>
            <a:r>
              <a:rPr lang="en-GB" dirty="0" err="1"/>
              <a:t>Znaki</a:t>
            </a:r>
            <a:r>
              <a:rPr lang="sl-SI" dirty="0"/>
              <a:t> ne smejo biti </a:t>
            </a:r>
            <a:r>
              <a:rPr lang="sl-SI" dirty="0" err="1"/>
              <a:t>ekskluzivn</a:t>
            </a:r>
            <a:r>
              <a:rPr lang="en-GB" dirty="0" err="1"/>
              <a:t>i</a:t>
            </a:r>
            <a:r>
              <a:rPr lang="sl-SI" dirty="0"/>
              <a:t>. Vsi potencialni dobavitelji morajo imeti dostop do informacij o </a:t>
            </a:r>
            <a:r>
              <a:rPr lang="en-GB" dirty="0" err="1"/>
              <a:t>znakih</a:t>
            </a:r>
            <a:r>
              <a:rPr lang="en-GB" dirty="0"/>
              <a:t> </a:t>
            </a:r>
            <a:r>
              <a:rPr lang="sl-SI" dirty="0"/>
              <a:t>in postopku za njihovo pridobitev.</a:t>
            </a:r>
          </a:p>
          <a:p>
            <a:endParaRPr lang="sl-SI" b="1" dirty="0"/>
          </a:p>
          <a:p>
            <a:r>
              <a:rPr lang="sl-SI" b="1" dirty="0"/>
              <a:t>Točka 5: „Določa jih tretja </a:t>
            </a:r>
            <a:r>
              <a:rPr lang="en-GB" b="1" dirty="0" err="1"/>
              <a:t>oseba</a:t>
            </a:r>
            <a:r>
              <a:rPr lang="en-GB" b="1" dirty="0"/>
              <a:t> </a:t>
            </a:r>
            <a:r>
              <a:rPr lang="sl-SI" b="1" dirty="0"/>
              <a:t>...“</a:t>
            </a:r>
            <a:endParaRPr lang="sl-SI" dirty="0"/>
          </a:p>
          <a:p>
            <a:r>
              <a:rPr lang="sl-SI" dirty="0"/>
              <a:t>Gospodarski subjekt (tj. dobavitelj) ne sme imeti nadzora nad organizacijo, ki podeljuje </a:t>
            </a:r>
            <a:r>
              <a:rPr lang="en-GB" dirty="0" err="1"/>
              <a:t>znak</a:t>
            </a:r>
            <a:r>
              <a:rPr lang="sl-SI" dirty="0"/>
              <a:t>. To zagotavlja neodvisnost in verodostojnost </a:t>
            </a:r>
            <a:r>
              <a:rPr lang="en-GB" dirty="0" err="1"/>
              <a:t>znaka</a:t>
            </a:r>
            <a:r>
              <a:rPr lang="sl-SI" dirty="0"/>
              <a:t>.</a:t>
            </a:r>
          </a:p>
        </p:txBody>
      </p:sp>
      <p:sp>
        <p:nvSpPr>
          <p:cNvPr id="272" name="Google Shape;27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997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204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dirty="0" err="1"/>
              <a:t>To</a:t>
            </a:r>
            <a:r>
              <a:rPr lang="de-DE" dirty="0"/>
              <a:t> </a:t>
            </a:r>
            <a:r>
              <a:rPr lang="de-DE" dirty="0" err="1"/>
              <a:t>ponazarja</a:t>
            </a:r>
            <a:r>
              <a:rPr lang="de-DE" dirty="0"/>
              <a:t> </a:t>
            </a:r>
            <a:r>
              <a:rPr lang="de-DE" dirty="0" err="1"/>
              <a:t>točka</a:t>
            </a:r>
            <a:r>
              <a:rPr lang="de-DE" dirty="0"/>
              <a:t> 5 </a:t>
            </a:r>
            <a:r>
              <a:rPr lang="de-DE" dirty="0" err="1"/>
              <a:t>prejšnje</a:t>
            </a:r>
            <a:r>
              <a:rPr lang="de-DE" dirty="0"/>
              <a:t> </a:t>
            </a:r>
            <a:r>
              <a:rPr lang="de-DE" dirty="0" err="1"/>
              <a:t>prosojnice</a:t>
            </a:r>
            <a:r>
              <a:rPr lang="de-DE" dirty="0"/>
              <a:t> – </a:t>
            </a:r>
            <a:r>
              <a:rPr lang="de-DE" dirty="0" err="1"/>
              <a:t>samocertifi</a:t>
            </a:r>
            <a:r>
              <a:rPr lang="sl-SI" dirty="0" err="1"/>
              <a:t>ciranje</a:t>
            </a:r>
            <a:r>
              <a:rPr lang="de-DE" dirty="0"/>
              <a:t> ne </a:t>
            </a:r>
            <a:r>
              <a:rPr lang="de-DE" dirty="0" err="1"/>
              <a:t>izpolnjuje</a:t>
            </a:r>
            <a:r>
              <a:rPr lang="de-DE" dirty="0"/>
              <a:t> </a:t>
            </a:r>
            <a:r>
              <a:rPr lang="de-DE" dirty="0" err="1"/>
              <a:t>zahtev</a:t>
            </a:r>
            <a:r>
              <a:rPr lang="de-DE" dirty="0"/>
              <a:t> </a:t>
            </a:r>
            <a:r>
              <a:rPr lang="de-DE" dirty="0" err="1"/>
              <a:t>člena</a:t>
            </a:r>
            <a:r>
              <a:rPr lang="de-DE" dirty="0"/>
              <a:t> 43 Direktive 2014/24/EU o </a:t>
            </a:r>
            <a:r>
              <a:rPr lang="de-DE" dirty="0" err="1"/>
              <a:t>javnem</a:t>
            </a:r>
            <a:r>
              <a:rPr lang="de-DE" dirty="0"/>
              <a:t> </a:t>
            </a:r>
            <a:r>
              <a:rPr lang="de-DE" dirty="0" err="1"/>
              <a:t>naročanju</a:t>
            </a:r>
            <a:r>
              <a:rPr lang="de-DE" dirty="0"/>
              <a:t> in se </a:t>
            </a:r>
            <a:r>
              <a:rPr lang="de-DE" dirty="0" err="1"/>
              <a:t>zato</a:t>
            </a:r>
            <a:r>
              <a:rPr lang="de-DE" dirty="0"/>
              <a:t> v </a:t>
            </a:r>
            <a:r>
              <a:rPr lang="de-DE" dirty="0" err="1"/>
              <a:t>postopku</a:t>
            </a:r>
            <a:r>
              <a:rPr lang="de-DE" dirty="0"/>
              <a:t> </a:t>
            </a:r>
            <a:r>
              <a:rPr lang="de-DE" dirty="0" err="1"/>
              <a:t>oddaje</a:t>
            </a:r>
            <a:r>
              <a:rPr lang="de-DE" dirty="0"/>
              <a:t> </a:t>
            </a:r>
            <a:r>
              <a:rPr lang="de-DE" dirty="0" err="1"/>
              <a:t>javnega</a:t>
            </a:r>
            <a:r>
              <a:rPr lang="de-DE" dirty="0"/>
              <a:t> </a:t>
            </a:r>
            <a:r>
              <a:rPr lang="de-DE" dirty="0" err="1"/>
              <a:t>naročila</a:t>
            </a:r>
            <a:r>
              <a:rPr lang="de-DE" dirty="0"/>
              <a:t> ne </a:t>
            </a:r>
            <a:r>
              <a:rPr lang="de-DE" dirty="0" err="1"/>
              <a:t>more</a:t>
            </a:r>
            <a:r>
              <a:rPr lang="de-DE" dirty="0"/>
              <a:t> </a:t>
            </a:r>
            <a:r>
              <a:rPr lang="de-DE" dirty="0" err="1"/>
              <a:t>uporabiti</a:t>
            </a:r>
            <a:r>
              <a:rPr lang="de-DE" dirty="0"/>
              <a:t> </a:t>
            </a:r>
            <a:r>
              <a:rPr lang="de-DE" dirty="0" err="1"/>
              <a:t>kot</a:t>
            </a:r>
            <a:r>
              <a:rPr lang="de-DE" dirty="0"/>
              <a:t> </a:t>
            </a:r>
            <a:r>
              <a:rPr lang="de-DE" dirty="0" err="1"/>
              <a:t>sredstvo</a:t>
            </a:r>
            <a:r>
              <a:rPr lang="de-DE" dirty="0"/>
              <a:t> </a:t>
            </a:r>
            <a:r>
              <a:rPr lang="de-DE" dirty="0" err="1"/>
              <a:t>za</a:t>
            </a:r>
            <a:r>
              <a:rPr lang="de-DE" dirty="0"/>
              <a:t> </a:t>
            </a:r>
            <a:r>
              <a:rPr lang="de-DE" dirty="0" err="1"/>
              <a:t>preverjanje</a:t>
            </a:r>
            <a:r>
              <a:rPr lang="de-DE" dirty="0"/>
              <a:t> </a:t>
            </a:r>
            <a:r>
              <a:rPr lang="de-DE" dirty="0" err="1"/>
              <a:t>skladnosti</a:t>
            </a:r>
            <a:r>
              <a:rPr lang="de-DE" dirty="0"/>
              <a:t>.</a:t>
            </a:r>
            <a:endParaRPr dirty="0"/>
          </a:p>
        </p:txBody>
      </p:sp>
      <p:sp>
        <p:nvSpPr>
          <p:cNvPr id="279" name="Google Shape;27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436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l-SI" dirty="0"/>
              <a:t>Splošna sklicevanje na </a:t>
            </a:r>
            <a:r>
              <a:rPr lang="en-GB" dirty="0" err="1"/>
              <a:t>znak</a:t>
            </a:r>
            <a:r>
              <a:rPr lang="sl-SI" dirty="0"/>
              <a:t> je mogoče le, če mora </a:t>
            </a:r>
            <a:r>
              <a:rPr lang="en-GB" dirty="0" err="1"/>
              <a:t>blago</a:t>
            </a:r>
            <a:r>
              <a:rPr lang="sl-SI" dirty="0"/>
              <a:t> ali storitev izpolnjevati vse kriterije </a:t>
            </a:r>
            <a:r>
              <a:rPr lang="en-GB" dirty="0" err="1"/>
              <a:t>znaka</a:t>
            </a:r>
            <a:r>
              <a:rPr lang="sl-SI" dirty="0"/>
              <a:t>. Če morajo biti izpolnjeni le določeni kriteriji, morajo biti t</a:t>
            </a:r>
            <a:r>
              <a:rPr lang="en-GB" dirty="0"/>
              <a:t>e</a:t>
            </a:r>
            <a:r>
              <a:rPr lang="sl-SI" dirty="0"/>
              <a:t> zahtev</a:t>
            </a:r>
            <a:r>
              <a:rPr lang="en-GB" dirty="0"/>
              <a:t>e</a:t>
            </a:r>
            <a:r>
              <a:rPr lang="sl-SI" dirty="0"/>
              <a:t> naveden</a:t>
            </a:r>
            <a:r>
              <a:rPr lang="en-GB" dirty="0"/>
              <a:t>e</a:t>
            </a:r>
            <a:r>
              <a:rPr lang="sl-SI" dirty="0"/>
              <a:t> v razpisni dokumentaciji.</a:t>
            </a:r>
          </a:p>
          <a:p>
            <a:endParaRPr lang="sl-SI" dirty="0"/>
          </a:p>
          <a:p>
            <a:r>
              <a:rPr lang="sl-SI" b="1" dirty="0"/>
              <a:t>Drug</a:t>
            </a:r>
            <a:r>
              <a:rPr lang="en-GB" b="1" dirty="0" err="1"/>
              <a:t>i</a:t>
            </a:r>
            <a:r>
              <a:rPr lang="sl-SI" b="1" dirty="0"/>
              <a:t> </a:t>
            </a:r>
            <a:r>
              <a:rPr lang="sl-SI" b="1" dirty="0" err="1"/>
              <a:t>enakovredn</a:t>
            </a:r>
            <a:r>
              <a:rPr lang="en-GB" b="1" dirty="0" err="1"/>
              <a:t>i</a:t>
            </a:r>
            <a:r>
              <a:rPr lang="sl-SI" b="1" dirty="0"/>
              <a:t> </a:t>
            </a:r>
            <a:r>
              <a:rPr lang="en-GB" b="1" dirty="0" err="1"/>
              <a:t>znaki</a:t>
            </a:r>
            <a:r>
              <a:rPr lang="en-GB" b="1" dirty="0"/>
              <a:t> </a:t>
            </a:r>
            <a:r>
              <a:rPr lang="sl-SI" b="1" dirty="0"/>
              <a:t>morajo biti sprejet</a:t>
            </a:r>
            <a:r>
              <a:rPr lang="en-GB" b="1" dirty="0" err="1"/>
              <a:t>i</a:t>
            </a:r>
            <a:r>
              <a:rPr lang="sl-SI" b="1" dirty="0"/>
              <a:t> – </a:t>
            </a:r>
            <a:r>
              <a:rPr lang="sl-SI" dirty="0"/>
              <a:t>če ima dobavitelj drug </a:t>
            </a:r>
            <a:r>
              <a:rPr lang="en-GB" dirty="0" err="1"/>
              <a:t>znak</a:t>
            </a:r>
            <a:r>
              <a:rPr lang="sl-SI" dirty="0"/>
              <a:t>, ki ustreza istim standardom, mora kupec to sprejeti.</a:t>
            </a:r>
            <a:br>
              <a:rPr lang="sl-SI" dirty="0"/>
            </a:br>
            <a:endParaRPr lang="sl-SI" dirty="0"/>
          </a:p>
          <a:p>
            <a:r>
              <a:rPr lang="sl-SI" b="1" dirty="0"/>
              <a:t>Sprejemljiva so tudi druga dokazila – vendar le v posebnih primerih: </a:t>
            </a:r>
            <a:r>
              <a:rPr lang="sl-SI" dirty="0"/>
              <a:t>če dobavitelj iz razlogov, za katere ni odgovoren, ni mogel pridobiti </a:t>
            </a:r>
            <a:r>
              <a:rPr lang="en-GB" dirty="0" err="1"/>
              <a:t>znaka</a:t>
            </a:r>
            <a:r>
              <a:rPr lang="sl-SI" dirty="0"/>
              <a:t>, mu je treba omogočiti, da izpolnjevanje zahtev dokaže na drug način. To lahko velja, če </a:t>
            </a:r>
            <a:r>
              <a:rPr lang="en-GB" dirty="0" err="1"/>
              <a:t>znak</a:t>
            </a:r>
            <a:r>
              <a:rPr lang="en-GB" dirty="0"/>
              <a:t> </a:t>
            </a:r>
            <a:r>
              <a:rPr lang="sl-SI" dirty="0"/>
              <a:t>v njegovi državi ni bil na voljo ali če je dobavitelj nov akter na trgu in je postopek kljub njegovim prizadevanjem trajal predolgo.</a:t>
            </a:r>
          </a:p>
          <a:p>
            <a:pPr marL="457200" marR="0" lvl="0" indent="-228600" algn="l" rtl="0">
              <a:lnSpc>
                <a:spcPct val="100000"/>
              </a:lnSpc>
              <a:spcBef>
                <a:spcPts val="0"/>
              </a:spcBef>
              <a:spcAft>
                <a:spcPts val="0"/>
              </a:spcAft>
              <a:buSzPts val="1400"/>
              <a:buNone/>
            </a:pPr>
            <a:endParaRPr dirty="0"/>
          </a:p>
        </p:txBody>
      </p:sp>
      <p:sp>
        <p:nvSpPr>
          <p:cNvPr id="290" name="Google Shape;29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0747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a:extLst>
            <a:ext uri="{FF2B5EF4-FFF2-40B4-BE49-F238E27FC236}">
              <a16:creationId xmlns:a16="http://schemas.microsoft.com/office/drawing/2014/main" id="{F283A3BE-FA83-F333-D5E2-FE3CA6BCE0AB}"/>
            </a:ext>
          </a:extLst>
        </p:cNvPr>
        <p:cNvGrpSpPr/>
        <p:nvPr/>
      </p:nvGrpSpPr>
      <p:grpSpPr>
        <a:xfrm>
          <a:off x="0" y="0"/>
          <a:ext cx="0" cy="0"/>
          <a:chOff x="0" y="0"/>
          <a:chExt cx="0" cy="0"/>
        </a:xfrm>
      </p:grpSpPr>
      <p:sp>
        <p:nvSpPr>
          <p:cNvPr id="296" name="Google Shape;296;p48:notes">
            <a:extLst>
              <a:ext uri="{FF2B5EF4-FFF2-40B4-BE49-F238E27FC236}">
                <a16:creationId xmlns:a16="http://schemas.microsoft.com/office/drawing/2014/main" id="{6E3618EB-04F5-ECF7-A8A1-3567E5CFC6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48:notes">
            <a:extLst>
              <a:ext uri="{FF2B5EF4-FFF2-40B4-BE49-F238E27FC236}">
                <a16:creationId xmlns:a16="http://schemas.microsoft.com/office/drawing/2014/main" id="{EC9C2931-168F-4D60-F244-4F350C20A5B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Calibri"/>
              <a:buChar char="-"/>
            </a:pPr>
            <a:endParaRPr lang="sl-SI" dirty="0"/>
          </a:p>
          <a:p>
            <a:pPr marL="228600" lvl="0" indent="0" algn="l" rtl="0">
              <a:lnSpc>
                <a:spcPct val="100000"/>
              </a:lnSpc>
              <a:spcBef>
                <a:spcPts val="0"/>
              </a:spcBef>
              <a:spcAft>
                <a:spcPts val="0"/>
              </a:spcAft>
              <a:buSzPts val="1400"/>
              <a:buFont typeface="Calibri"/>
              <a:buNone/>
            </a:pPr>
            <a:r>
              <a:rPr lang="en-GB" dirty="0" err="1"/>
              <a:t>Znaki</a:t>
            </a:r>
            <a:r>
              <a:rPr lang="en-GB" dirty="0"/>
              <a:t> </a:t>
            </a:r>
            <a:r>
              <a:rPr lang="sl-SI" dirty="0"/>
              <a:t>tipa 1 veljajo za najbolj zanesljive. Temeljijo na </a:t>
            </a:r>
            <a:r>
              <a:rPr lang="sl-SI" dirty="0" err="1"/>
              <a:t>večkriterijskem</a:t>
            </a:r>
            <a:r>
              <a:rPr lang="sl-SI" dirty="0"/>
              <a:t> pristopu, kar pomeni, da ocenjevanje </a:t>
            </a:r>
            <a:r>
              <a:rPr lang="en-GB" dirty="0" err="1"/>
              <a:t>blaga</a:t>
            </a:r>
            <a:r>
              <a:rPr lang="sl-SI" dirty="0"/>
              <a:t> ali storitev poteka na podlagi vrste </a:t>
            </a:r>
            <a:r>
              <a:rPr lang="sl-SI" dirty="0" err="1"/>
              <a:t>okoljskih</a:t>
            </a:r>
            <a:r>
              <a:rPr lang="sl-SI" dirty="0"/>
              <a:t> in/ali </a:t>
            </a:r>
            <a:r>
              <a:rPr lang="en-GB" dirty="0" err="1"/>
              <a:t>družbenih</a:t>
            </a:r>
            <a:r>
              <a:rPr lang="sl-SI" dirty="0"/>
              <a:t> vidikov in ne le na podlagi enega samega dejavnika. Merila se razvijajo v posvetovanju s široko skupino zainteresiranih strani, vključno z vladnimi organi, predstavniki potrošnikov, strokovnjaki iz panoge in organizacijami civilne družbe. Poleg tega jih podeljujejo neodvisni certifikacijski in preskusni organi, da se zagotovi nepristranskost in verodostojnost.</a:t>
            </a:r>
          </a:p>
          <a:p>
            <a:pPr marL="228600" lvl="0" indent="0" algn="l" rtl="0">
              <a:lnSpc>
                <a:spcPct val="100000"/>
              </a:lnSpc>
              <a:spcBef>
                <a:spcPts val="0"/>
              </a:spcBef>
              <a:spcAft>
                <a:spcPts val="0"/>
              </a:spcAft>
              <a:buSzPts val="1400"/>
              <a:buFont typeface="Calibri"/>
              <a:buNone/>
            </a:pPr>
            <a:endParaRPr lang="sl-SI" dirty="0"/>
          </a:p>
          <a:p>
            <a:pPr marL="228600" lvl="0" indent="0" algn="l" rtl="0">
              <a:lnSpc>
                <a:spcPct val="100000"/>
              </a:lnSpc>
              <a:spcBef>
                <a:spcPts val="0"/>
              </a:spcBef>
              <a:spcAft>
                <a:spcPts val="0"/>
              </a:spcAft>
              <a:buSzPts val="1400"/>
              <a:buFont typeface="Calibri"/>
              <a:buNone/>
            </a:pPr>
            <a:r>
              <a:rPr lang="sl-SI" dirty="0"/>
              <a:t>Primeri: </a:t>
            </a:r>
            <a:r>
              <a:rPr lang="sl-SI" dirty="0" err="1"/>
              <a:t>Okoljski</a:t>
            </a:r>
            <a:r>
              <a:rPr lang="sl-SI" dirty="0"/>
              <a:t> znak EU in Modri angel sta uveljavljen</a:t>
            </a:r>
            <a:r>
              <a:rPr lang="en-GB" dirty="0"/>
              <a:t>a</a:t>
            </a:r>
            <a:r>
              <a:rPr lang="sl-SI" dirty="0"/>
              <a:t> </a:t>
            </a:r>
            <a:r>
              <a:rPr lang="en-GB" dirty="0" err="1"/>
              <a:t>znaka</a:t>
            </a:r>
            <a:r>
              <a:rPr lang="sl-SI" dirty="0"/>
              <a:t>tipa 1, ki sta priznan</a:t>
            </a:r>
            <a:r>
              <a:rPr lang="en-GB" dirty="0"/>
              <a:t>a</a:t>
            </a:r>
            <a:r>
              <a:rPr lang="sl-SI" dirty="0"/>
              <a:t> v celotni EU.2.</a:t>
            </a:r>
          </a:p>
          <a:p>
            <a:pPr marL="228600" lvl="0" indent="0" algn="l" rtl="0">
              <a:lnSpc>
                <a:spcPct val="100000"/>
              </a:lnSpc>
              <a:spcBef>
                <a:spcPts val="0"/>
              </a:spcBef>
              <a:spcAft>
                <a:spcPts val="0"/>
              </a:spcAft>
              <a:buSzPts val="1400"/>
              <a:buFont typeface="Calibri"/>
              <a:buNone/>
            </a:pPr>
            <a:endParaRPr lang="sl-SI" dirty="0"/>
          </a:p>
          <a:p>
            <a:pPr marL="228600" lvl="0" indent="0" algn="l" rtl="0">
              <a:lnSpc>
                <a:spcPct val="100000"/>
              </a:lnSpc>
              <a:spcBef>
                <a:spcPts val="0"/>
              </a:spcBef>
              <a:spcAft>
                <a:spcPts val="0"/>
              </a:spcAft>
              <a:buSzPts val="1400"/>
              <a:buFont typeface="Calibri"/>
              <a:buNone/>
            </a:pPr>
            <a:r>
              <a:rPr lang="sl-SI" dirty="0"/>
              <a:t>V nasprotju z </a:t>
            </a:r>
            <a:r>
              <a:rPr lang="en-GB" dirty="0" err="1"/>
              <a:t>znakami</a:t>
            </a:r>
            <a:r>
              <a:rPr lang="sl-SI" dirty="0"/>
              <a:t> tipa 1 se lahko </a:t>
            </a:r>
            <a:r>
              <a:rPr lang="sl-SI" dirty="0" err="1"/>
              <a:t>zasebn</a:t>
            </a:r>
            <a:r>
              <a:rPr lang="en-GB" dirty="0" err="1"/>
              <a:t>i</a:t>
            </a:r>
            <a:r>
              <a:rPr lang="en-GB" dirty="0"/>
              <a:t> </a:t>
            </a:r>
            <a:r>
              <a:rPr lang="en-GB" dirty="0" err="1"/>
              <a:t>znaki</a:t>
            </a:r>
            <a:r>
              <a:rPr lang="sl-SI" dirty="0"/>
              <a:t>, ki jih podeljujejo nevladne organizacije, industrijska </a:t>
            </a:r>
            <a:r>
              <a:rPr lang="en-GB" dirty="0" err="1"/>
              <a:t>skupine</a:t>
            </a:r>
            <a:r>
              <a:rPr lang="sl-SI" dirty="0"/>
              <a:t> ali združenja, zelo razlikujejo glede na kakovost in verodostojnost. Ker t</a:t>
            </a:r>
            <a:r>
              <a:rPr lang="en-GB" dirty="0" err="1"/>
              <a:t>i</a:t>
            </a:r>
            <a:r>
              <a:rPr lang="sl-SI" dirty="0"/>
              <a:t> </a:t>
            </a:r>
            <a:r>
              <a:rPr lang="en-GB" dirty="0" err="1"/>
              <a:t>znaki</a:t>
            </a:r>
            <a:r>
              <a:rPr lang="en-GB" dirty="0"/>
              <a:t> </a:t>
            </a:r>
            <a:r>
              <a:rPr lang="sl-SI" dirty="0"/>
              <a:t>niso vedno zasnovan</a:t>
            </a:r>
            <a:r>
              <a:rPr lang="en-GB" dirty="0" err="1"/>
              <a:t>i</a:t>
            </a:r>
            <a:r>
              <a:rPr lang="sl-SI" dirty="0"/>
              <a:t> na standardiziranih, preglednih postopkih, ni mogoče podati splošne izjave o njihovi zanesljivosti. Vsak </a:t>
            </a:r>
            <a:r>
              <a:rPr lang="en-GB" dirty="0" err="1"/>
              <a:t>znak</a:t>
            </a:r>
            <a:r>
              <a:rPr lang="en-GB" dirty="0"/>
              <a:t> </a:t>
            </a:r>
            <a:r>
              <a:rPr lang="sl-SI" dirty="0"/>
              <a:t>mora biti ocenjen na podlagi jasnih, objektivnih meril za vsak primer posebej.</a:t>
            </a:r>
          </a:p>
          <a:p>
            <a:pPr marL="228600" lvl="0" indent="0" algn="l" rtl="0">
              <a:lnSpc>
                <a:spcPct val="100000"/>
              </a:lnSpc>
              <a:spcBef>
                <a:spcPts val="0"/>
              </a:spcBef>
              <a:spcAft>
                <a:spcPts val="0"/>
              </a:spcAft>
              <a:buSzPts val="1400"/>
              <a:buFont typeface="Calibri"/>
              <a:buNone/>
            </a:pPr>
            <a:endParaRPr lang="sl-SI" dirty="0"/>
          </a:p>
          <a:p>
            <a:pPr marL="228600" lvl="0" indent="0" algn="l" rtl="0">
              <a:lnSpc>
                <a:spcPct val="100000"/>
              </a:lnSpc>
              <a:spcBef>
                <a:spcPts val="0"/>
              </a:spcBef>
              <a:spcAft>
                <a:spcPts val="0"/>
              </a:spcAft>
              <a:buSzPts val="1400"/>
              <a:buFont typeface="Calibri"/>
              <a:buNone/>
            </a:pPr>
            <a:r>
              <a:rPr lang="sl-SI" dirty="0"/>
              <a:t>Hitri pregled zanesljivosti </a:t>
            </a:r>
            <a:r>
              <a:rPr lang="en-GB" dirty="0" err="1"/>
              <a:t>znakov</a:t>
            </a:r>
            <a:endParaRPr lang="sl-SI" dirty="0"/>
          </a:p>
          <a:p>
            <a:pPr marL="228600" lvl="0" indent="0" algn="l" rtl="0">
              <a:lnSpc>
                <a:spcPct val="100000"/>
              </a:lnSpc>
              <a:spcBef>
                <a:spcPts val="0"/>
              </a:spcBef>
              <a:spcAft>
                <a:spcPts val="0"/>
              </a:spcAft>
              <a:buSzPts val="1400"/>
              <a:buFont typeface="Calibri"/>
              <a:buNone/>
            </a:pPr>
            <a:endParaRPr lang="sl-SI" dirty="0"/>
          </a:p>
          <a:p>
            <a:pPr marL="228600" lvl="0" indent="0" algn="l" rtl="0">
              <a:lnSpc>
                <a:spcPct val="100000"/>
              </a:lnSpc>
              <a:spcBef>
                <a:spcPts val="0"/>
              </a:spcBef>
              <a:spcAft>
                <a:spcPts val="0"/>
              </a:spcAft>
              <a:buSzPts val="1400"/>
              <a:buFont typeface="Calibri"/>
              <a:buNone/>
            </a:pPr>
            <a:r>
              <a:rPr lang="sl-SI" dirty="0"/>
              <a:t>Na podlagi teh vodilnih vprašanj je mogoče hitro oceniti zanesljivost </a:t>
            </a:r>
            <a:r>
              <a:rPr lang="en-GB" dirty="0" err="1"/>
              <a:t>znaka</a:t>
            </a:r>
            <a:r>
              <a:rPr lang="sl-SI" dirty="0"/>
              <a:t>:</a:t>
            </a:r>
            <a:endParaRPr lang="en-GB" dirty="0"/>
          </a:p>
          <a:p>
            <a:pPr marL="228600" lvl="0" indent="0" algn="l" rtl="0">
              <a:lnSpc>
                <a:spcPct val="100000"/>
              </a:lnSpc>
              <a:spcBef>
                <a:spcPts val="0"/>
              </a:spcBef>
              <a:spcAft>
                <a:spcPts val="0"/>
              </a:spcAft>
              <a:buSzPts val="1400"/>
              <a:buFont typeface="Calibri"/>
              <a:buNone/>
            </a:pPr>
            <a:r>
              <a:rPr lang="sl-SI" dirty="0"/>
              <a:t>-Ali so merila utemeljena in so bila razvita na pregleden in vključujoč način? S tem se zagotovi, da </a:t>
            </a:r>
            <a:r>
              <a:rPr lang="en-GB" dirty="0" err="1"/>
              <a:t>znak</a:t>
            </a:r>
            <a:r>
              <a:rPr lang="sl-SI" dirty="0"/>
              <a:t> odraža široke družbene interese in ne le stališče ene organizacije.</a:t>
            </a:r>
            <a:endParaRPr lang="en-GB" dirty="0"/>
          </a:p>
          <a:p>
            <a:pPr marL="228600" lvl="0" indent="0" algn="l" rtl="0">
              <a:lnSpc>
                <a:spcPct val="100000"/>
              </a:lnSpc>
              <a:spcBef>
                <a:spcPts val="0"/>
              </a:spcBef>
              <a:spcAft>
                <a:spcPts val="0"/>
              </a:spcAft>
              <a:buSzPts val="1400"/>
              <a:buFont typeface="Calibri"/>
              <a:buNone/>
            </a:pPr>
            <a:r>
              <a:rPr lang="sl-SI" dirty="0"/>
              <a:t>-Ali so merila za podelitev javno dostopna? Če merila niso odprta in dostopna, ni preglednosti in je legitimnost </a:t>
            </a:r>
            <a:r>
              <a:rPr lang="en-GB" dirty="0" err="1"/>
              <a:t>znaka</a:t>
            </a:r>
            <a:r>
              <a:rPr lang="sl-SI" dirty="0"/>
              <a:t> vprašljiva.</a:t>
            </a:r>
            <a:endParaRPr lang="en-GB" dirty="0"/>
          </a:p>
          <a:p>
            <a:pPr marL="228600" lvl="0" indent="0" algn="l" rtl="0">
              <a:lnSpc>
                <a:spcPct val="100000"/>
              </a:lnSpc>
              <a:spcBef>
                <a:spcPts val="0"/>
              </a:spcBef>
              <a:spcAft>
                <a:spcPts val="0"/>
              </a:spcAft>
              <a:buSzPts val="1400"/>
              <a:buFont typeface="Calibri"/>
              <a:buNone/>
            </a:pPr>
            <a:r>
              <a:rPr lang="sl-SI" dirty="0"/>
              <a:t>-Ali obstaja neodvisna zunanja revizija? Pregled s strani tretje osebe je pomemben pokazatelj zanesljivosti.</a:t>
            </a:r>
            <a:endParaRPr lang="en-GB" dirty="0"/>
          </a:p>
          <a:p>
            <a:pPr marL="228600" lvl="0" indent="0" algn="l" rtl="0">
              <a:lnSpc>
                <a:spcPct val="100000"/>
              </a:lnSpc>
              <a:spcBef>
                <a:spcPts val="0"/>
              </a:spcBef>
              <a:spcAft>
                <a:spcPts val="0"/>
              </a:spcAft>
              <a:buSzPts val="1400"/>
              <a:buFont typeface="Calibri"/>
              <a:buNone/>
            </a:pPr>
            <a:r>
              <a:rPr lang="sl-SI" dirty="0"/>
              <a:t>-Kako pregleden je certifikacijski postopek za potrošnike? Ali se rezultati testiranja objavijo in se kršitve ali problemi javno razkrijejo? </a:t>
            </a:r>
            <a:r>
              <a:rPr lang="sl-SI" dirty="0" err="1"/>
              <a:t>Verodostoj</a:t>
            </a:r>
            <a:r>
              <a:rPr lang="en-GB" dirty="0" err="1"/>
              <a:t>en</a:t>
            </a:r>
            <a:r>
              <a:rPr lang="en-GB" dirty="0"/>
              <a:t> </a:t>
            </a:r>
            <a:r>
              <a:rPr lang="en-GB" dirty="0" err="1"/>
              <a:t>znak</a:t>
            </a:r>
            <a:r>
              <a:rPr lang="en-GB" dirty="0"/>
              <a:t> </a:t>
            </a:r>
            <a:r>
              <a:rPr lang="sl-SI" dirty="0"/>
              <a:t>mora odprto komunicirati, tudi če gre kaj narobe.</a:t>
            </a:r>
            <a:endParaRPr dirty="0"/>
          </a:p>
        </p:txBody>
      </p:sp>
      <p:sp>
        <p:nvSpPr>
          <p:cNvPr id="298" name="Google Shape;298;p48:notes">
            <a:extLst>
              <a:ext uri="{FF2B5EF4-FFF2-40B4-BE49-F238E27FC236}">
                <a16:creationId xmlns:a16="http://schemas.microsoft.com/office/drawing/2014/main" id="{3600F390-5500-AEBC-9206-36A8139CDE2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540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826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lang="sl-SI" dirty="0"/>
          </a:p>
          <a:p>
            <a:pPr marL="457200" marR="0" lvl="0" indent="-228600" algn="l" rtl="0">
              <a:lnSpc>
                <a:spcPct val="100000"/>
              </a:lnSpc>
              <a:spcBef>
                <a:spcPts val="0"/>
              </a:spcBef>
              <a:spcAft>
                <a:spcPts val="0"/>
              </a:spcAft>
              <a:buSzPts val="1400"/>
              <a:buNone/>
            </a:pPr>
            <a:r>
              <a:rPr lang="sl-SI" dirty="0"/>
              <a:t>Merila </a:t>
            </a:r>
            <a:r>
              <a:rPr lang="en-GB" dirty="0" err="1"/>
              <a:t>znakov</a:t>
            </a:r>
            <a:r>
              <a:rPr lang="sl-SI" dirty="0"/>
              <a:t> se lahko uporabijo za oblikovanje zahtev in specifikacij pogodbe.</a:t>
            </a:r>
          </a:p>
          <a:p>
            <a:pPr marL="457200" marR="0" lvl="0" indent="-228600" algn="l" rtl="0">
              <a:lnSpc>
                <a:spcPct val="100000"/>
              </a:lnSpc>
              <a:spcBef>
                <a:spcPts val="0"/>
              </a:spcBef>
              <a:spcAft>
                <a:spcPts val="0"/>
              </a:spcAft>
              <a:buSzPts val="1400"/>
              <a:buNone/>
            </a:pPr>
            <a:endParaRPr lang="sl-SI" dirty="0"/>
          </a:p>
          <a:p>
            <a:pPr marL="457200" marR="0" lvl="0" indent="-228600" algn="l" rtl="0">
              <a:lnSpc>
                <a:spcPct val="100000"/>
              </a:lnSpc>
              <a:spcBef>
                <a:spcPts val="0"/>
              </a:spcBef>
              <a:spcAft>
                <a:spcPts val="0"/>
              </a:spcAft>
              <a:buSzPts val="1400"/>
              <a:buNone/>
            </a:pPr>
            <a:r>
              <a:rPr lang="sl-SI" dirty="0"/>
              <a:t>Splošna sklicevanja na </a:t>
            </a:r>
            <a:r>
              <a:rPr lang="en-GB" dirty="0" err="1"/>
              <a:t>znak</a:t>
            </a:r>
            <a:r>
              <a:rPr lang="en-GB" dirty="0"/>
              <a:t> </a:t>
            </a:r>
            <a:r>
              <a:rPr lang="sl-SI" dirty="0"/>
              <a:t>in nje</a:t>
            </a:r>
            <a:r>
              <a:rPr lang="en-GB" dirty="0" err="1"/>
              <a:t>gova</a:t>
            </a:r>
            <a:r>
              <a:rPr lang="sl-SI" dirty="0"/>
              <a:t> merila so možna, če mora </a:t>
            </a:r>
            <a:r>
              <a:rPr lang="en-GB" dirty="0" err="1"/>
              <a:t>blago</a:t>
            </a:r>
            <a:r>
              <a:rPr lang="sl-SI" dirty="0"/>
              <a:t> ali storitev izpolnjevati vsa merila. V tem primeru se lahko določi, da „mora </a:t>
            </a:r>
            <a:r>
              <a:rPr lang="en-GB" dirty="0" err="1"/>
              <a:t>blago</a:t>
            </a:r>
            <a:r>
              <a:rPr lang="sl-SI" dirty="0"/>
              <a:t> izpolnjevati merila </a:t>
            </a:r>
            <a:r>
              <a:rPr lang="en-GB" dirty="0" err="1"/>
              <a:t>znaka</a:t>
            </a:r>
            <a:r>
              <a:rPr lang="en-GB" dirty="0"/>
              <a:t> “</a:t>
            </a:r>
            <a:r>
              <a:rPr lang="en-GB" dirty="0" err="1"/>
              <a:t>Pravična</a:t>
            </a:r>
            <a:r>
              <a:rPr lang="en-GB" dirty="0"/>
              <a:t> </a:t>
            </a:r>
            <a:r>
              <a:rPr lang="en-GB" dirty="0" err="1"/>
              <a:t>trgovina</a:t>
            </a:r>
            <a:r>
              <a:rPr lang="sl-SI" dirty="0"/>
              <a:t>“, pri čemer je treba navesti sklicevanje ali povezavo do spletne strani, na kateri so ta merila navedena.</a:t>
            </a:r>
          </a:p>
          <a:p>
            <a:pPr marL="457200" marR="0" lvl="0" indent="-228600" algn="l" rtl="0">
              <a:lnSpc>
                <a:spcPct val="100000"/>
              </a:lnSpc>
              <a:spcBef>
                <a:spcPts val="0"/>
              </a:spcBef>
              <a:spcAft>
                <a:spcPts val="0"/>
              </a:spcAft>
              <a:buSzPts val="1400"/>
              <a:buNone/>
            </a:pPr>
            <a:endParaRPr lang="sl-SI" dirty="0"/>
          </a:p>
          <a:p>
            <a:pPr marL="457200" marR="0" lvl="0" indent="-228600" algn="l" rtl="0">
              <a:lnSpc>
                <a:spcPct val="100000"/>
              </a:lnSpc>
              <a:spcBef>
                <a:spcPts val="0"/>
              </a:spcBef>
              <a:spcAft>
                <a:spcPts val="0"/>
              </a:spcAft>
              <a:buSzPts val="1400"/>
              <a:buNone/>
            </a:pPr>
            <a:r>
              <a:rPr lang="sl-SI" dirty="0"/>
              <a:t>Če mora </a:t>
            </a:r>
            <a:r>
              <a:rPr lang="en-GB" dirty="0" err="1"/>
              <a:t>blago</a:t>
            </a:r>
            <a:r>
              <a:rPr lang="sl-SI" dirty="0"/>
              <a:t> izpolnjevati le določena merila</a:t>
            </a:r>
            <a:r>
              <a:rPr lang="en-GB" dirty="0"/>
              <a:t> </a:t>
            </a:r>
            <a:r>
              <a:rPr lang="en-GB" dirty="0" err="1"/>
              <a:t>znaka</a:t>
            </a:r>
            <a:r>
              <a:rPr lang="sl-SI" dirty="0"/>
              <a:t>, je treba ta merila navesti.</a:t>
            </a:r>
            <a:endParaRPr dirty="0"/>
          </a:p>
        </p:txBody>
      </p:sp>
      <p:sp>
        <p:nvSpPr>
          <p:cNvPr id="311" name="Google Shape;31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5562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21EDD4FB-2EAD-3318-77FE-17F83B63A447}"/>
            </a:ext>
          </a:extLst>
        </p:cNvPr>
        <p:cNvGrpSpPr/>
        <p:nvPr/>
      </p:nvGrpSpPr>
      <p:grpSpPr>
        <a:xfrm>
          <a:off x="0" y="0"/>
          <a:ext cx="0" cy="0"/>
          <a:chOff x="0" y="0"/>
          <a:chExt cx="0" cy="0"/>
        </a:xfrm>
      </p:grpSpPr>
      <p:sp>
        <p:nvSpPr>
          <p:cNvPr id="309" name="Google Shape;309;p50:notes">
            <a:extLst>
              <a:ext uri="{FF2B5EF4-FFF2-40B4-BE49-F238E27FC236}">
                <a16:creationId xmlns:a16="http://schemas.microsoft.com/office/drawing/2014/main" id="{5CC4E9FB-4F69-502D-2EDC-9C259834EDB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50:notes">
            <a:extLst>
              <a:ext uri="{FF2B5EF4-FFF2-40B4-BE49-F238E27FC236}">
                <a16:creationId xmlns:a16="http://schemas.microsoft.com/office/drawing/2014/main" id="{170B51BD-8124-ED49-8FEE-27E83D12978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lang="sl-SI" dirty="0"/>
          </a:p>
          <a:p>
            <a:pPr marL="457200" marR="0" lvl="0" indent="-228600" algn="l" rtl="0">
              <a:lnSpc>
                <a:spcPct val="100000"/>
              </a:lnSpc>
              <a:spcBef>
                <a:spcPts val="0"/>
              </a:spcBef>
              <a:spcAft>
                <a:spcPts val="0"/>
              </a:spcAft>
              <a:buSzPts val="1400"/>
              <a:buNone/>
            </a:pPr>
            <a:r>
              <a:rPr lang="sl-SI" dirty="0"/>
              <a:t>Naročnik lahko zahteva certifikacijo z določim znakom, da se dokaže skladnost z merili javnih naročil. Primer: blago, certificirano z znakom Modri angel.</a:t>
            </a:r>
          </a:p>
          <a:p>
            <a:pPr marL="457200" marR="0" lvl="0" indent="-228600" algn="l" rtl="0">
              <a:lnSpc>
                <a:spcPct val="100000"/>
              </a:lnSpc>
              <a:spcBef>
                <a:spcPts val="0"/>
              </a:spcBef>
              <a:spcAft>
                <a:spcPts val="0"/>
              </a:spcAft>
              <a:buSzPts val="1400"/>
              <a:buNone/>
            </a:pPr>
            <a:endParaRPr lang="sl-SI" dirty="0"/>
          </a:p>
          <a:p>
            <a:pPr marL="457200" marR="0" lvl="0" indent="-228600" algn="l" rtl="0">
              <a:lnSpc>
                <a:spcPct val="100000"/>
              </a:lnSpc>
              <a:spcBef>
                <a:spcPts val="0"/>
              </a:spcBef>
              <a:spcAft>
                <a:spcPts val="0"/>
              </a:spcAft>
              <a:buSzPts val="1400"/>
              <a:buNone/>
            </a:pPr>
            <a:r>
              <a:rPr lang="sl-SI" dirty="0"/>
              <a:t>Enakovredni znaki morajo biti sprejeti. Če ima dobavitelj drug znak, ki ustreza istim standardom, mora kupec to sprejeti.</a:t>
            </a:r>
          </a:p>
          <a:p>
            <a:pPr marL="457200" marR="0" lvl="0" indent="-228600" algn="l" rtl="0">
              <a:lnSpc>
                <a:spcPct val="100000"/>
              </a:lnSpc>
              <a:spcBef>
                <a:spcPts val="0"/>
              </a:spcBef>
              <a:spcAft>
                <a:spcPts val="0"/>
              </a:spcAft>
              <a:buSzPts val="1400"/>
              <a:buNone/>
            </a:pPr>
            <a:endParaRPr lang="sl-SI" dirty="0"/>
          </a:p>
          <a:p>
            <a:pPr marL="457200" marR="0" lvl="0" indent="-228600" algn="l" rtl="0">
              <a:lnSpc>
                <a:spcPct val="100000"/>
              </a:lnSpc>
              <a:spcBef>
                <a:spcPts val="0"/>
              </a:spcBef>
              <a:spcAft>
                <a:spcPts val="0"/>
              </a:spcAft>
              <a:buSzPts val="1400"/>
              <a:buNone/>
            </a:pPr>
            <a:r>
              <a:rPr lang="sl-SI" dirty="0"/>
              <a:t>Drugi dokazi se lahko sprejmejo le v posebnih primerih. Če dobavitelj zaradi okoliščin, na katere nima vpliva, ni mogel pridobiti znaka, mu je treba omogočiti, da izpolnjevanje zahtev dokaže na drug način. Razlog za to je lahko, da znak v njegovi državi ni bil na voljo ali da je dobavitelj nov na trgu in je postopek kljub njegovim prizadevanjem trajal predolgo.</a:t>
            </a:r>
          </a:p>
          <a:p>
            <a:pPr marL="457200" marR="0" lvl="0" indent="-228600" algn="l" rtl="0">
              <a:lnSpc>
                <a:spcPct val="100000"/>
              </a:lnSpc>
              <a:spcBef>
                <a:spcPts val="0"/>
              </a:spcBef>
              <a:spcAft>
                <a:spcPts val="0"/>
              </a:spcAft>
              <a:buSzPts val="1400"/>
              <a:buNone/>
            </a:pPr>
            <a:endParaRPr lang="sl-SI" dirty="0"/>
          </a:p>
          <a:p>
            <a:pPr marL="457200" marR="0" lvl="0" indent="-228600" algn="l" rtl="0">
              <a:lnSpc>
                <a:spcPct val="100000"/>
              </a:lnSpc>
              <a:spcBef>
                <a:spcPts val="0"/>
              </a:spcBef>
              <a:spcAft>
                <a:spcPts val="0"/>
              </a:spcAft>
              <a:buSzPts val="1400"/>
              <a:buNone/>
            </a:pPr>
            <a:r>
              <a:rPr lang="sl-SI" dirty="0"/>
              <a:t>Ponudniki morajo dokazati, da je znak, ki so ga predložili, enakovreden znaku, ki ga zahteva naročnik. Naročnik lahko določi, kdaj je drug znak enakovreden, na primer če izpolnjuje določeno merilo.</a:t>
            </a:r>
          </a:p>
        </p:txBody>
      </p:sp>
      <p:sp>
        <p:nvSpPr>
          <p:cNvPr id="311" name="Google Shape;311;p50:notes">
            <a:extLst>
              <a:ext uri="{FF2B5EF4-FFF2-40B4-BE49-F238E27FC236}">
                <a16:creationId xmlns:a16="http://schemas.microsoft.com/office/drawing/2014/main" id="{64698278-04B9-8F5D-5284-63C8D89C090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3472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lang="sl-SI" dirty="0"/>
          </a:p>
          <a:p>
            <a:r>
              <a:rPr lang="sl-SI" dirty="0"/>
              <a:t>Sistem ravnanja z okoljem se lahko zahteva kot del tehnične in strokovne usposobljenosti ponudnikov – v skladu s predpisi za oddajo javnih naročil.</a:t>
            </a:r>
          </a:p>
          <a:p>
            <a:endParaRPr lang="sl-SI" b="1" dirty="0"/>
          </a:p>
          <a:p>
            <a:r>
              <a:rPr lang="en-GB" b="1" dirty="0" err="1"/>
              <a:t>Sistem</a:t>
            </a:r>
            <a:r>
              <a:rPr lang="en-GB" b="1" dirty="0"/>
              <a:t> </a:t>
            </a:r>
            <a:r>
              <a:rPr lang="en-GB" b="1" dirty="0" err="1"/>
              <a:t>ravnanja</a:t>
            </a:r>
            <a:r>
              <a:rPr lang="en-GB" b="1" dirty="0"/>
              <a:t> z </a:t>
            </a:r>
            <a:r>
              <a:rPr lang="en-GB" b="1" dirty="0" err="1"/>
              <a:t>okoljem</a:t>
            </a:r>
            <a:r>
              <a:rPr lang="en-GB" b="1" dirty="0"/>
              <a:t> </a:t>
            </a:r>
            <a:r>
              <a:rPr lang="sl-SI" b="1" dirty="0"/>
              <a:t>kot del tehnične in strokovne usposobljenosti</a:t>
            </a:r>
            <a:endParaRPr lang="sl-SI" dirty="0"/>
          </a:p>
          <a:p>
            <a:r>
              <a:rPr lang="sl-SI" dirty="0"/>
              <a:t>Javni naročniki lahko od ponudnikov zahtevajo, da dokažejo, da imajo potrebne tehnične in strokovne sposobnosti za izvedbo naročila. Ena od možnosti za to – zlasti pri naročilih, povezanih z okoljem – je zahteva po </a:t>
            </a:r>
            <a:r>
              <a:rPr lang="sl-SI" b="1" dirty="0"/>
              <a:t>sistemu </a:t>
            </a:r>
            <a:r>
              <a:rPr lang="en-GB" b="1" dirty="0" err="1"/>
              <a:t>ravnanja</a:t>
            </a:r>
            <a:r>
              <a:rPr lang="en-GB" b="1" dirty="0"/>
              <a:t> z </a:t>
            </a:r>
            <a:r>
              <a:rPr lang="en-GB" b="1" dirty="0" err="1"/>
              <a:t>okoljem</a:t>
            </a:r>
            <a:r>
              <a:rPr lang="en-GB" b="1" dirty="0"/>
              <a:t> </a:t>
            </a:r>
            <a:r>
              <a:rPr lang="sl-SI" dirty="0"/>
              <a:t>(npr. ISO 14001 ali EMAS).</a:t>
            </a:r>
          </a:p>
          <a:p>
            <a:r>
              <a:rPr lang="sl-SI" dirty="0"/>
              <a:t>To je </a:t>
            </a:r>
            <a:r>
              <a:rPr lang="sl-SI" b="1" dirty="0"/>
              <a:t>izbirno merilo </a:t>
            </a:r>
            <a:r>
              <a:rPr lang="sl-SI" dirty="0"/>
              <a:t>– del preverjanja primernosti.</a:t>
            </a:r>
          </a:p>
          <a:p>
            <a:endParaRPr lang="sl-SI" b="1" dirty="0"/>
          </a:p>
          <a:p>
            <a:r>
              <a:rPr lang="sl-SI" b="1" dirty="0"/>
              <a:t>Pomembna pravna zahteva: povezava s predmetom naročila</a:t>
            </a:r>
            <a:endParaRPr lang="sl-SI" dirty="0"/>
          </a:p>
          <a:p>
            <a:r>
              <a:rPr lang="sl-SI" dirty="0"/>
              <a:t>Nujno je, da je ta zahteva </a:t>
            </a:r>
            <a:r>
              <a:rPr lang="sl-SI" b="1" dirty="0"/>
              <a:t>povezana s predmetom naročila</a:t>
            </a:r>
            <a:r>
              <a:rPr lang="sl-SI" dirty="0"/>
              <a:t> in </a:t>
            </a:r>
            <a:r>
              <a:rPr lang="sl-SI" b="1" dirty="0"/>
              <a:t>sorazmerna</a:t>
            </a:r>
            <a:r>
              <a:rPr lang="sl-SI" dirty="0"/>
              <a:t> – to pomeni, da mora biti smiselna glede na </a:t>
            </a:r>
            <a:r>
              <a:rPr lang="sl-SI" b="1" dirty="0"/>
              <a:t>obseg in vrsto naročila</a:t>
            </a:r>
            <a:r>
              <a:rPr lang="sl-SI" dirty="0"/>
              <a:t>.</a:t>
            </a:r>
          </a:p>
          <a:p>
            <a:r>
              <a:rPr lang="sl-SI" dirty="0"/>
              <a:t>Ne morete preprosto zahtevati sistema ravnanja z okoljem od vseh ponudnikov v vseh situacijah – mora biti relevanten in upravičen.</a:t>
            </a:r>
          </a:p>
          <a:p>
            <a:endParaRPr lang="sl-SI" b="1" dirty="0"/>
          </a:p>
          <a:p>
            <a:r>
              <a:rPr lang="sl-SI" b="1" dirty="0"/>
              <a:t>Kdaj je ta povezava upravičena?</a:t>
            </a:r>
            <a:endParaRPr lang="sl-SI" dirty="0"/>
          </a:p>
          <a:p>
            <a:r>
              <a:rPr lang="sl-SI" dirty="0"/>
              <a:t>Veljavno povezavo lahko predpostavljate, </a:t>
            </a:r>
            <a:r>
              <a:rPr lang="sl-SI" b="1" dirty="0"/>
              <a:t>če naročilo vključuje upoštevanje </a:t>
            </a:r>
            <a:r>
              <a:rPr lang="sl-SI" b="1" dirty="0" err="1"/>
              <a:t>okoljskih</a:t>
            </a:r>
            <a:r>
              <a:rPr lang="sl-SI" b="1" dirty="0"/>
              <a:t> standardov </a:t>
            </a:r>
            <a:r>
              <a:rPr lang="sl-SI" dirty="0"/>
              <a:t>ali od izvajalca med izvajanjem </a:t>
            </a:r>
            <a:r>
              <a:rPr lang="sl-SI" b="1" dirty="0"/>
              <a:t>zahteva določeno ravnanje z okoljem</a:t>
            </a:r>
            <a:r>
              <a:rPr lang="sl-SI" dirty="0"/>
              <a:t>.</a:t>
            </a:r>
          </a:p>
          <a:p>
            <a:r>
              <a:rPr lang="sl-SI" dirty="0"/>
              <a:t>Če mora izvajalec na primer upravljati z emisijami, zmanjševati odpadke, ravnati z nevarnimi snovmi ali uporabljati okolju prijazne postopke, je </a:t>
            </a:r>
            <a:r>
              <a:rPr lang="en-GB" dirty="0" err="1"/>
              <a:t>sistem</a:t>
            </a:r>
            <a:r>
              <a:rPr lang="en-GB" dirty="0"/>
              <a:t> </a:t>
            </a:r>
            <a:r>
              <a:rPr lang="en-GB" dirty="0" err="1"/>
              <a:t>ravnanja</a:t>
            </a:r>
            <a:r>
              <a:rPr lang="en-GB" dirty="0"/>
              <a:t> z </a:t>
            </a:r>
            <a:r>
              <a:rPr lang="en-GB" dirty="0" err="1"/>
              <a:t>okoljem</a:t>
            </a:r>
            <a:r>
              <a:rPr lang="en-GB" dirty="0"/>
              <a:t> </a:t>
            </a:r>
            <a:r>
              <a:rPr lang="sl-SI" dirty="0"/>
              <a:t>neposredno relevanten.</a:t>
            </a:r>
          </a:p>
          <a:p>
            <a:endParaRPr lang="sl-SI" b="1" dirty="0"/>
          </a:p>
          <a:p>
            <a:r>
              <a:rPr lang="sl-SI" b="1" dirty="0"/>
              <a:t>Primeri ustreznih vrst pogodb</a:t>
            </a:r>
            <a:endParaRPr lang="sl-SI" dirty="0"/>
          </a:p>
          <a:p>
            <a:pPr lvl="1"/>
            <a:r>
              <a:rPr lang="sl-SI" dirty="0"/>
              <a:t>Ta zahteva je še posebej primerna za pogodbe na področjih, kot so:</a:t>
            </a:r>
          </a:p>
          <a:p>
            <a:endParaRPr lang="sl-SI" b="1" dirty="0"/>
          </a:p>
          <a:p>
            <a:r>
              <a:rPr lang="sl-SI" b="1" dirty="0"/>
              <a:t>Prevozne storitve </a:t>
            </a:r>
            <a:r>
              <a:rPr lang="sl-SI" dirty="0"/>
              <a:t>(npr. javni prevoz, kjer je cilj zmanjšanje emisij)</a:t>
            </a:r>
          </a:p>
          <a:p>
            <a:r>
              <a:rPr lang="sl-SI" b="1" dirty="0"/>
              <a:t>Storitve čiščenja </a:t>
            </a:r>
            <a:r>
              <a:rPr lang="sl-SI" dirty="0"/>
              <a:t>(zaradi uporabe kemikalij in odstranjevanja odpadkov)</a:t>
            </a:r>
          </a:p>
          <a:p>
            <a:r>
              <a:rPr lang="sl-SI" b="1" dirty="0"/>
              <a:t>Gospodarjenje z odpadki</a:t>
            </a:r>
            <a:endParaRPr lang="sl-SI" dirty="0"/>
          </a:p>
          <a:p>
            <a:r>
              <a:rPr lang="sl-SI" b="1" dirty="0"/>
              <a:t>Gradbena dela</a:t>
            </a:r>
            <a:endParaRPr lang="sl-SI" dirty="0"/>
          </a:p>
          <a:p>
            <a:r>
              <a:rPr lang="sl-SI" b="1" dirty="0"/>
              <a:t>Vzdrževanje ali obnova stavb</a:t>
            </a:r>
            <a:endParaRPr lang="sl-SI" dirty="0"/>
          </a:p>
          <a:p>
            <a:r>
              <a:rPr lang="sl-SI" b="1" dirty="0"/>
              <a:t>Nakup kemikalij</a:t>
            </a:r>
            <a:endParaRPr lang="sl-SI" dirty="0"/>
          </a:p>
          <a:p>
            <a:r>
              <a:rPr lang="sl-SI" dirty="0"/>
              <a:t>V teh primerih lahko sistem ravnanja z okoljem dokaže, da ponudnik razpolaga s sistemi za učinkovito in dosledno izpolnjevanje </a:t>
            </a:r>
            <a:r>
              <a:rPr lang="sl-SI" dirty="0" err="1"/>
              <a:t>okoljskih</a:t>
            </a:r>
            <a:r>
              <a:rPr lang="sl-SI" dirty="0"/>
              <a:t> obveznosti.</a:t>
            </a:r>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335" name="Google Shape;33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106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5EEA2B4C-D2C4-3440-DA73-AA810198CB70}"/>
            </a:ext>
          </a:extLst>
        </p:cNvPr>
        <p:cNvGrpSpPr/>
        <p:nvPr/>
      </p:nvGrpSpPr>
      <p:grpSpPr>
        <a:xfrm>
          <a:off x="0" y="0"/>
          <a:ext cx="0" cy="0"/>
          <a:chOff x="0" y="0"/>
          <a:chExt cx="0" cy="0"/>
        </a:xfrm>
      </p:grpSpPr>
      <p:sp>
        <p:nvSpPr>
          <p:cNvPr id="241" name="Google Shape;241;p41:notes">
            <a:extLst>
              <a:ext uri="{FF2B5EF4-FFF2-40B4-BE49-F238E27FC236}">
                <a16:creationId xmlns:a16="http://schemas.microsoft.com/office/drawing/2014/main" id="{1BCBF141-B1C0-9D5A-4562-75A9899995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41:notes">
            <a:extLst>
              <a:ext uri="{FF2B5EF4-FFF2-40B4-BE49-F238E27FC236}">
                <a16:creationId xmlns:a16="http://schemas.microsoft.com/office/drawing/2014/main" id="{F33FE558-0B68-1B4F-3504-1A26A933E56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3" name="Google Shape;243;p41:notes">
            <a:extLst>
              <a:ext uri="{FF2B5EF4-FFF2-40B4-BE49-F238E27FC236}">
                <a16:creationId xmlns:a16="http://schemas.microsoft.com/office/drawing/2014/main" id="{2401E763-9721-5593-BFAE-D5287D6F0E6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8551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A58CDAF4-8083-FB1A-390C-F440E4CE0A1C}"/>
            </a:ext>
          </a:extLst>
        </p:cNvPr>
        <p:cNvGrpSpPr/>
        <p:nvPr/>
      </p:nvGrpSpPr>
      <p:grpSpPr>
        <a:xfrm>
          <a:off x="0" y="0"/>
          <a:ext cx="0" cy="0"/>
          <a:chOff x="0" y="0"/>
          <a:chExt cx="0" cy="0"/>
        </a:xfrm>
      </p:grpSpPr>
      <p:sp>
        <p:nvSpPr>
          <p:cNvPr id="124" name="Google Shape;124;p8:notes">
            <a:extLst>
              <a:ext uri="{FF2B5EF4-FFF2-40B4-BE49-F238E27FC236}">
                <a16:creationId xmlns:a16="http://schemas.microsoft.com/office/drawing/2014/main" id="{7941E426-F735-84A5-1D7C-ECBCF5FDC3D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8:notes">
            <a:extLst>
              <a:ext uri="{FF2B5EF4-FFF2-40B4-BE49-F238E27FC236}">
                <a16:creationId xmlns:a16="http://schemas.microsoft.com/office/drawing/2014/main" id="{98F7B9EE-C9B6-C1B1-EE9F-E2242824310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435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72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172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6" name="Google Shape;36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344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4259E632-765D-100D-B443-553BB0857FA4}"/>
            </a:ext>
          </a:extLst>
        </p:cNvPr>
        <p:cNvGrpSpPr/>
        <p:nvPr/>
      </p:nvGrpSpPr>
      <p:grpSpPr>
        <a:xfrm>
          <a:off x="0" y="0"/>
          <a:ext cx="0" cy="0"/>
          <a:chOff x="0" y="0"/>
          <a:chExt cx="0" cy="0"/>
        </a:xfrm>
      </p:grpSpPr>
      <p:sp>
        <p:nvSpPr>
          <p:cNvPr id="124" name="Google Shape;124;p8:notes">
            <a:extLst>
              <a:ext uri="{FF2B5EF4-FFF2-40B4-BE49-F238E27FC236}">
                <a16:creationId xmlns:a16="http://schemas.microsoft.com/office/drawing/2014/main" id="{1156696A-708F-A96A-8006-A728CE87A1A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8:notes">
            <a:extLst>
              <a:ext uri="{FF2B5EF4-FFF2-40B4-BE49-F238E27FC236}">
                <a16:creationId xmlns:a16="http://schemas.microsoft.com/office/drawing/2014/main" id="{6C6B4E51-FE91-B46E-2446-F22CE37BEE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3509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a:extLst>
            <a:ext uri="{FF2B5EF4-FFF2-40B4-BE49-F238E27FC236}">
              <a16:creationId xmlns:a16="http://schemas.microsoft.com/office/drawing/2014/main" id="{BDA0DF07-428F-D860-E46F-C70AB3E35059}"/>
            </a:ext>
          </a:extLst>
        </p:cNvPr>
        <p:cNvGrpSpPr/>
        <p:nvPr/>
      </p:nvGrpSpPr>
      <p:grpSpPr>
        <a:xfrm>
          <a:off x="0" y="0"/>
          <a:ext cx="0" cy="0"/>
          <a:chOff x="0" y="0"/>
          <a:chExt cx="0" cy="0"/>
        </a:xfrm>
      </p:grpSpPr>
      <p:sp>
        <p:nvSpPr>
          <p:cNvPr id="358" name="Google Shape;358;p55:notes">
            <a:extLst>
              <a:ext uri="{FF2B5EF4-FFF2-40B4-BE49-F238E27FC236}">
                <a16:creationId xmlns:a16="http://schemas.microsoft.com/office/drawing/2014/main" id="{F10E4602-08F8-F893-0828-E55418C53FB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55:notes">
            <a:extLst>
              <a:ext uri="{FF2B5EF4-FFF2-40B4-BE49-F238E27FC236}">
                <a16:creationId xmlns:a16="http://schemas.microsoft.com/office/drawing/2014/main" id="{AA0F0C92-537E-480B-3160-C3C9D5F2DDB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1015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A3CD08AF-5CDD-2C9B-4C06-F354A95753FE}"/>
            </a:ext>
          </a:extLst>
        </p:cNvPr>
        <p:cNvGrpSpPr/>
        <p:nvPr/>
      </p:nvGrpSpPr>
      <p:grpSpPr>
        <a:xfrm>
          <a:off x="0" y="0"/>
          <a:ext cx="0" cy="0"/>
          <a:chOff x="0" y="0"/>
          <a:chExt cx="0" cy="0"/>
        </a:xfrm>
      </p:grpSpPr>
      <p:sp>
        <p:nvSpPr>
          <p:cNvPr id="310" name="Google Shape;310;g3710211bd9b_0_6:notes">
            <a:extLst>
              <a:ext uri="{FF2B5EF4-FFF2-40B4-BE49-F238E27FC236}">
                <a16:creationId xmlns:a16="http://schemas.microsoft.com/office/drawing/2014/main" id="{9E3349DD-20CC-0848-8051-F6350FB121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3710211bd9b_0_6:notes">
            <a:extLst>
              <a:ext uri="{FF2B5EF4-FFF2-40B4-BE49-F238E27FC236}">
                <a16:creationId xmlns:a16="http://schemas.microsoft.com/office/drawing/2014/main" id="{6C6BD431-8BAD-8887-D08A-3ECFBE83226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12" name="Google Shape;312;g3710211bd9b_0_6:notes">
            <a:extLst>
              <a:ext uri="{FF2B5EF4-FFF2-40B4-BE49-F238E27FC236}">
                <a16:creationId xmlns:a16="http://schemas.microsoft.com/office/drawing/2014/main" id="{ED0AC979-5783-4D76-CE70-D06D030855A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2143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l-SI" dirty="0"/>
              <a:t>Evropska komisija določa merila za </a:t>
            </a:r>
            <a:r>
              <a:rPr lang="sl-SI" dirty="0" err="1"/>
              <a:t>okoljsk</a:t>
            </a:r>
            <a:r>
              <a:rPr lang="en-GB" dirty="0" err="1"/>
              <a:t>i</a:t>
            </a:r>
            <a:r>
              <a:rPr lang="sl-SI" dirty="0"/>
              <a:t> znak EU za različne kategorije </a:t>
            </a:r>
            <a:r>
              <a:rPr lang="en-GB" dirty="0" err="1"/>
              <a:t>blaga</a:t>
            </a:r>
            <a:r>
              <a:rPr lang="sl-SI" dirty="0"/>
              <a:t>, da bi zmanjšala njihov vpliv na okolje skozi celoten življenjski cikel in hkrati zagotovila njihovo visoko kakovost. Ker je vsaka kategorija </a:t>
            </a:r>
            <a:r>
              <a:rPr lang="en-GB" dirty="0" err="1"/>
              <a:t>blaga</a:t>
            </a:r>
            <a:r>
              <a:rPr lang="en-GB" dirty="0"/>
              <a:t> </a:t>
            </a:r>
            <a:r>
              <a:rPr lang="sl-SI" dirty="0"/>
              <a:t>drugačna, so merila prilagojena njihovim posebnostim.</a:t>
            </a:r>
          </a:p>
          <a:p>
            <a:r>
              <a:rPr lang="sl-SI" dirty="0"/>
              <a:t>Vsi kriteriji so oblikovani v posvetovanju z glavnimi zainteresiranimi stranmi, vključno z združenji potrošnikov in strokovnjaki na zadevnem področju. Redno jih pregleduje Odbor EU za </a:t>
            </a:r>
            <a:r>
              <a:rPr lang="sl-SI" dirty="0" err="1"/>
              <a:t>okoljsko</a:t>
            </a:r>
            <a:r>
              <a:rPr lang="sl-SI" dirty="0"/>
              <a:t> označevanje, ki upošteva tehnične inovacije ali spremembe na trgu, da se zagotovi njihova aktualnost, trdnost in zanesljivost.</a:t>
            </a:r>
          </a:p>
          <a:p>
            <a:r>
              <a:rPr lang="sl-SI" dirty="0"/>
              <a:t>V skladu z določbami 4. člena </a:t>
            </a:r>
            <a:r>
              <a:rPr lang="sl-SI" u="sng" dirty="0">
                <a:hlinkClick r:id="rId3"/>
              </a:rPr>
              <a:t>Uredbe (ES) št. 66/2010 o </a:t>
            </a:r>
            <a:r>
              <a:rPr lang="sl-SI" u="sng" dirty="0" err="1">
                <a:hlinkClick r:id="rId3"/>
              </a:rPr>
              <a:t>okoljskem</a:t>
            </a:r>
            <a:r>
              <a:rPr lang="sl-SI" u="sng" dirty="0">
                <a:hlinkClick r:id="rId3"/>
              </a:rPr>
              <a:t> znaku EU </a:t>
            </a:r>
            <a:r>
              <a:rPr lang="sl-SI" dirty="0"/>
              <a:t>vsaka država članica </a:t>
            </a:r>
            <a:r>
              <a:rPr lang="en-GB" dirty="0" err="1"/>
              <a:t>Evropskega</a:t>
            </a:r>
            <a:r>
              <a:rPr lang="en-GB" dirty="0"/>
              <a:t> </a:t>
            </a:r>
            <a:r>
              <a:rPr lang="en-GB" dirty="0" err="1"/>
              <a:t>gospodarskega</a:t>
            </a:r>
            <a:r>
              <a:rPr lang="en-GB" dirty="0"/>
              <a:t> </a:t>
            </a:r>
            <a:r>
              <a:rPr lang="en-GB" dirty="0" err="1"/>
              <a:t>prostora</a:t>
            </a:r>
            <a:r>
              <a:rPr lang="sl-SI" dirty="0"/>
              <a:t> imenuje organ ali organe znotraj ali zunaj ministrstev, ki so pristojni za izvajanje nalog, predvidenih v Uredbi o </a:t>
            </a:r>
            <a:r>
              <a:rPr lang="sl-SI" dirty="0" err="1"/>
              <a:t>okoljskem</a:t>
            </a:r>
            <a:r>
              <a:rPr lang="sl-SI" dirty="0"/>
              <a:t> znaku EU, in zagotovi, da so ti organi delovni. Pristojni organi so odgovorni za to, da se postopek preverjanja izvaja na enoten, nevtralen in zanesljiv način s strani organa, ki je neodvisen od upravljavca, ki se preverja, in sicer na podlagi mednarodnih, evropskih ali nacionalnih standardov in postopkov za organe, ki upravljajo sisteme certificiranja </a:t>
            </a:r>
            <a:r>
              <a:rPr lang="en-GB" dirty="0" err="1"/>
              <a:t>blaga</a:t>
            </a:r>
            <a:r>
              <a:rPr lang="sl-SI" dirty="0"/>
              <a:t>.</a:t>
            </a:r>
          </a:p>
          <a:p>
            <a:r>
              <a:rPr lang="sl-SI" dirty="0"/>
              <a:t>Vsak imetnik licence za </a:t>
            </a:r>
            <a:r>
              <a:rPr lang="sl-SI" dirty="0" err="1"/>
              <a:t>okoljsk</a:t>
            </a:r>
            <a:r>
              <a:rPr lang="en-GB" dirty="0" err="1"/>
              <a:t>i</a:t>
            </a:r>
            <a:r>
              <a:rPr lang="sl-SI" dirty="0"/>
              <a:t> znak EU je podpisal pogodbo, v kateri so določeni pogoji za uporabo znaka (glej Prilogo IV k </a:t>
            </a:r>
            <a:r>
              <a:rPr lang="sl-SI" u="sng" dirty="0">
                <a:hlinkClick r:id="rId3"/>
              </a:rPr>
              <a:t>Uredbi (ES) št. 66/2010 </a:t>
            </a:r>
            <a:r>
              <a:rPr lang="sl-SI" dirty="0"/>
              <a:t>za standardno pogodbo o pogojih za uporabo </a:t>
            </a:r>
            <a:r>
              <a:rPr lang="sl-SI" dirty="0" err="1"/>
              <a:t>okoljskega</a:t>
            </a:r>
            <a:r>
              <a:rPr lang="sl-SI" dirty="0"/>
              <a:t> znaka EU). Po sklenitvi pogodbe lahko pristojni organ kadar koli od imetnika licence zahteva potrebno dokumentacijo, da preveri, ali izdelek izpolnjuje merila in pogoje uporabe, določene v pogodbi. Pristojni organ lahko tudi obišče prostore imetnika licence, da se prepriča, da so zahteve izpolnjene.</a:t>
            </a:r>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sl-SI" dirty="0"/>
              <a:t>Več informacij najdete na naslovu</a:t>
            </a:r>
            <a:r>
              <a:rPr lang="de-DE" dirty="0"/>
              <a:t>: https://environment.ec.europa.eu/topics/circular-economy/eu-ecolabel/faq_en</a:t>
            </a:r>
            <a:endParaRPr dirty="0"/>
          </a:p>
        </p:txBody>
      </p:sp>
      <p:sp>
        <p:nvSpPr>
          <p:cNvPr id="423" name="Google Shape;423;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352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l-SI" b="1" dirty="0"/>
              <a:t>Modri angel </a:t>
            </a:r>
            <a:r>
              <a:rPr lang="sl-SI" dirty="0"/>
              <a:t>je uradni nemški </a:t>
            </a:r>
            <a:r>
              <a:rPr lang="sl-SI" dirty="0" err="1"/>
              <a:t>okoljski</a:t>
            </a:r>
            <a:r>
              <a:rPr lang="sl-SI" dirty="0"/>
              <a:t> znak, ki se podeljuje okolju prijaznim izdelkom in storitvam. Označuje, da izdelek izpolnjuje visoke standarde v zvezi z </a:t>
            </a:r>
            <a:r>
              <a:rPr lang="sl-SI" dirty="0" err="1"/>
              <a:t>okoljskimi</a:t>
            </a:r>
            <a:r>
              <a:rPr lang="sl-SI" dirty="0"/>
              <a:t>, zdravstvenimi in zmogljivostnimi merili, ter potrošnikom pomaga pri izbiri trajnostnih možnosti. Uveden je bil leta 1978 in je eden najstarejših in najbolj zaupanja vrednih </a:t>
            </a:r>
            <a:r>
              <a:rPr lang="sl-SI" dirty="0" err="1"/>
              <a:t>okoljskih</a:t>
            </a:r>
            <a:r>
              <a:rPr lang="sl-SI" dirty="0"/>
              <a:t> znakov na svetu.</a:t>
            </a:r>
          </a:p>
          <a:p>
            <a:endParaRPr lang="sl-SI" dirty="0"/>
          </a:p>
          <a:p>
            <a:r>
              <a:rPr lang="sl-SI" dirty="0"/>
              <a:t>Modri angel zajema več kot 100 skupin izdelkov, med katerimi so kategorije: „Vsakdanje življenje in bivanje“, „Papir in tisk“, „Električni aparati“, „Gradnja in ogrevanje“, „Trgovina in </a:t>
            </a:r>
            <a:r>
              <a:rPr lang="en-GB" dirty="0" err="1"/>
              <a:t>občine</a:t>
            </a:r>
            <a:r>
              <a:rPr lang="sl-SI" dirty="0"/>
              <a:t>“, „Vozila in mobilnost“.</a:t>
            </a:r>
          </a:p>
          <a:p>
            <a:endParaRPr lang="sl-SI" b="1" dirty="0"/>
          </a:p>
          <a:p>
            <a:r>
              <a:rPr lang="sl-SI" b="1" dirty="0"/>
              <a:t>Določitev meril</a:t>
            </a:r>
          </a:p>
          <a:p>
            <a:endParaRPr lang="sl-SI" dirty="0"/>
          </a:p>
          <a:p>
            <a:r>
              <a:rPr lang="sl-SI" dirty="0"/>
              <a:t>Merila razvija Zvezni urad za okolje (UBA).</a:t>
            </a:r>
          </a:p>
          <a:p>
            <a:r>
              <a:rPr lang="sl-SI" dirty="0"/>
              <a:t>Merila temeljijo na </a:t>
            </a:r>
            <a:r>
              <a:rPr lang="sl-SI" b="1" dirty="0"/>
              <a:t>oceni življenjskega cikla </a:t>
            </a:r>
            <a:r>
              <a:rPr lang="sl-SI" dirty="0"/>
              <a:t>(od proizvodnje do odstranjevanja).</a:t>
            </a:r>
          </a:p>
          <a:p>
            <a:r>
              <a:rPr lang="sl-SI" dirty="0"/>
              <a:t>Med dejavniki so </a:t>
            </a:r>
            <a:r>
              <a:rPr lang="sl-SI" b="1" dirty="0"/>
              <a:t>vpliv na podnebje</a:t>
            </a:r>
            <a:r>
              <a:rPr lang="sl-SI" dirty="0"/>
              <a:t>, </a:t>
            </a:r>
            <a:r>
              <a:rPr lang="sl-SI" b="1" dirty="0"/>
              <a:t>raba virov</a:t>
            </a:r>
            <a:r>
              <a:rPr lang="sl-SI" dirty="0"/>
              <a:t>, </a:t>
            </a:r>
            <a:r>
              <a:rPr lang="sl-SI" b="1" dirty="0" err="1"/>
              <a:t>toksi</a:t>
            </a:r>
            <a:r>
              <a:rPr lang="en-GB" b="1" dirty="0" err="1"/>
              <a:t>čn</a:t>
            </a:r>
            <a:r>
              <a:rPr lang="sl-SI" b="1" dirty="0"/>
              <a:t>ost</a:t>
            </a:r>
            <a:r>
              <a:rPr lang="sl-SI" dirty="0"/>
              <a:t>, </a:t>
            </a:r>
            <a:r>
              <a:rPr lang="sl-SI" b="1" dirty="0"/>
              <a:t>trajnost </a:t>
            </a:r>
            <a:r>
              <a:rPr lang="sl-SI" dirty="0"/>
              <a:t>in </a:t>
            </a:r>
            <a:r>
              <a:rPr lang="sl-SI" b="1" dirty="0" err="1"/>
              <a:t>reciklabilnost</a:t>
            </a:r>
            <a:r>
              <a:rPr lang="sl-SI" dirty="0"/>
              <a:t>.</a:t>
            </a:r>
          </a:p>
          <a:p>
            <a:r>
              <a:rPr lang="sl-SI" dirty="0"/>
              <a:t>Osnutki meril se </a:t>
            </a:r>
            <a:r>
              <a:rPr lang="sl-SI" b="1" dirty="0"/>
              <a:t>usklajujejo z zainteresiranimi skupinami </a:t>
            </a:r>
            <a:r>
              <a:rPr lang="sl-SI" dirty="0"/>
              <a:t>(vključno z industrijo, nevladnimi organizacijami in znanstvenimi krogi).</a:t>
            </a:r>
          </a:p>
          <a:p>
            <a:r>
              <a:rPr lang="sl-SI" dirty="0"/>
              <a:t>Merila se </a:t>
            </a:r>
            <a:r>
              <a:rPr lang="sl-SI" b="1" dirty="0"/>
              <a:t>vsake tri do štiri leta </a:t>
            </a:r>
            <a:r>
              <a:rPr lang="sl-SI" dirty="0"/>
              <a:t>pregledajo in posodobijo, da se upošteva tehnološki napredek.</a:t>
            </a:r>
          </a:p>
          <a:p>
            <a:endParaRPr lang="sl-SI" b="1" dirty="0"/>
          </a:p>
          <a:p>
            <a:r>
              <a:rPr lang="sl-SI" b="1" dirty="0"/>
              <a:t>Nadzor in certificiranje</a:t>
            </a:r>
          </a:p>
          <a:p>
            <a:endParaRPr lang="sl-SI" dirty="0"/>
          </a:p>
          <a:p>
            <a:r>
              <a:rPr lang="sl-SI" dirty="0"/>
              <a:t>Neodvisno certificiranje izvaja </a:t>
            </a:r>
            <a:r>
              <a:rPr lang="sl-SI" b="1" dirty="0"/>
              <a:t>RAL </a:t>
            </a:r>
            <a:r>
              <a:rPr lang="sl-SI" b="1" dirty="0" err="1"/>
              <a:t>gGmbH</a:t>
            </a:r>
            <a:r>
              <a:rPr lang="sl-SI" b="1" dirty="0"/>
              <a:t> </a:t>
            </a:r>
            <a:r>
              <a:rPr lang="sl-SI" dirty="0"/>
              <a:t>(nevtralna organizacija).</a:t>
            </a:r>
          </a:p>
          <a:p>
            <a:r>
              <a:rPr lang="sl-SI" dirty="0"/>
              <a:t>Proizvajalci </a:t>
            </a:r>
            <a:r>
              <a:rPr lang="sl-SI" b="1" dirty="0"/>
              <a:t>se prijavijo prostovoljno </a:t>
            </a:r>
            <a:r>
              <a:rPr lang="sl-SI" dirty="0"/>
              <a:t>in morajo predložiti podrobno dokumentacijo in rezultate testiranj.</a:t>
            </a:r>
          </a:p>
          <a:p>
            <a:r>
              <a:rPr lang="sl-SI" dirty="0"/>
              <a:t>Proizvodi se </a:t>
            </a:r>
            <a:r>
              <a:rPr lang="sl-SI" b="1" dirty="0"/>
              <a:t>redno pregledujejo</a:t>
            </a:r>
            <a:r>
              <a:rPr lang="sl-SI" dirty="0"/>
              <a:t>, zloraba </a:t>
            </a:r>
            <a:r>
              <a:rPr lang="en-GB" dirty="0" err="1"/>
              <a:t>znaka</a:t>
            </a:r>
            <a:r>
              <a:rPr lang="sl-SI" dirty="0"/>
              <a:t> pa se kaznuje.</a:t>
            </a:r>
          </a:p>
          <a:p>
            <a:r>
              <a:rPr lang="en-GB" dirty="0"/>
              <a:t>Znak</a:t>
            </a:r>
            <a:r>
              <a:rPr lang="sl-SI" dirty="0"/>
              <a:t> se lahko </a:t>
            </a:r>
            <a:r>
              <a:rPr lang="sl-SI" b="1" dirty="0"/>
              <a:t>odvzame</a:t>
            </a:r>
            <a:r>
              <a:rPr lang="sl-SI" dirty="0"/>
              <a:t>, če merila niso več izpolnjena.</a:t>
            </a:r>
          </a:p>
        </p:txBody>
      </p:sp>
      <p:sp>
        <p:nvSpPr>
          <p:cNvPr id="435" name="Google Shape;435;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1087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a:extLst>
            <a:ext uri="{FF2B5EF4-FFF2-40B4-BE49-F238E27FC236}">
              <a16:creationId xmlns:a16="http://schemas.microsoft.com/office/drawing/2014/main" id="{39EC35D5-B62D-E523-37F0-4BF66C5812DC}"/>
            </a:ext>
          </a:extLst>
        </p:cNvPr>
        <p:cNvGrpSpPr/>
        <p:nvPr/>
      </p:nvGrpSpPr>
      <p:grpSpPr>
        <a:xfrm>
          <a:off x="0" y="0"/>
          <a:ext cx="0" cy="0"/>
          <a:chOff x="0" y="0"/>
          <a:chExt cx="0" cy="0"/>
        </a:xfrm>
      </p:grpSpPr>
      <p:sp>
        <p:nvSpPr>
          <p:cNvPr id="433" name="Google Shape;433;p61:notes">
            <a:extLst>
              <a:ext uri="{FF2B5EF4-FFF2-40B4-BE49-F238E27FC236}">
                <a16:creationId xmlns:a16="http://schemas.microsoft.com/office/drawing/2014/main" id="{9D8E041D-4549-12F5-88B6-0C9A80CD93C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61:notes">
            <a:extLst>
              <a:ext uri="{FF2B5EF4-FFF2-40B4-BE49-F238E27FC236}">
                <a16:creationId xmlns:a16="http://schemas.microsoft.com/office/drawing/2014/main" id="{6F913AC7-40D5-58B9-0E17-F6F25EA0F9E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l-SI" b="1" dirty="0" err="1">
                <a:solidFill>
                  <a:schemeClr val="bg1">
                    <a:lumMod val="50000"/>
                  </a:schemeClr>
                </a:solidFill>
              </a:rPr>
              <a:t>Fairtrade</a:t>
            </a:r>
            <a:r>
              <a:rPr lang="sl-SI" b="1" dirty="0">
                <a:solidFill>
                  <a:schemeClr val="bg1">
                    <a:lumMod val="50000"/>
                  </a:schemeClr>
                </a:solidFill>
              </a:rPr>
              <a:t> </a:t>
            </a:r>
            <a:r>
              <a:rPr lang="sl-SI" b="1" dirty="0" err="1">
                <a:solidFill>
                  <a:schemeClr val="bg1">
                    <a:lumMod val="50000"/>
                  </a:schemeClr>
                </a:solidFill>
              </a:rPr>
              <a:t>International</a:t>
            </a:r>
            <a:r>
              <a:rPr lang="sl-SI" dirty="0">
                <a:solidFill>
                  <a:schemeClr val="bg1">
                    <a:lumMod val="50000"/>
                  </a:schemeClr>
                </a:solidFill>
              </a:rPr>
              <a:t> ali </a:t>
            </a:r>
            <a:r>
              <a:rPr lang="sl-SI" b="1" dirty="0" err="1">
                <a:solidFill>
                  <a:schemeClr val="bg1">
                    <a:lumMod val="50000"/>
                  </a:schemeClr>
                </a:solidFill>
              </a:rPr>
              <a:t>Fairtrade</a:t>
            </a:r>
            <a:r>
              <a:rPr lang="sl-SI" b="1" dirty="0">
                <a:solidFill>
                  <a:schemeClr val="bg1">
                    <a:lumMod val="50000"/>
                  </a:schemeClr>
                </a:solidFill>
              </a:rPr>
              <a:t> </a:t>
            </a:r>
            <a:r>
              <a:rPr lang="sl-SI" b="1" dirty="0" err="1">
                <a:solidFill>
                  <a:schemeClr val="bg1">
                    <a:lumMod val="50000"/>
                  </a:schemeClr>
                </a:solidFill>
              </a:rPr>
              <a:t>Labelling</a:t>
            </a:r>
            <a:r>
              <a:rPr lang="sl-SI" dirty="0">
                <a:solidFill>
                  <a:schemeClr val="bg1">
                    <a:lumMod val="50000"/>
                  </a:schemeClr>
                </a:solidFill>
              </a:rPr>
              <a:t> </a:t>
            </a:r>
            <a:r>
              <a:rPr lang="sl-SI" b="1" dirty="0" err="1">
                <a:solidFill>
                  <a:schemeClr val="bg1">
                    <a:lumMod val="50000"/>
                  </a:schemeClr>
                </a:solidFill>
              </a:rPr>
              <a:t>Organizations</a:t>
            </a:r>
            <a:r>
              <a:rPr lang="sl-SI" b="1" dirty="0">
                <a:solidFill>
                  <a:schemeClr val="bg1">
                    <a:lumMod val="50000"/>
                  </a:schemeClr>
                </a:solidFill>
              </a:rPr>
              <a:t> </a:t>
            </a:r>
            <a:r>
              <a:rPr lang="sl-SI" b="1" dirty="0" err="1">
                <a:solidFill>
                  <a:schemeClr val="bg1">
                    <a:lumMod val="50000"/>
                  </a:schemeClr>
                </a:solidFill>
              </a:rPr>
              <a:t>International</a:t>
            </a:r>
            <a:r>
              <a:rPr lang="sl-SI" b="1" dirty="0">
                <a:solidFill>
                  <a:schemeClr val="bg1">
                    <a:lumMod val="50000"/>
                  </a:schemeClr>
                </a:solidFill>
              </a:rPr>
              <a:t> E.V.</a:t>
            </a:r>
            <a:r>
              <a:rPr lang="sl-SI" u="sng" baseline="30000" dirty="0">
                <a:solidFill>
                  <a:schemeClr val="bg1">
                    <a:lumMod val="50000"/>
                  </a:schemeClr>
                </a:solidFill>
                <a:hlinkClick r:id="rId3">
                  <a:extLst>
                    <a:ext uri="{A12FA001-AC4F-418D-AE19-62706E023703}">
                      <ahyp:hlinkClr xmlns:ahyp="http://schemas.microsoft.com/office/drawing/2018/hyperlinkcolor" val="tx"/>
                    </a:ext>
                  </a:extLst>
                </a:hlinkClick>
              </a:rPr>
              <a:t>[1]</a:t>
            </a:r>
            <a:r>
              <a:rPr lang="sl-SI" dirty="0">
                <a:solidFill>
                  <a:schemeClr val="bg1">
                    <a:lumMod val="50000"/>
                  </a:schemeClr>
                </a:solidFill>
              </a:rPr>
              <a:t> je neprofitna, </a:t>
            </a:r>
            <a:r>
              <a:rPr lang="en-GB" dirty="0" err="1">
                <a:solidFill>
                  <a:schemeClr val="bg1">
                    <a:lumMod val="50000"/>
                  </a:schemeClr>
                </a:solidFill>
              </a:rPr>
              <a:t>blagovno</a:t>
            </a:r>
            <a:r>
              <a:rPr lang="sl-SI" dirty="0">
                <a:solidFill>
                  <a:schemeClr val="bg1">
                    <a:lumMod val="50000"/>
                  </a:schemeClr>
                </a:solidFill>
              </a:rPr>
              <a:t> usmerjena </a:t>
            </a:r>
            <a:r>
              <a:rPr lang="sl-SI" u="sng" dirty="0">
                <a:solidFill>
                  <a:schemeClr val="bg1">
                    <a:lumMod val="50000"/>
                  </a:schemeClr>
                </a:solidFill>
                <a:hlinkClick r:id="rId4">
                  <a:extLst>
                    <a:ext uri="{A12FA001-AC4F-418D-AE19-62706E023703}">
                      <ahyp:hlinkClr xmlns:ahyp="http://schemas.microsoft.com/office/drawing/2018/hyperlinkcolor" val="tx"/>
                    </a:ext>
                  </a:extLst>
                </a:hlinkClick>
              </a:rPr>
              <a:t>skupina več zainteresiranih strani, </a:t>
            </a:r>
            <a:r>
              <a:rPr lang="sl-SI" dirty="0">
                <a:solidFill>
                  <a:schemeClr val="bg1">
                    <a:lumMod val="50000"/>
                  </a:schemeClr>
                </a:solidFill>
              </a:rPr>
              <a:t>katere cilj je izboljšati življenjske pogoje kmetov in delavcev s </a:t>
            </a:r>
            <a:r>
              <a:rPr lang="sl-SI" u="sng" dirty="0">
                <a:solidFill>
                  <a:schemeClr val="bg1">
                    <a:lumMod val="50000"/>
                  </a:schemeClr>
                </a:solidFill>
                <a:hlinkClick r:id="rId5">
                  <a:extLst>
                    <a:ext uri="{A12FA001-AC4F-418D-AE19-62706E023703}">
                      <ahyp:hlinkClr xmlns:ahyp="http://schemas.microsoft.com/office/drawing/2018/hyperlinkcolor" val="tx"/>
                    </a:ext>
                  </a:extLst>
                </a:hlinkClick>
              </a:rPr>
              <a:t>p</a:t>
            </a:r>
            <a:r>
              <a:rPr lang="en-GB" u="sng" dirty="0" err="1">
                <a:solidFill>
                  <a:schemeClr val="bg1">
                    <a:lumMod val="50000"/>
                  </a:schemeClr>
                </a:solidFill>
                <a:hlinkClick r:id="rId5">
                  <a:extLst>
                    <a:ext uri="{A12FA001-AC4F-418D-AE19-62706E023703}">
                      <ahyp:hlinkClr xmlns:ahyp="http://schemas.microsoft.com/office/drawing/2018/hyperlinkcolor" val="tx"/>
                    </a:ext>
                  </a:extLst>
                </a:hlinkClick>
              </a:rPr>
              <a:t>ravično</a:t>
            </a:r>
            <a:r>
              <a:rPr lang="sl-SI" u="sng" dirty="0">
                <a:solidFill>
                  <a:schemeClr val="bg1">
                    <a:lumMod val="50000"/>
                  </a:schemeClr>
                </a:solidFill>
                <a:hlinkClick r:id="rId5">
                  <a:extLst>
                    <a:ext uri="{A12FA001-AC4F-418D-AE19-62706E023703}">
                      <ahyp:hlinkClr xmlns:ahyp="http://schemas.microsoft.com/office/drawing/2018/hyperlinkcolor" val="tx"/>
                    </a:ext>
                  </a:extLst>
                </a:hlinkClick>
              </a:rPr>
              <a:t> trgovino</a:t>
            </a:r>
            <a:r>
              <a:rPr lang="sl-SI" dirty="0">
                <a:solidFill>
                  <a:schemeClr val="bg1">
                    <a:lumMod val="50000"/>
                  </a:schemeClr>
                </a:solidFill>
              </a:rPr>
              <a:t>. Delo </a:t>
            </a:r>
            <a:r>
              <a:rPr lang="sl-SI" dirty="0" err="1">
                <a:solidFill>
                  <a:schemeClr val="bg1">
                    <a:lumMod val="50000"/>
                  </a:schemeClr>
                </a:solidFill>
              </a:rPr>
              <a:t>Fairtrade</a:t>
            </a:r>
            <a:r>
              <a:rPr lang="sl-SI" dirty="0">
                <a:solidFill>
                  <a:schemeClr val="bg1">
                    <a:lumMod val="50000"/>
                  </a:schemeClr>
                </a:solidFill>
              </a:rPr>
              <a:t> temelji na globalni strategiji</a:t>
            </a:r>
            <a:r>
              <a:rPr lang="sl-SI" u="sng" baseline="30000" dirty="0">
                <a:solidFill>
                  <a:schemeClr val="bg1">
                    <a:lumMod val="50000"/>
                  </a:schemeClr>
                </a:solidFill>
                <a:hlinkClick r:id="rId3">
                  <a:extLst>
                    <a:ext uri="{A12FA001-AC4F-418D-AE19-62706E023703}">
                      <ahyp:hlinkClr xmlns:ahyp="http://schemas.microsoft.com/office/drawing/2018/hyperlinkcolor" val="tx"/>
                    </a:ext>
                  </a:extLst>
                </a:hlinkClick>
              </a:rPr>
              <a:t>[2]</a:t>
            </a:r>
            <a:r>
              <a:rPr lang="sl-SI" dirty="0">
                <a:solidFill>
                  <a:schemeClr val="bg1">
                    <a:lumMod val="50000"/>
                  </a:schemeClr>
                </a:solidFill>
              </a:rPr>
              <a:t>, katere glavni poudarek je zagotoviti, da vsi kmetje zaslužijo dovolj za preživetje in da vsi delavci na kmetijah zaslužijo </a:t>
            </a:r>
            <a:r>
              <a:rPr lang="sl-SI" u="sng" dirty="0">
                <a:solidFill>
                  <a:schemeClr val="bg1">
                    <a:lumMod val="50000"/>
                  </a:schemeClr>
                </a:solidFill>
                <a:hlinkClick r:id="rId6">
                  <a:extLst>
                    <a:ext uri="{A12FA001-AC4F-418D-AE19-62706E023703}">
                      <ahyp:hlinkClr xmlns:ahyp="http://schemas.microsoft.com/office/drawing/2018/hyperlinkcolor" val="tx"/>
                    </a:ext>
                  </a:extLst>
                </a:hlinkClick>
              </a:rPr>
              <a:t>plačo, ki jim omogoča preživetje</a:t>
            </a:r>
            <a:r>
              <a:rPr lang="sl-SI" dirty="0">
                <a:solidFill>
                  <a:schemeClr val="bg1">
                    <a:lumMod val="50000"/>
                  </a:schemeClr>
                </a:solidFill>
              </a:rPr>
              <a:t>. </a:t>
            </a:r>
            <a:r>
              <a:rPr lang="sl-SI" dirty="0" err="1">
                <a:solidFill>
                  <a:schemeClr val="bg1">
                    <a:lumMod val="50000"/>
                  </a:schemeClr>
                </a:solidFill>
              </a:rPr>
              <a:t>Fairtrade</a:t>
            </a:r>
            <a:r>
              <a:rPr lang="sl-SI" dirty="0">
                <a:solidFill>
                  <a:schemeClr val="bg1">
                    <a:lumMod val="50000"/>
                  </a:schemeClr>
                </a:solidFill>
              </a:rPr>
              <a:t> sodeluje s kmeti in delavci iz več kot 300 področij surovin. </a:t>
            </a:r>
            <a:r>
              <a:rPr lang="sl-SI" dirty="0" err="1">
                <a:solidFill>
                  <a:schemeClr val="bg1">
                    <a:lumMod val="50000"/>
                  </a:schemeClr>
                </a:solidFill>
              </a:rPr>
              <a:t>Najpomembnejš</a:t>
            </a:r>
            <a:r>
              <a:rPr lang="en-GB" dirty="0">
                <a:solidFill>
                  <a:schemeClr val="bg1">
                    <a:lumMod val="50000"/>
                  </a:schemeClr>
                </a:solidFill>
              </a:rPr>
              <a:t>e </a:t>
            </a:r>
            <a:r>
              <a:rPr lang="en-GB" dirty="0" err="1">
                <a:solidFill>
                  <a:schemeClr val="bg1">
                    <a:lumMod val="50000"/>
                  </a:schemeClr>
                </a:solidFill>
              </a:rPr>
              <a:t>blago</a:t>
            </a:r>
            <a:r>
              <a:rPr lang="sl-SI" dirty="0">
                <a:solidFill>
                  <a:schemeClr val="bg1">
                    <a:lumMod val="50000"/>
                  </a:schemeClr>
                </a:solidFill>
              </a:rPr>
              <a:t>, ki se tržijo pod </a:t>
            </a:r>
            <a:r>
              <a:rPr lang="en-GB" dirty="0" err="1">
                <a:solidFill>
                  <a:schemeClr val="bg1">
                    <a:lumMod val="50000"/>
                  </a:schemeClr>
                </a:solidFill>
              </a:rPr>
              <a:t>znakom</a:t>
            </a:r>
            <a:r>
              <a:rPr lang="sl-SI" dirty="0">
                <a:solidFill>
                  <a:schemeClr val="bg1">
                    <a:lumMod val="50000"/>
                  </a:schemeClr>
                </a:solidFill>
              </a:rPr>
              <a:t> </a:t>
            </a:r>
            <a:r>
              <a:rPr lang="en-GB" dirty="0" err="1">
                <a:solidFill>
                  <a:schemeClr val="bg1">
                    <a:lumMod val="50000"/>
                  </a:schemeClr>
                </a:solidFill>
              </a:rPr>
              <a:t>Pravična</a:t>
            </a:r>
            <a:r>
              <a:rPr lang="en-GB" dirty="0">
                <a:solidFill>
                  <a:schemeClr val="bg1">
                    <a:lumMod val="50000"/>
                  </a:schemeClr>
                </a:solidFill>
              </a:rPr>
              <a:t> </a:t>
            </a:r>
            <a:r>
              <a:rPr lang="en-GB" dirty="0" err="1">
                <a:solidFill>
                  <a:schemeClr val="bg1">
                    <a:lumMod val="50000"/>
                  </a:schemeClr>
                </a:solidFill>
              </a:rPr>
              <a:t>trgovina</a:t>
            </a:r>
            <a:r>
              <a:rPr lang="sl-SI" dirty="0">
                <a:solidFill>
                  <a:schemeClr val="bg1">
                    <a:lumMod val="50000"/>
                  </a:schemeClr>
                </a:solidFill>
              </a:rPr>
              <a:t>, so kava, kakav, banane, cvetje, čaj in sladkor.</a:t>
            </a:r>
          </a:p>
          <a:p>
            <a:endParaRPr lang="sl-SI" dirty="0">
              <a:solidFill>
                <a:schemeClr val="bg1">
                  <a:lumMod val="50000"/>
                </a:schemeClr>
              </a:solidFill>
            </a:endParaRPr>
          </a:p>
          <a:p>
            <a:r>
              <a:rPr lang="sl-SI" dirty="0" err="1">
                <a:solidFill>
                  <a:schemeClr val="bg1">
                    <a:lumMod val="50000"/>
                  </a:schemeClr>
                </a:solidFill>
              </a:rPr>
              <a:t>Fairtrade</a:t>
            </a:r>
            <a:r>
              <a:rPr lang="sl-SI" dirty="0">
                <a:solidFill>
                  <a:schemeClr val="bg1">
                    <a:lumMod val="50000"/>
                  </a:schemeClr>
                </a:solidFill>
              </a:rPr>
              <a:t> je združenje treh mrež proizvajalcev, devetnajstih nacionalnih organizacij </a:t>
            </a:r>
            <a:r>
              <a:rPr lang="sl-SI" dirty="0" err="1">
                <a:solidFill>
                  <a:schemeClr val="bg1">
                    <a:lumMod val="50000"/>
                  </a:schemeClr>
                </a:solidFill>
              </a:rPr>
              <a:t>Fairtrade</a:t>
            </a:r>
            <a:r>
              <a:rPr lang="sl-SI" dirty="0">
                <a:solidFill>
                  <a:schemeClr val="bg1">
                    <a:lumMod val="50000"/>
                  </a:schemeClr>
                </a:solidFill>
              </a:rPr>
              <a:t> (prej: organizacij za označevanje </a:t>
            </a:r>
            <a:r>
              <a:rPr lang="sl-SI" dirty="0" err="1">
                <a:solidFill>
                  <a:schemeClr val="bg1">
                    <a:lumMod val="50000"/>
                  </a:schemeClr>
                </a:solidFill>
              </a:rPr>
              <a:t>Fairtrade</a:t>
            </a:r>
            <a:r>
              <a:rPr lang="sl-SI" dirty="0">
                <a:solidFill>
                  <a:schemeClr val="bg1">
                    <a:lumMod val="50000"/>
                  </a:schemeClr>
                </a:solidFill>
              </a:rPr>
              <a:t>) in osmih organizacij za trženje </a:t>
            </a:r>
            <a:r>
              <a:rPr lang="sl-SI" dirty="0" err="1">
                <a:solidFill>
                  <a:schemeClr val="bg1">
                    <a:lumMod val="50000"/>
                  </a:schemeClr>
                </a:solidFill>
              </a:rPr>
              <a:t>Fairtrade</a:t>
            </a:r>
            <a:r>
              <a:rPr lang="sl-SI" dirty="0">
                <a:solidFill>
                  <a:schemeClr val="bg1">
                    <a:lumMod val="50000"/>
                  </a:schemeClr>
                </a:solidFill>
              </a:rPr>
              <a:t>, ki v svojih državah spodbujajo in tržijo </a:t>
            </a:r>
            <a:r>
              <a:rPr lang="sl-SI" u="sng" dirty="0">
                <a:solidFill>
                  <a:srgbClr val="0563C1"/>
                </a:solidFill>
              </a:rPr>
              <a:t>oznako kakovosti </a:t>
            </a:r>
            <a:r>
              <a:rPr lang="en-GB" u="sng" dirty="0" err="1">
                <a:solidFill>
                  <a:schemeClr val="bg1">
                    <a:lumMod val="50000"/>
                  </a:schemeClr>
                </a:solidFill>
              </a:rPr>
              <a:t>pravične</a:t>
            </a:r>
            <a:r>
              <a:rPr lang="en-GB" u="sng" dirty="0">
                <a:solidFill>
                  <a:schemeClr val="bg1">
                    <a:lumMod val="50000"/>
                  </a:schemeClr>
                </a:solidFill>
              </a:rPr>
              <a:t> </a:t>
            </a:r>
            <a:r>
              <a:rPr lang="en-GB" u="sng" dirty="0" err="1">
                <a:solidFill>
                  <a:schemeClr val="bg1">
                    <a:lumMod val="50000"/>
                  </a:schemeClr>
                </a:solidFill>
              </a:rPr>
              <a:t>trgovine</a:t>
            </a:r>
            <a:r>
              <a:rPr lang="sl-SI" dirty="0">
                <a:solidFill>
                  <a:schemeClr val="bg1">
                    <a:lumMod val="50000"/>
                  </a:schemeClr>
                </a:solidFill>
              </a:rPr>
              <a:t>. </a:t>
            </a:r>
            <a:r>
              <a:rPr lang="sl-SI" u="sng" baseline="30000" dirty="0">
                <a:solidFill>
                  <a:schemeClr val="bg1">
                    <a:lumMod val="50000"/>
                  </a:schemeClr>
                </a:solidFill>
                <a:hlinkClick r:id="rId3">
                  <a:extLst>
                    <a:ext uri="{A12FA001-AC4F-418D-AE19-62706E023703}">
                      <ahyp:hlinkClr xmlns:ahyp="http://schemas.microsoft.com/office/drawing/2018/hyperlinkcolor" val="tx"/>
                    </a:ext>
                  </a:extLst>
                </a:hlinkClick>
              </a:rPr>
              <a:t>[3]</a:t>
            </a:r>
            <a:endParaRPr lang="sl-SI" dirty="0">
              <a:solidFill>
                <a:schemeClr val="bg1">
                  <a:lumMod val="50000"/>
                </a:schemeClr>
              </a:solidFill>
            </a:endParaRPr>
          </a:p>
          <a:p>
            <a:endParaRPr lang="sl-SI" dirty="0">
              <a:solidFill>
                <a:schemeClr val="bg1">
                  <a:lumMod val="50000"/>
                </a:schemeClr>
              </a:solidFill>
            </a:endParaRPr>
          </a:p>
          <a:p>
            <a:r>
              <a:rPr lang="en-GB" dirty="0" err="1">
                <a:solidFill>
                  <a:schemeClr val="bg1">
                    <a:lumMod val="50000"/>
                  </a:schemeClr>
                </a:solidFill>
              </a:rPr>
              <a:t>Proizvodna</a:t>
            </a:r>
            <a:r>
              <a:rPr lang="sl-SI" dirty="0">
                <a:solidFill>
                  <a:schemeClr val="bg1">
                    <a:lumMod val="50000"/>
                  </a:schemeClr>
                </a:solidFill>
              </a:rPr>
              <a:t> omrežja obstajajo v Latinski Ameriki, na Karibih, v Afriki, na Bližnjem vzhodu, v Aziji in v pacifiški regiji. Nacionalne organizacije </a:t>
            </a:r>
            <a:r>
              <a:rPr lang="sl-SI" dirty="0" err="1">
                <a:solidFill>
                  <a:schemeClr val="bg1">
                    <a:lumMod val="50000"/>
                  </a:schemeClr>
                </a:solidFill>
              </a:rPr>
              <a:t>Fairtrade</a:t>
            </a:r>
            <a:r>
              <a:rPr lang="sl-SI" dirty="0">
                <a:solidFill>
                  <a:schemeClr val="bg1">
                    <a:lumMod val="50000"/>
                  </a:schemeClr>
                </a:solidFill>
              </a:rPr>
              <a:t> obstajajo v 16 </a:t>
            </a:r>
            <a:r>
              <a:rPr lang="sl-SI" u="sng" dirty="0">
                <a:solidFill>
                  <a:schemeClr val="bg1">
                    <a:lumMod val="50000"/>
                  </a:schemeClr>
                </a:solidFill>
                <a:hlinkClick r:id="rId7">
                  <a:extLst>
                    <a:ext uri="{A12FA001-AC4F-418D-AE19-62706E023703}">
                      <ahyp:hlinkClr xmlns:ahyp="http://schemas.microsoft.com/office/drawing/2018/hyperlinkcolor" val="tx"/>
                    </a:ext>
                  </a:extLst>
                </a:hlinkClick>
              </a:rPr>
              <a:t>evropskih </a:t>
            </a:r>
            <a:r>
              <a:rPr lang="sl-SI" dirty="0">
                <a:solidFill>
                  <a:schemeClr val="bg1">
                    <a:lumMod val="50000"/>
                  </a:schemeClr>
                </a:solidFill>
              </a:rPr>
              <a:t>državah ter v </a:t>
            </a:r>
            <a:r>
              <a:rPr lang="sl-SI" u="sng" dirty="0">
                <a:solidFill>
                  <a:schemeClr val="bg1">
                    <a:lumMod val="50000"/>
                  </a:schemeClr>
                </a:solidFill>
                <a:hlinkClick r:id="rId8">
                  <a:extLst>
                    <a:ext uri="{A12FA001-AC4F-418D-AE19-62706E023703}">
                      <ahyp:hlinkClr xmlns:ahyp="http://schemas.microsoft.com/office/drawing/2018/hyperlinkcolor" val="tx"/>
                    </a:ext>
                  </a:extLst>
                </a:hlinkClick>
              </a:rPr>
              <a:t>Kanadi</a:t>
            </a:r>
            <a:r>
              <a:rPr lang="sl-SI" dirty="0">
                <a:solidFill>
                  <a:schemeClr val="bg1">
                    <a:lumMod val="50000"/>
                  </a:schemeClr>
                </a:solidFill>
              </a:rPr>
              <a:t>, </a:t>
            </a:r>
            <a:r>
              <a:rPr lang="sl-SI" u="sng" dirty="0">
                <a:solidFill>
                  <a:schemeClr val="bg1">
                    <a:lumMod val="50000"/>
                  </a:schemeClr>
                </a:solidFill>
                <a:hlinkClick r:id="rId9">
                  <a:extLst>
                    <a:ext uri="{A12FA001-AC4F-418D-AE19-62706E023703}">
                      <ahyp:hlinkClr xmlns:ahyp="http://schemas.microsoft.com/office/drawing/2018/hyperlinkcolor" val="tx"/>
                    </a:ext>
                  </a:extLst>
                </a:hlinkClick>
              </a:rPr>
              <a:t>Združenih državah</a:t>
            </a:r>
            <a:r>
              <a:rPr lang="sl-SI" dirty="0">
                <a:solidFill>
                  <a:schemeClr val="bg1">
                    <a:lumMod val="50000"/>
                  </a:schemeClr>
                </a:solidFill>
              </a:rPr>
              <a:t>, </a:t>
            </a:r>
            <a:r>
              <a:rPr lang="sl-SI" u="sng" dirty="0" err="1">
                <a:solidFill>
                  <a:schemeClr val="bg1">
                    <a:lumMod val="50000"/>
                  </a:schemeClr>
                </a:solidFill>
              </a:rPr>
              <a:t>Japon</a:t>
            </a:r>
            <a:r>
              <a:rPr lang="en-GB" u="sng" dirty="0">
                <a:solidFill>
                  <a:schemeClr val="bg1">
                    <a:lumMod val="50000"/>
                  </a:schemeClr>
                </a:solidFill>
              </a:rPr>
              <a:t>ski</a:t>
            </a:r>
            <a:r>
              <a:rPr lang="sl-SI" dirty="0">
                <a:solidFill>
                  <a:schemeClr val="bg1">
                    <a:lumMod val="50000"/>
                  </a:schemeClr>
                </a:solidFill>
              </a:rPr>
              <a:t>, </a:t>
            </a:r>
            <a:r>
              <a:rPr lang="sl-SI" u="sng" dirty="0">
                <a:solidFill>
                  <a:schemeClr val="bg1">
                    <a:lumMod val="50000"/>
                  </a:schemeClr>
                </a:solidFill>
                <a:hlinkClick r:id="rId10">
                  <a:extLst>
                    <a:ext uri="{A12FA001-AC4F-418D-AE19-62706E023703}">
                      <ahyp:hlinkClr xmlns:ahyp="http://schemas.microsoft.com/office/drawing/2018/hyperlinkcolor" val="tx"/>
                    </a:ext>
                  </a:extLst>
                </a:hlinkClick>
              </a:rPr>
              <a:t>Avstraliji </a:t>
            </a:r>
            <a:r>
              <a:rPr lang="sl-SI" dirty="0">
                <a:solidFill>
                  <a:schemeClr val="bg1">
                    <a:lumMod val="50000"/>
                  </a:schemeClr>
                </a:solidFill>
              </a:rPr>
              <a:t>in </a:t>
            </a:r>
            <a:r>
              <a:rPr lang="sl-SI" u="sng" dirty="0">
                <a:solidFill>
                  <a:schemeClr val="bg1">
                    <a:lumMod val="50000"/>
                  </a:schemeClr>
                </a:solidFill>
                <a:hlinkClick r:id="rId11">
                  <a:extLst>
                    <a:ext uri="{A12FA001-AC4F-418D-AE19-62706E023703}">
                      <ahyp:hlinkClr xmlns:ahyp="http://schemas.microsoft.com/office/drawing/2018/hyperlinkcolor" val="tx"/>
                    </a:ext>
                  </a:extLst>
                </a:hlinkClick>
              </a:rPr>
              <a:t>Novi Zelandiji.</a:t>
            </a:r>
            <a:endParaRPr lang="sl-SI" dirty="0">
              <a:solidFill>
                <a:schemeClr val="bg1">
                  <a:lumMod val="50000"/>
                </a:schemeClr>
              </a:solidFill>
            </a:endParaRPr>
          </a:p>
          <a:p>
            <a:endParaRPr lang="sl-SI" dirty="0">
              <a:solidFill>
                <a:schemeClr val="bg1">
                  <a:lumMod val="50000"/>
                </a:schemeClr>
              </a:solidFill>
            </a:endParaRPr>
          </a:p>
          <a:p>
            <a:r>
              <a:rPr lang="sl-SI" dirty="0">
                <a:solidFill>
                  <a:schemeClr val="bg1">
                    <a:lumMod val="50000"/>
                  </a:schemeClr>
                </a:solidFill>
              </a:rPr>
              <a:t>Da lahko </a:t>
            </a:r>
            <a:r>
              <a:rPr lang="en-GB" dirty="0" err="1">
                <a:solidFill>
                  <a:schemeClr val="bg1">
                    <a:lumMod val="50000"/>
                  </a:schemeClr>
                </a:solidFill>
              </a:rPr>
              <a:t>blago</a:t>
            </a:r>
            <a:r>
              <a:rPr lang="en-GB" dirty="0">
                <a:solidFill>
                  <a:schemeClr val="bg1">
                    <a:lumMod val="50000"/>
                  </a:schemeClr>
                </a:solidFill>
              </a:rPr>
              <a:t> </a:t>
            </a:r>
            <a:r>
              <a:rPr lang="sl-SI" dirty="0">
                <a:solidFill>
                  <a:schemeClr val="bg1">
                    <a:lumMod val="50000"/>
                  </a:schemeClr>
                </a:solidFill>
              </a:rPr>
              <a:t>nosi </a:t>
            </a:r>
            <a:r>
              <a:rPr lang="en-GB" dirty="0" err="1">
                <a:solidFill>
                  <a:schemeClr val="bg1">
                    <a:lumMod val="50000"/>
                  </a:schemeClr>
                </a:solidFill>
              </a:rPr>
              <a:t>znak</a:t>
            </a:r>
            <a:r>
              <a:rPr lang="sl-SI" dirty="0">
                <a:solidFill>
                  <a:schemeClr val="bg1">
                    <a:lumMod val="50000"/>
                  </a:schemeClr>
                </a:solidFill>
              </a:rPr>
              <a:t> </a:t>
            </a:r>
            <a:r>
              <a:rPr lang="en-GB" dirty="0" err="1">
                <a:solidFill>
                  <a:schemeClr val="bg1">
                    <a:lumMod val="50000"/>
                  </a:schemeClr>
                </a:solidFill>
              </a:rPr>
              <a:t>Pravična</a:t>
            </a:r>
            <a:r>
              <a:rPr lang="en-GB" dirty="0">
                <a:solidFill>
                  <a:schemeClr val="bg1">
                    <a:lumMod val="50000"/>
                  </a:schemeClr>
                </a:solidFill>
              </a:rPr>
              <a:t> </a:t>
            </a:r>
            <a:r>
              <a:rPr lang="en-GB" dirty="0" err="1">
                <a:solidFill>
                  <a:schemeClr val="bg1">
                    <a:lumMod val="50000"/>
                  </a:schemeClr>
                </a:solidFill>
              </a:rPr>
              <a:t>trgovina</a:t>
            </a:r>
            <a:r>
              <a:rPr lang="sl-SI" dirty="0">
                <a:solidFill>
                  <a:schemeClr val="bg1">
                    <a:lumMod val="50000"/>
                  </a:schemeClr>
                </a:solidFill>
              </a:rPr>
              <a:t>, mora izvirati iz </a:t>
            </a:r>
            <a:r>
              <a:rPr lang="sl-SI" dirty="0" err="1">
                <a:solidFill>
                  <a:schemeClr val="bg1">
                    <a:lumMod val="50000"/>
                  </a:schemeClr>
                </a:solidFill>
              </a:rPr>
              <a:t>proizvajalskih</a:t>
            </a:r>
            <a:r>
              <a:rPr lang="sl-SI" dirty="0">
                <a:solidFill>
                  <a:schemeClr val="bg1">
                    <a:lumMod val="50000"/>
                  </a:schemeClr>
                </a:solidFill>
              </a:rPr>
              <a:t> organizacij, ki jih je preverila in certificirala FLOCERT. Rastline morajo biti pridelane in pobrane v skladu z mednarodnimi</a:t>
            </a:r>
            <a:r>
              <a:rPr lang="en-GB" dirty="0">
                <a:solidFill>
                  <a:schemeClr val="bg1">
                    <a:lumMod val="50000"/>
                  </a:schemeClr>
                </a:solidFill>
              </a:rPr>
              <a:t> </a:t>
            </a:r>
            <a:r>
              <a:rPr lang="sl-SI" dirty="0">
                <a:solidFill>
                  <a:schemeClr val="bg1">
                    <a:lumMod val="50000"/>
                  </a:schemeClr>
                </a:solidFill>
              </a:rPr>
              <a:t>standardom</a:t>
            </a:r>
            <a:r>
              <a:rPr lang="en-GB" dirty="0">
                <a:solidFill>
                  <a:schemeClr val="bg1">
                    <a:lumMod val="50000"/>
                  </a:schemeClr>
                </a:solidFill>
              </a:rPr>
              <a:t> </a:t>
            </a:r>
            <a:r>
              <a:rPr lang="en-GB" dirty="0" err="1">
                <a:solidFill>
                  <a:schemeClr val="bg1">
                    <a:lumMod val="50000"/>
                  </a:schemeClr>
                </a:solidFill>
              </a:rPr>
              <a:t>Pravične</a:t>
            </a:r>
            <a:r>
              <a:rPr lang="en-GB" dirty="0">
                <a:solidFill>
                  <a:schemeClr val="bg1">
                    <a:lumMod val="50000"/>
                  </a:schemeClr>
                </a:solidFill>
              </a:rPr>
              <a:t> </a:t>
            </a:r>
            <a:r>
              <a:rPr lang="en-GB" dirty="0" err="1">
                <a:solidFill>
                  <a:schemeClr val="bg1">
                    <a:lumMod val="50000"/>
                  </a:schemeClr>
                </a:solidFill>
              </a:rPr>
              <a:t>trgovine</a:t>
            </a:r>
            <a:r>
              <a:rPr lang="sl-SI" dirty="0">
                <a:solidFill>
                  <a:schemeClr val="bg1">
                    <a:lumMod val="50000"/>
                  </a:schemeClr>
                </a:solidFill>
              </a:rPr>
              <a:t>, ki jih je določila </a:t>
            </a:r>
            <a:r>
              <a:rPr lang="sl-SI" dirty="0" err="1">
                <a:solidFill>
                  <a:schemeClr val="bg1">
                    <a:lumMod val="50000"/>
                  </a:schemeClr>
                </a:solidFill>
              </a:rPr>
              <a:t>Fairtrade</a:t>
            </a:r>
            <a:r>
              <a:rPr lang="sl-SI" dirty="0">
                <a:solidFill>
                  <a:schemeClr val="bg1">
                    <a:lumMod val="50000"/>
                  </a:schemeClr>
                </a:solidFill>
              </a:rPr>
              <a:t> </a:t>
            </a:r>
            <a:r>
              <a:rPr lang="sl-SI" dirty="0" err="1">
                <a:solidFill>
                  <a:schemeClr val="bg1">
                    <a:lumMod val="50000"/>
                  </a:schemeClr>
                </a:solidFill>
              </a:rPr>
              <a:t>International</a:t>
            </a:r>
            <a:r>
              <a:rPr lang="sl-SI" dirty="0">
                <a:solidFill>
                  <a:schemeClr val="bg1">
                    <a:lumMod val="50000"/>
                  </a:schemeClr>
                </a:solidFill>
              </a:rPr>
              <a:t>. FLOCERT nadzira tudi dobavno verigo, da zagotovi integriteto </a:t>
            </a:r>
            <a:r>
              <a:rPr lang="sl-SI" dirty="0" err="1">
                <a:solidFill>
                  <a:schemeClr val="bg1">
                    <a:lumMod val="50000"/>
                  </a:schemeClr>
                </a:solidFill>
              </a:rPr>
              <a:t>označe</a:t>
            </a:r>
            <a:r>
              <a:rPr lang="en-GB" dirty="0" err="1">
                <a:solidFill>
                  <a:schemeClr val="bg1">
                    <a:lumMod val="50000"/>
                  </a:schemeClr>
                </a:solidFill>
              </a:rPr>
              <a:t>nega</a:t>
            </a:r>
            <a:r>
              <a:rPr lang="sl-SI" dirty="0">
                <a:solidFill>
                  <a:schemeClr val="bg1">
                    <a:lumMod val="50000"/>
                  </a:schemeClr>
                </a:solidFill>
              </a:rPr>
              <a:t> </a:t>
            </a:r>
            <a:r>
              <a:rPr lang="en-GB" dirty="0" err="1">
                <a:solidFill>
                  <a:schemeClr val="bg1">
                    <a:lumMod val="50000"/>
                  </a:schemeClr>
                </a:solidFill>
              </a:rPr>
              <a:t>blaga</a:t>
            </a:r>
            <a:r>
              <a:rPr lang="sl-SI" dirty="0">
                <a:solidFill>
                  <a:schemeClr val="bg1">
                    <a:lumMod val="50000"/>
                  </a:schemeClr>
                </a:solidFill>
              </a:rPr>
              <a:t>. Le pooblaščeni </a:t>
            </a:r>
            <a:r>
              <a:rPr lang="sl-SI" dirty="0" err="1">
                <a:solidFill>
                  <a:schemeClr val="bg1">
                    <a:lumMod val="50000"/>
                  </a:schemeClr>
                </a:solidFill>
              </a:rPr>
              <a:t>licenčniki</a:t>
            </a:r>
            <a:r>
              <a:rPr lang="sl-SI" dirty="0">
                <a:solidFill>
                  <a:schemeClr val="bg1">
                    <a:lumMod val="50000"/>
                  </a:schemeClr>
                </a:solidFill>
              </a:rPr>
              <a:t> lahko na svojih izdelkih uporabljajo </a:t>
            </a:r>
            <a:r>
              <a:rPr lang="en-GB" dirty="0" err="1">
                <a:solidFill>
                  <a:schemeClr val="bg1">
                    <a:lumMod val="50000"/>
                  </a:schemeClr>
                </a:solidFill>
              </a:rPr>
              <a:t>znak</a:t>
            </a:r>
            <a:r>
              <a:rPr lang="sl-SI" dirty="0">
                <a:solidFill>
                  <a:schemeClr val="bg1">
                    <a:lumMod val="50000"/>
                  </a:schemeClr>
                </a:solidFill>
              </a:rPr>
              <a:t> </a:t>
            </a:r>
            <a:r>
              <a:rPr lang="en-GB" dirty="0" err="1">
                <a:solidFill>
                  <a:schemeClr val="bg1">
                    <a:lumMod val="50000"/>
                  </a:schemeClr>
                </a:solidFill>
              </a:rPr>
              <a:t>Pravična</a:t>
            </a:r>
            <a:r>
              <a:rPr lang="en-GB" dirty="0">
                <a:solidFill>
                  <a:schemeClr val="bg1">
                    <a:lumMod val="50000"/>
                  </a:schemeClr>
                </a:solidFill>
              </a:rPr>
              <a:t> </a:t>
            </a:r>
            <a:r>
              <a:rPr lang="en-GB" dirty="0" err="1">
                <a:solidFill>
                  <a:schemeClr val="bg1">
                    <a:lumMod val="50000"/>
                  </a:schemeClr>
                </a:solidFill>
              </a:rPr>
              <a:t>trgovina</a:t>
            </a:r>
            <a:r>
              <a:rPr lang="sl-SI" dirty="0">
                <a:solidFill>
                  <a:schemeClr val="bg1">
                    <a:lumMod val="50000"/>
                  </a:schemeClr>
                </a:solidFill>
              </a:rPr>
              <a:t>. </a:t>
            </a:r>
            <a:r>
              <a:rPr lang="sl-SI" b="1" dirty="0" err="1">
                <a:solidFill>
                  <a:schemeClr val="bg1">
                    <a:lumMod val="50000"/>
                  </a:schemeClr>
                </a:solidFill>
              </a:rPr>
              <a:t>Flocert</a:t>
            </a:r>
            <a:r>
              <a:rPr lang="sl-SI" b="1" dirty="0">
                <a:solidFill>
                  <a:schemeClr val="bg1">
                    <a:lumMod val="50000"/>
                  </a:schemeClr>
                </a:solidFill>
              </a:rPr>
              <a:t> </a:t>
            </a:r>
            <a:r>
              <a:rPr lang="sl-SI" b="1" dirty="0" err="1">
                <a:solidFill>
                  <a:schemeClr val="bg1">
                    <a:lumMod val="50000"/>
                  </a:schemeClr>
                </a:solidFill>
              </a:rPr>
              <a:t>GmbH</a:t>
            </a:r>
            <a:r>
              <a:rPr lang="sl-SI" b="1" dirty="0">
                <a:solidFill>
                  <a:schemeClr val="bg1">
                    <a:lumMod val="50000"/>
                  </a:schemeClr>
                </a:solidFill>
              </a:rPr>
              <a:t> </a:t>
            </a:r>
            <a:r>
              <a:rPr lang="sl-SI" dirty="0">
                <a:solidFill>
                  <a:schemeClr val="bg1">
                    <a:lumMod val="50000"/>
                  </a:schemeClr>
                </a:solidFill>
              </a:rPr>
              <a:t>(stilizirano </a:t>
            </a:r>
            <a:r>
              <a:rPr lang="sl-SI" b="1" dirty="0">
                <a:solidFill>
                  <a:schemeClr val="bg1">
                    <a:lumMod val="50000"/>
                  </a:schemeClr>
                </a:solidFill>
              </a:rPr>
              <a:t>FLOCERT</a:t>
            </a:r>
            <a:r>
              <a:rPr lang="sl-SI" dirty="0">
                <a:solidFill>
                  <a:schemeClr val="bg1">
                    <a:lumMod val="50000"/>
                  </a:schemeClr>
                </a:solidFill>
              </a:rPr>
              <a:t>) je revizijska hiša za </a:t>
            </a:r>
            <a:r>
              <a:rPr lang="sl-SI" u="sng" dirty="0">
                <a:solidFill>
                  <a:schemeClr val="bg1">
                    <a:lumMod val="50000"/>
                  </a:schemeClr>
                </a:solidFill>
                <a:hlinkClick r:id="rId3">
                  <a:extLst>
                    <a:ext uri="{A12FA001-AC4F-418D-AE19-62706E023703}">
                      <ahyp:hlinkClr xmlns:ahyp="http://schemas.microsoft.com/office/drawing/2018/hyperlinkcolor" val="tx"/>
                    </a:ext>
                  </a:extLst>
                </a:hlinkClick>
              </a:rPr>
              <a:t>pravično trgovino </a:t>
            </a:r>
            <a:r>
              <a:rPr lang="sl-SI" dirty="0">
                <a:solidFill>
                  <a:schemeClr val="bg1">
                    <a:lumMod val="50000"/>
                  </a:schemeClr>
                </a:solidFill>
              </a:rPr>
              <a:t>s sedežem v Bonnu v Nemčiji.</a:t>
            </a:r>
          </a:p>
          <a:p>
            <a:endParaRPr lang="sl-SI" dirty="0">
              <a:solidFill>
                <a:schemeClr val="bg1">
                  <a:lumMod val="50000"/>
                </a:schemeClr>
              </a:solidFill>
            </a:endParaRPr>
          </a:p>
          <a:p>
            <a:r>
              <a:rPr lang="sl-SI" dirty="0">
                <a:solidFill>
                  <a:schemeClr val="bg1">
                    <a:lumMod val="50000"/>
                  </a:schemeClr>
                </a:solidFill>
              </a:rPr>
              <a:t>Vir: </a:t>
            </a:r>
            <a:r>
              <a:rPr lang="sl-SI" dirty="0" err="1">
                <a:solidFill>
                  <a:schemeClr val="bg1">
                    <a:lumMod val="50000"/>
                  </a:schemeClr>
                </a:solidFill>
              </a:rPr>
              <a:t>Wikipedia</a:t>
            </a:r>
            <a:r>
              <a:rPr lang="sl-SI" dirty="0">
                <a:solidFill>
                  <a:schemeClr val="bg1">
                    <a:lumMod val="50000"/>
                  </a:schemeClr>
                </a:solidFill>
              </a:rPr>
              <a:t> https://en.wikipedia.org/wiki/FLOCERT</a:t>
            </a:r>
          </a:p>
        </p:txBody>
      </p:sp>
      <p:sp>
        <p:nvSpPr>
          <p:cNvPr id="435" name="Google Shape;435;p61:notes">
            <a:extLst>
              <a:ext uri="{FF2B5EF4-FFF2-40B4-BE49-F238E27FC236}">
                <a16:creationId xmlns:a16="http://schemas.microsoft.com/office/drawing/2014/main" id="{6493CBF7-D560-4D89-3CAE-AC3B2BD0C83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7592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015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a:p>
            <a:r>
              <a:rPr lang="sl-SI" b="1" dirty="0"/>
              <a:t>„</a:t>
            </a:r>
            <a:r>
              <a:rPr lang="sl-SI" b="1" dirty="0" err="1"/>
              <a:t>Bio</a:t>
            </a:r>
            <a:r>
              <a:rPr lang="sl-SI" b="1" dirty="0"/>
              <a:t>“ ali „ekološko“ – zakonsko zaščiteni izrazi</a:t>
            </a:r>
            <a:endParaRPr lang="sl-SI" dirty="0"/>
          </a:p>
          <a:p>
            <a:r>
              <a:rPr lang="sl-SI" dirty="0"/>
              <a:t>Izraza </a:t>
            </a:r>
            <a:r>
              <a:rPr lang="sl-SI" b="1" dirty="0"/>
              <a:t>„</a:t>
            </a:r>
            <a:r>
              <a:rPr lang="sl-SI" b="1" dirty="0" err="1"/>
              <a:t>bio</a:t>
            </a:r>
            <a:r>
              <a:rPr lang="sl-SI" b="1" dirty="0"/>
              <a:t>“ </a:t>
            </a:r>
            <a:r>
              <a:rPr lang="sl-SI" dirty="0"/>
              <a:t>in </a:t>
            </a:r>
            <a:r>
              <a:rPr lang="sl-SI" b="1" dirty="0"/>
              <a:t>„ekološko“ </a:t>
            </a:r>
            <a:r>
              <a:rPr lang="sl-SI" dirty="0"/>
              <a:t>sta v EU </a:t>
            </a:r>
            <a:r>
              <a:rPr lang="sl-SI" b="1" dirty="0"/>
              <a:t>zakonsko opredeljena poimenovanja</a:t>
            </a:r>
            <a:r>
              <a:rPr lang="sl-SI" dirty="0"/>
              <a:t>.</a:t>
            </a:r>
          </a:p>
          <a:p>
            <a:r>
              <a:rPr lang="sl-SI" dirty="0"/>
              <a:t>Samo proizvodi, ki izpolnjujejo določene standarde, določene v zakonodaji EU, lahko nosijo ta izraza.</a:t>
            </a:r>
          </a:p>
          <a:p>
            <a:endParaRPr lang="sl-SI" b="1" dirty="0"/>
          </a:p>
          <a:p>
            <a:r>
              <a:rPr lang="sl-SI" b="1" dirty="0"/>
              <a:t>Pravna podlaga – Uredba (EU) 2018/848</a:t>
            </a:r>
            <a:endParaRPr lang="sl-SI" dirty="0"/>
          </a:p>
          <a:p>
            <a:r>
              <a:rPr lang="sl-SI" dirty="0"/>
              <a:t>Celotna proizvodnja in označevanje ekoloških živil mora biti v skladu z </a:t>
            </a:r>
            <a:r>
              <a:rPr lang="sl-SI" b="1" dirty="0"/>
              <a:t>Uredbo (EU) 2018/848</a:t>
            </a:r>
            <a:r>
              <a:rPr lang="sl-SI" dirty="0"/>
              <a:t>, ki sta jo sprejela Evropski parlament in Svet.</a:t>
            </a:r>
          </a:p>
          <a:p>
            <a:r>
              <a:rPr lang="sl-SI" dirty="0"/>
              <a:t>Ta uredba usklajuje predpise v vseh državah članicah in zagotavlja, da proizvodi, označeni kot „ekološki“, izpolnjujejo enake visoke standarde v celotni EU.</a:t>
            </a:r>
          </a:p>
          <a:p>
            <a:endParaRPr lang="sl-SI" b="1" dirty="0"/>
          </a:p>
          <a:p>
            <a:r>
              <a:rPr lang="sl-SI" b="1" dirty="0"/>
              <a:t>Obvez</a:t>
            </a:r>
            <a:r>
              <a:rPr lang="en-GB" b="1" dirty="0" err="1"/>
              <a:t>en</a:t>
            </a:r>
            <a:r>
              <a:rPr lang="en-GB" b="1" dirty="0"/>
              <a:t> </a:t>
            </a:r>
            <a:r>
              <a:rPr lang="en-GB" b="1" dirty="0" err="1"/>
              <a:t>Ekološki</a:t>
            </a:r>
            <a:r>
              <a:rPr lang="en-GB" b="1" dirty="0"/>
              <a:t> </a:t>
            </a:r>
            <a:r>
              <a:rPr lang="en-GB" b="1" dirty="0" err="1"/>
              <a:t>logotip</a:t>
            </a:r>
            <a:r>
              <a:rPr lang="en-GB" b="1" dirty="0"/>
              <a:t> EU za </a:t>
            </a:r>
            <a:r>
              <a:rPr lang="en-GB" b="1" dirty="0" err="1"/>
              <a:t>kmetijske</a:t>
            </a:r>
            <a:r>
              <a:rPr lang="en-GB" b="1" dirty="0"/>
              <a:t> </a:t>
            </a:r>
            <a:r>
              <a:rPr lang="en-GB" b="1" dirty="0" err="1"/>
              <a:t>proizvode</a:t>
            </a:r>
            <a:r>
              <a:rPr lang="fi-FI" b="1" dirty="0"/>
              <a:t>, ki se tržijo kot ekološki</a:t>
            </a:r>
            <a:endParaRPr lang="en-GB" b="1" dirty="0"/>
          </a:p>
          <a:p>
            <a:r>
              <a:rPr lang="en-GB" b="1" dirty="0" err="1"/>
              <a:t>Ekološki</a:t>
            </a:r>
            <a:r>
              <a:rPr lang="en-GB" b="1" dirty="0"/>
              <a:t> </a:t>
            </a:r>
            <a:r>
              <a:rPr lang="en-GB" b="1" dirty="0" err="1"/>
              <a:t>logotip</a:t>
            </a:r>
            <a:r>
              <a:rPr lang="en-GB" b="1" dirty="0"/>
              <a:t> EU za </a:t>
            </a:r>
            <a:r>
              <a:rPr lang="en-GB" b="1" dirty="0" err="1"/>
              <a:t>kmetijske</a:t>
            </a:r>
            <a:r>
              <a:rPr lang="en-GB" b="1" dirty="0"/>
              <a:t> </a:t>
            </a:r>
            <a:r>
              <a:rPr lang="en-GB" b="1" dirty="0" err="1"/>
              <a:t>prizvode</a:t>
            </a:r>
            <a:r>
              <a:rPr lang="fi-FI" b="1" dirty="0"/>
              <a:t>, ki se tržijo kot ekološki</a:t>
            </a:r>
            <a:r>
              <a:rPr lang="en-GB" b="1" dirty="0"/>
              <a:t> </a:t>
            </a:r>
            <a:r>
              <a:rPr lang="sl-SI" dirty="0"/>
              <a:t>(zeleni list iz zvezd)</a:t>
            </a:r>
            <a:r>
              <a:rPr lang="en-GB" dirty="0"/>
              <a:t>,</a:t>
            </a:r>
            <a:r>
              <a:rPr lang="sl-SI" dirty="0"/>
              <a:t> je </a:t>
            </a:r>
            <a:r>
              <a:rPr lang="sl-SI" b="1" dirty="0"/>
              <a:t>obvezen</a:t>
            </a:r>
            <a:r>
              <a:rPr lang="sl-SI" dirty="0"/>
              <a:t> za vsa predpakirana ekološka živila, ki so proizvedena v EU in se kot taka tržijo.</a:t>
            </a:r>
            <a:br>
              <a:rPr lang="sl-SI" dirty="0"/>
            </a:br>
            <a:endParaRPr lang="sl-SI" dirty="0"/>
          </a:p>
          <a:p>
            <a:r>
              <a:rPr lang="sl-SI" b="1" dirty="0"/>
              <a:t>Pomembni kriteriji za ekološko pridelano hrano – vsaj 95 % skladnosti</a:t>
            </a:r>
            <a:endParaRPr lang="sl-SI" dirty="0"/>
          </a:p>
          <a:p>
            <a:r>
              <a:rPr lang="sl-SI" dirty="0"/>
              <a:t>Da se pridobi </a:t>
            </a:r>
            <a:r>
              <a:rPr lang="en-GB" dirty="0" err="1"/>
              <a:t>znak</a:t>
            </a:r>
            <a:r>
              <a:rPr lang="sl-SI" dirty="0"/>
              <a:t>, mora </a:t>
            </a:r>
            <a:r>
              <a:rPr lang="sl-SI" b="1" dirty="0"/>
              <a:t>vsaj 95 % sestavin </a:t>
            </a:r>
            <a:r>
              <a:rPr lang="sl-SI" dirty="0"/>
              <a:t>izhajati iz nadzorovane ekološke pridelave. Med ključnimi merili so:</a:t>
            </a:r>
          </a:p>
          <a:p>
            <a:r>
              <a:rPr lang="sl-SI" b="1" dirty="0"/>
              <a:t>- Brez kemičnih pesticidov ali gnojil </a:t>
            </a:r>
            <a:r>
              <a:rPr lang="sl-SI" dirty="0"/>
              <a:t>– dovoljene so samo naravne snovi.</a:t>
            </a:r>
          </a:p>
          <a:p>
            <a:r>
              <a:rPr lang="sl-SI" b="1" dirty="0"/>
              <a:t>- Standardi za zaščito živali </a:t>
            </a:r>
            <a:r>
              <a:rPr lang="sl-SI" dirty="0"/>
              <a:t>– vključno z </a:t>
            </a:r>
            <a:r>
              <a:rPr lang="sl-SI" b="1" dirty="0"/>
              <a:t>omejitvijo gostote živali na hektar </a:t>
            </a:r>
            <a:r>
              <a:rPr lang="sl-SI" dirty="0"/>
              <a:t>in </a:t>
            </a:r>
            <a:r>
              <a:rPr lang="sl-SI" b="1" dirty="0"/>
              <a:t>vzrejo, ki ustreza vrsti</a:t>
            </a:r>
            <a:r>
              <a:rPr lang="sl-SI" dirty="0"/>
              <a:t>.</a:t>
            </a:r>
          </a:p>
          <a:p>
            <a:r>
              <a:rPr lang="sl-SI" b="1" dirty="0"/>
              <a:t>- Ekološka krma </a:t>
            </a:r>
            <a:r>
              <a:rPr lang="sl-SI" dirty="0"/>
              <a:t>in </a:t>
            </a:r>
            <a:r>
              <a:rPr lang="sl-SI" b="1" dirty="0"/>
              <a:t>prepoved antibiotikov, </a:t>
            </a:r>
            <a:r>
              <a:rPr lang="sl-SI" dirty="0"/>
              <a:t>razen za nujna zdravljenja.</a:t>
            </a:r>
          </a:p>
          <a:p>
            <a:r>
              <a:rPr lang="sl-SI" b="1" dirty="0"/>
              <a:t>- Brez genske tehnologije </a:t>
            </a:r>
            <a:r>
              <a:rPr lang="sl-SI" dirty="0"/>
              <a:t>– GSO so strogo prepovedani.</a:t>
            </a:r>
          </a:p>
          <a:p>
            <a:r>
              <a:rPr lang="sl-SI" b="1" dirty="0"/>
              <a:t>- Omejena uporaba aditivov </a:t>
            </a:r>
            <a:r>
              <a:rPr lang="sl-SI" dirty="0"/>
              <a:t>– v predelanih ekoloških živilih je dovoljenih le</a:t>
            </a:r>
            <a:r>
              <a:rPr lang="sl-SI" b="1" dirty="0"/>
              <a:t> 53 odobrenih aditivov</a:t>
            </a:r>
            <a:r>
              <a:rPr lang="sl-SI" dirty="0"/>
              <a:t>, v primerjavi z več kot</a:t>
            </a:r>
            <a:r>
              <a:rPr lang="sl-SI" b="1" dirty="0"/>
              <a:t> 300 v konvencionalnih živilih</a:t>
            </a:r>
            <a:r>
              <a:rPr lang="sl-SI" dirty="0"/>
              <a:t>.</a:t>
            </a:r>
          </a:p>
          <a:p>
            <a:r>
              <a:rPr lang="sl-SI" dirty="0"/>
              <a:t>Ti predpisi so namenjeni spodbujanju </a:t>
            </a:r>
            <a:r>
              <a:rPr lang="sl-SI" b="1" dirty="0"/>
              <a:t>varstva okolja</a:t>
            </a:r>
            <a:r>
              <a:rPr lang="sl-SI" dirty="0"/>
              <a:t>, </a:t>
            </a:r>
            <a:r>
              <a:rPr lang="sl-SI" b="1" dirty="0"/>
              <a:t>zaščite živali </a:t>
            </a:r>
            <a:r>
              <a:rPr lang="sl-SI" dirty="0"/>
              <a:t>in </a:t>
            </a:r>
            <a:r>
              <a:rPr lang="sl-SI" b="1" dirty="0"/>
              <a:t>zaupanja potrošnikov</a:t>
            </a:r>
            <a:r>
              <a:rPr lang="sl-SI" dirty="0"/>
              <a:t>.</a:t>
            </a:r>
          </a:p>
          <a:p>
            <a:endParaRPr lang="sl-SI" b="1" dirty="0"/>
          </a:p>
          <a:p>
            <a:r>
              <a:rPr lang="sl-SI" b="1" dirty="0"/>
              <a:t>Redni pregledi s strani akreditiranih organov</a:t>
            </a:r>
            <a:endParaRPr lang="sl-SI" dirty="0"/>
          </a:p>
          <a:p>
            <a:r>
              <a:rPr lang="sl-SI" dirty="0"/>
              <a:t>Vsi certificirani ekološki kmetijski obrati so podvrženi </a:t>
            </a:r>
            <a:r>
              <a:rPr lang="sl-SI" b="1" dirty="0"/>
              <a:t>letnim pregledom</a:t>
            </a:r>
            <a:r>
              <a:rPr lang="sl-SI" dirty="0"/>
              <a:t>, ki jih opravljajo </a:t>
            </a:r>
            <a:r>
              <a:rPr lang="sl-SI" b="1" dirty="0"/>
              <a:t>akreditirani kontrolni organi </a:t>
            </a:r>
            <a:r>
              <a:rPr lang="sl-SI" dirty="0"/>
              <a:t>ali pristojne službe.</a:t>
            </a:r>
          </a:p>
          <a:p>
            <a:r>
              <a:rPr lang="sl-SI" dirty="0"/>
              <a:t>S tem se zagotavlja stalno upoštevanje ekoloških predpisov in preprečuje zloraba </a:t>
            </a:r>
            <a:r>
              <a:rPr lang="sl-SI" dirty="0" err="1"/>
              <a:t>ekološk</a:t>
            </a:r>
            <a:r>
              <a:rPr lang="en-GB" dirty="0" err="1"/>
              <a:t>ega</a:t>
            </a:r>
            <a:r>
              <a:rPr lang="en-GB" dirty="0"/>
              <a:t> </a:t>
            </a:r>
            <a:r>
              <a:rPr lang="en-GB" dirty="0" err="1"/>
              <a:t>znaka</a:t>
            </a:r>
            <a:r>
              <a:rPr lang="sl-SI" dirty="0"/>
              <a:t>.</a:t>
            </a:r>
          </a:p>
          <a:p>
            <a:pPr marL="457200" marR="0" lvl="0" indent="-228600" algn="l" rtl="0">
              <a:lnSpc>
                <a:spcPct val="100000"/>
              </a:lnSpc>
              <a:spcBef>
                <a:spcPts val="0"/>
              </a:spcBef>
              <a:spcAft>
                <a:spcPts val="0"/>
              </a:spcAft>
              <a:buSzPts val="1400"/>
              <a:buNone/>
            </a:pPr>
            <a:endParaRPr dirty="0"/>
          </a:p>
        </p:txBody>
      </p:sp>
      <p:sp>
        <p:nvSpPr>
          <p:cNvPr id="474" name="Google Shape;47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4942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err="1"/>
              <a:t>Ekološki</a:t>
            </a:r>
            <a:r>
              <a:rPr lang="en-GB" b="1" dirty="0"/>
              <a:t> </a:t>
            </a:r>
            <a:r>
              <a:rPr lang="en-GB" b="1" dirty="0" err="1"/>
              <a:t>logotip</a:t>
            </a:r>
            <a:r>
              <a:rPr lang="en-GB" b="1" dirty="0"/>
              <a:t> EU za </a:t>
            </a:r>
            <a:r>
              <a:rPr lang="en-GB" b="1" dirty="0" err="1"/>
              <a:t>kmetijske</a:t>
            </a:r>
            <a:r>
              <a:rPr lang="en-GB" b="1" dirty="0"/>
              <a:t> </a:t>
            </a:r>
            <a:r>
              <a:rPr lang="en-GB" b="1" dirty="0" err="1"/>
              <a:t>proizvode</a:t>
            </a:r>
            <a:r>
              <a:rPr lang="fi-FI" b="1" dirty="0"/>
              <a:t>, ki se tržijo kot ekološki</a:t>
            </a:r>
            <a:r>
              <a:rPr lang="en-GB" b="1" dirty="0"/>
              <a:t> </a:t>
            </a:r>
            <a:r>
              <a:rPr lang="sl-SI" dirty="0"/>
              <a:t>zagotavlja minimalno skladnost, </a:t>
            </a:r>
            <a:r>
              <a:rPr lang="sl-SI" b="1" dirty="0"/>
              <a:t>vendar pa niso </a:t>
            </a:r>
            <a:r>
              <a:rPr lang="sl-SI" b="1" dirty="0" err="1"/>
              <a:t>vs</a:t>
            </a:r>
            <a:r>
              <a:rPr lang="en-GB" b="1" dirty="0" err="1"/>
              <a:t>i</a:t>
            </a:r>
            <a:r>
              <a:rPr lang="sl-SI" b="1" dirty="0"/>
              <a:t> </a:t>
            </a:r>
            <a:r>
              <a:rPr lang="sl-SI" b="1" dirty="0" err="1"/>
              <a:t>ekološk</a:t>
            </a:r>
            <a:r>
              <a:rPr lang="en-GB" b="1" dirty="0" err="1"/>
              <a:t>i</a:t>
            </a:r>
            <a:r>
              <a:rPr lang="sl-SI" b="1" dirty="0"/>
              <a:t> </a:t>
            </a:r>
            <a:r>
              <a:rPr lang="en-GB" b="1" dirty="0" err="1"/>
              <a:t>znaki</a:t>
            </a:r>
            <a:r>
              <a:rPr lang="en-GB" b="1" dirty="0"/>
              <a:t> </a:t>
            </a:r>
            <a:r>
              <a:rPr lang="sl-SI" b="1" dirty="0"/>
              <a:t>enak</a:t>
            </a:r>
            <a:r>
              <a:rPr lang="en-GB" b="1" dirty="0" err="1"/>
              <a:t>i</a:t>
            </a:r>
            <a:r>
              <a:rPr lang="sl-SI" dirty="0"/>
              <a:t>. </a:t>
            </a:r>
            <a:r>
              <a:rPr lang="sl-SI" dirty="0" err="1"/>
              <a:t>Nekater</a:t>
            </a:r>
            <a:r>
              <a:rPr lang="en-GB" dirty="0" err="1"/>
              <a:t>i</a:t>
            </a:r>
            <a:r>
              <a:rPr lang="sl-SI" dirty="0"/>
              <a:t> znatno presegajo minimalne zahteve EU.</a:t>
            </a:r>
          </a:p>
          <a:p>
            <a:endParaRPr lang="sl-SI" dirty="0"/>
          </a:p>
          <a:p>
            <a:r>
              <a:rPr lang="sl-SI" dirty="0"/>
              <a:t>Obstajajo </a:t>
            </a:r>
            <a:r>
              <a:rPr lang="sl-SI" b="1" dirty="0"/>
              <a:t>zasebna ekološka združenja</a:t>
            </a:r>
            <a:r>
              <a:rPr lang="sl-SI" dirty="0"/>
              <a:t>, kot so </a:t>
            </a:r>
            <a:r>
              <a:rPr lang="sl-SI" dirty="0" err="1"/>
              <a:t>Demeter</a:t>
            </a:r>
            <a:r>
              <a:rPr lang="sl-SI" dirty="0"/>
              <a:t>, </a:t>
            </a:r>
            <a:r>
              <a:rPr lang="sl-SI" dirty="0" err="1"/>
              <a:t>Bioland</a:t>
            </a:r>
            <a:r>
              <a:rPr lang="sl-SI" dirty="0"/>
              <a:t> ali </a:t>
            </a:r>
            <a:r>
              <a:rPr lang="sl-SI" dirty="0" err="1"/>
              <a:t>Naturland</a:t>
            </a:r>
            <a:r>
              <a:rPr lang="sl-SI" dirty="0"/>
              <a:t>, ki poleg predpisov EU uporabljajo </a:t>
            </a:r>
            <a:r>
              <a:rPr lang="sl-SI" b="1" dirty="0"/>
              <a:t>strožja merila</a:t>
            </a:r>
            <a:r>
              <a:rPr lang="sl-SI" dirty="0"/>
              <a:t>.</a:t>
            </a:r>
          </a:p>
          <a:p>
            <a:endParaRPr lang="sl-SI" dirty="0"/>
          </a:p>
          <a:p>
            <a:r>
              <a:rPr lang="sl-SI" dirty="0"/>
              <a:t>T</a:t>
            </a:r>
            <a:r>
              <a:rPr lang="en-GB" dirty="0" err="1"/>
              <a:t>i</a:t>
            </a:r>
            <a:r>
              <a:rPr lang="sl-SI" dirty="0"/>
              <a:t> </a:t>
            </a:r>
            <a:r>
              <a:rPr lang="en-GB" dirty="0" err="1"/>
              <a:t>znaki</a:t>
            </a:r>
            <a:r>
              <a:rPr lang="en-GB" dirty="0"/>
              <a:t> </a:t>
            </a:r>
            <a:r>
              <a:rPr lang="sl-SI" dirty="0"/>
              <a:t>pogosto odražajo </a:t>
            </a:r>
            <a:r>
              <a:rPr lang="sl-SI" b="1" dirty="0"/>
              <a:t>celovitejši in ambicioznejši pristop </a:t>
            </a:r>
            <a:r>
              <a:rPr lang="sl-SI" dirty="0"/>
              <a:t>k ekološkemu kmetijstvu in so včasih zasnovan</a:t>
            </a:r>
            <a:r>
              <a:rPr lang="en-GB" dirty="0" err="1"/>
              <a:t>i</a:t>
            </a:r>
            <a:r>
              <a:rPr lang="sl-SI" dirty="0"/>
              <a:t> na filozofskih ali etičnih načelih, kot je na primer </a:t>
            </a:r>
            <a:r>
              <a:rPr lang="sl-SI" dirty="0" err="1"/>
              <a:t>biodinamično</a:t>
            </a:r>
            <a:r>
              <a:rPr lang="sl-SI" dirty="0"/>
              <a:t> kmetijstvo.</a:t>
            </a:r>
          </a:p>
          <a:p>
            <a:endParaRPr lang="sl-SI" b="1" dirty="0"/>
          </a:p>
          <a:p>
            <a:r>
              <a:rPr lang="sl-SI" b="1" dirty="0"/>
              <a:t>Primeri višjih standardov</a:t>
            </a:r>
            <a:endParaRPr lang="sl-SI" dirty="0"/>
          </a:p>
          <a:p>
            <a:r>
              <a:rPr lang="sl-SI" b="1" dirty="0"/>
              <a:t>- Popolna preusmeritev kmetije</a:t>
            </a:r>
            <a:r>
              <a:rPr lang="sl-SI" dirty="0"/>
              <a:t>:</a:t>
            </a:r>
          </a:p>
          <a:p>
            <a:r>
              <a:rPr lang="sl-SI" dirty="0"/>
              <a:t>Medtem ko predpisi EU dovoljujejo </a:t>
            </a:r>
            <a:r>
              <a:rPr lang="sl-SI" b="1" dirty="0"/>
              <a:t>vzporedno proizvodnjo </a:t>
            </a:r>
            <a:r>
              <a:rPr lang="sl-SI" dirty="0"/>
              <a:t>(tj. le del kmetije je lahko ekološki), </a:t>
            </a:r>
            <a:r>
              <a:rPr lang="sl-SI" dirty="0" err="1"/>
              <a:t>mno</a:t>
            </a:r>
            <a:r>
              <a:rPr lang="en-GB" dirty="0" err="1"/>
              <a:t>gi</a:t>
            </a:r>
            <a:r>
              <a:rPr lang="sl-SI" dirty="0"/>
              <a:t> </a:t>
            </a:r>
            <a:r>
              <a:rPr lang="sl-SI" dirty="0" err="1"/>
              <a:t>tradicionaln</a:t>
            </a:r>
            <a:r>
              <a:rPr lang="en-GB" dirty="0" err="1"/>
              <a:t>i</a:t>
            </a:r>
            <a:r>
              <a:rPr lang="sl-SI" dirty="0"/>
              <a:t> </a:t>
            </a:r>
            <a:r>
              <a:rPr lang="en-GB" dirty="0" err="1"/>
              <a:t>znaki</a:t>
            </a:r>
            <a:r>
              <a:rPr lang="en-GB" dirty="0"/>
              <a:t> </a:t>
            </a:r>
            <a:r>
              <a:rPr lang="sl-SI" b="1" dirty="0"/>
              <a:t>zahtevajo</a:t>
            </a:r>
            <a:r>
              <a:rPr lang="sl-SI" dirty="0"/>
              <a:t> </a:t>
            </a:r>
            <a:r>
              <a:rPr lang="sl-SI" b="1" dirty="0"/>
              <a:t>popolno preusmeritev </a:t>
            </a:r>
            <a:r>
              <a:rPr lang="sl-SI" dirty="0"/>
              <a:t>celotne kmetije. S tem se izključi tveganje onesnaženja in zagotovi enotna filozofija proizvodnje.</a:t>
            </a:r>
          </a:p>
          <a:p>
            <a:r>
              <a:rPr lang="sl-SI" b="1" dirty="0"/>
              <a:t>- Več prostora za živali</a:t>
            </a:r>
            <a:r>
              <a:rPr lang="sl-SI" dirty="0"/>
              <a:t>:</a:t>
            </a:r>
          </a:p>
          <a:p>
            <a:endParaRPr lang="sl-SI" dirty="0"/>
          </a:p>
          <a:p>
            <a:r>
              <a:rPr lang="sl-SI" dirty="0"/>
              <a:t>Standardi združenj pogosto vključujejo </a:t>
            </a:r>
            <a:r>
              <a:rPr lang="sl-SI" b="1" dirty="0"/>
              <a:t>strožje zahteve glede dobrega počutja živali</a:t>
            </a:r>
            <a:r>
              <a:rPr lang="sl-SI" dirty="0"/>
              <a:t>, na primer večji življenjski prostor za prašiče in kokoši v primerjavi z minimalnimi zahtevami EU.</a:t>
            </a:r>
          </a:p>
          <a:p>
            <a:endParaRPr lang="sl-SI" dirty="0"/>
          </a:p>
          <a:p>
            <a:r>
              <a:rPr lang="sl-SI" dirty="0"/>
              <a:t>To vodi do boljših življenjskih pogojev in bolj zdravih živali.</a:t>
            </a:r>
          </a:p>
        </p:txBody>
      </p:sp>
      <p:sp>
        <p:nvSpPr>
          <p:cNvPr id="482" name="Google Shape;48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936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3" name="Google Shape;13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4371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l-SI" b="1" dirty="0"/>
              <a:t>Ni zaščiten izraz</a:t>
            </a:r>
          </a:p>
          <a:p>
            <a:endParaRPr lang="sl-SI" dirty="0"/>
          </a:p>
          <a:p>
            <a:r>
              <a:rPr lang="sl-SI" dirty="0"/>
              <a:t>V nasprotju z izrazom „</a:t>
            </a:r>
            <a:r>
              <a:rPr lang="sl-SI" dirty="0" err="1"/>
              <a:t>bio</a:t>
            </a:r>
            <a:r>
              <a:rPr lang="sl-SI" dirty="0"/>
              <a:t>“ </a:t>
            </a:r>
            <a:r>
              <a:rPr lang="sl-SI" b="0" dirty="0"/>
              <a:t>je</a:t>
            </a:r>
            <a:r>
              <a:rPr lang="sl-SI" b="1" dirty="0"/>
              <a:t> </a:t>
            </a:r>
            <a:r>
              <a:rPr lang="sl-SI" dirty="0"/>
              <a:t>izraz </a:t>
            </a:r>
            <a:r>
              <a:rPr lang="sl-SI" b="1" dirty="0"/>
              <a:t>„pravična trgovina“ zakonsko nezaščiten</a:t>
            </a:r>
            <a:r>
              <a:rPr lang="sl-SI" dirty="0"/>
              <a:t>. To pomeni, da njegova uporaba ni strogo zakonsko urejena, zato se kakovost in verodostojnost navedb „pravične trgovine“ lahko znatno razlikujejo glede na izdelek in certifikacijski organ.</a:t>
            </a:r>
          </a:p>
          <a:p>
            <a:r>
              <a:rPr lang="sl-SI" dirty="0"/>
              <a:t>Zato je pomembno, da preverimo </a:t>
            </a:r>
            <a:r>
              <a:rPr lang="sl-SI" dirty="0" err="1"/>
              <a:t>ustrez</a:t>
            </a:r>
            <a:r>
              <a:rPr lang="en-GB" dirty="0" err="1"/>
              <a:t>en</a:t>
            </a:r>
            <a:r>
              <a:rPr lang="en-GB" dirty="0"/>
              <a:t> </a:t>
            </a:r>
            <a:r>
              <a:rPr lang="en-GB" dirty="0" err="1"/>
              <a:t>znak</a:t>
            </a:r>
            <a:r>
              <a:rPr lang="en-GB" dirty="0"/>
              <a:t> </a:t>
            </a:r>
            <a:r>
              <a:rPr lang="sl-SI" b="1" dirty="0"/>
              <a:t>ali certifikacijski sistem</a:t>
            </a:r>
            <a:r>
              <a:rPr lang="sl-SI" dirty="0"/>
              <a:t>, ki stoji za trditvijo.</a:t>
            </a:r>
          </a:p>
          <a:p>
            <a:endParaRPr lang="sl-SI" b="1" dirty="0"/>
          </a:p>
          <a:p>
            <a:r>
              <a:rPr lang="en-GB" b="1" dirty="0"/>
              <a:t>Znak </a:t>
            </a:r>
            <a:r>
              <a:rPr lang="en-GB" b="1" dirty="0" err="1"/>
              <a:t>Pravična</a:t>
            </a:r>
            <a:r>
              <a:rPr lang="en-GB" b="1" dirty="0"/>
              <a:t> </a:t>
            </a:r>
            <a:r>
              <a:rPr lang="en-GB" b="1" dirty="0" err="1"/>
              <a:t>trgovina</a:t>
            </a:r>
            <a:r>
              <a:rPr lang="sl-SI" b="1" dirty="0"/>
              <a:t>/Max </a:t>
            </a:r>
            <a:r>
              <a:rPr lang="sl-SI" b="1" dirty="0" err="1"/>
              <a:t>Havelaar</a:t>
            </a:r>
            <a:endParaRPr lang="sl-SI" dirty="0"/>
          </a:p>
          <a:p>
            <a:r>
              <a:rPr lang="sl-SI" dirty="0"/>
              <a:t>Ena najbolj znanih in najbolj razširjenih certifikacij je </a:t>
            </a:r>
            <a:r>
              <a:rPr lang="en-GB" b="1" dirty="0" err="1"/>
              <a:t>znak</a:t>
            </a:r>
            <a:r>
              <a:rPr lang="sl-SI" b="1" dirty="0"/>
              <a:t> </a:t>
            </a:r>
            <a:r>
              <a:rPr lang="en-GB" b="1" dirty="0" err="1"/>
              <a:t>Pravična</a:t>
            </a:r>
            <a:r>
              <a:rPr lang="en-GB" b="1" dirty="0"/>
              <a:t> </a:t>
            </a:r>
            <a:r>
              <a:rPr lang="en-GB" b="1" dirty="0" err="1"/>
              <a:t>trgovina</a:t>
            </a:r>
            <a:r>
              <a:rPr lang="sl-SI" dirty="0"/>
              <a:t>, ki je v nekaterih državah znana tudi pod imenom </a:t>
            </a:r>
            <a:r>
              <a:rPr lang="sl-SI" b="1" dirty="0"/>
              <a:t>Max </a:t>
            </a:r>
            <a:r>
              <a:rPr lang="sl-SI" dirty="0" err="1"/>
              <a:t>Havelaar</a:t>
            </a:r>
            <a:r>
              <a:rPr lang="sl-SI" dirty="0"/>
              <a:t> </a:t>
            </a:r>
            <a:r>
              <a:rPr lang="sl-SI" dirty="0" err="1"/>
              <a:t>Foundation</a:t>
            </a:r>
            <a:r>
              <a:rPr lang="sl-SI" dirty="0"/>
              <a:t>.</a:t>
            </a:r>
          </a:p>
          <a:p>
            <a:endParaRPr lang="sl-SI" dirty="0"/>
          </a:p>
          <a:p>
            <a:r>
              <a:rPr lang="sl-SI" dirty="0"/>
              <a:t>Temelji na več osnovnih načelih:</a:t>
            </a:r>
          </a:p>
          <a:p>
            <a:pPr lvl="1"/>
            <a:r>
              <a:rPr lang="sl-SI" b="1" dirty="0"/>
              <a:t>minimalne cene</a:t>
            </a:r>
            <a:r>
              <a:rPr lang="sl-SI" dirty="0"/>
              <a:t> za zaščito proizvajalcev pred nihanji na trgu.</a:t>
            </a:r>
          </a:p>
          <a:p>
            <a:pPr lvl="1"/>
            <a:r>
              <a:rPr lang="sl-SI" b="1" dirty="0"/>
              <a:t>dolgoročni trgovinski </a:t>
            </a:r>
            <a:r>
              <a:rPr lang="en-GB" b="1" dirty="0" err="1"/>
              <a:t>odnosi</a:t>
            </a:r>
            <a:r>
              <a:rPr lang="en-GB" b="1" dirty="0"/>
              <a:t>,</a:t>
            </a:r>
            <a:r>
              <a:rPr lang="sl-SI" dirty="0"/>
              <a:t> ki zagotavljajo stabilnost in varnost načrtovanja.</a:t>
            </a:r>
          </a:p>
          <a:p>
            <a:pPr lvl="1"/>
            <a:r>
              <a:rPr lang="sl-SI" b="1" dirty="0"/>
              <a:t>poštena plačila </a:t>
            </a:r>
            <a:r>
              <a:rPr lang="sl-SI" dirty="0"/>
              <a:t>za delavce.</a:t>
            </a:r>
          </a:p>
          <a:p>
            <a:pPr lvl="1"/>
            <a:r>
              <a:rPr lang="sl-SI" b="1" dirty="0"/>
              <a:t>izključitev otroškega dela</a:t>
            </a:r>
            <a:r>
              <a:rPr lang="sl-SI" dirty="0"/>
              <a:t>, da se zagotovijo etične proizvodne prakse.</a:t>
            </a:r>
          </a:p>
          <a:p>
            <a:pPr lvl="1"/>
            <a:r>
              <a:rPr lang="sl-SI" b="1" dirty="0"/>
              <a:t>premija za pravično trgovino</a:t>
            </a:r>
            <a:r>
              <a:rPr lang="sl-SI" dirty="0"/>
              <a:t>, ki se plača poleg prodajne cene in se vlaga v skupnostne projekte, kot so šole ali čista voda.</a:t>
            </a:r>
          </a:p>
          <a:p>
            <a:endParaRPr lang="sl-SI" dirty="0"/>
          </a:p>
          <a:p>
            <a:r>
              <a:rPr lang="sl-SI" dirty="0"/>
              <a:t>Ta oznaka se uporablja predvsem za </a:t>
            </a:r>
            <a:r>
              <a:rPr lang="sl-SI" b="1" dirty="0"/>
              <a:t>proizvode iz globalnega juga</a:t>
            </a:r>
            <a:r>
              <a:rPr lang="sl-SI" dirty="0"/>
              <a:t>, kot so kava, kakav in banane.</a:t>
            </a:r>
          </a:p>
        </p:txBody>
      </p:sp>
      <p:sp>
        <p:nvSpPr>
          <p:cNvPr id="492" name="Google Shape;492;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2548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1" name="Google Shape;501;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38597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839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954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a:extLst>
            <a:ext uri="{FF2B5EF4-FFF2-40B4-BE49-F238E27FC236}">
              <a16:creationId xmlns:a16="http://schemas.microsoft.com/office/drawing/2014/main" id="{2A140C17-0FB3-9065-6AE4-A00A90E072C4}"/>
            </a:ext>
          </a:extLst>
        </p:cNvPr>
        <p:cNvGrpSpPr/>
        <p:nvPr/>
      </p:nvGrpSpPr>
      <p:grpSpPr>
        <a:xfrm>
          <a:off x="0" y="0"/>
          <a:ext cx="0" cy="0"/>
          <a:chOff x="0" y="0"/>
          <a:chExt cx="0" cy="0"/>
        </a:xfrm>
      </p:grpSpPr>
      <p:sp>
        <p:nvSpPr>
          <p:cNvPr id="508" name="Google Shape;508;p68:notes">
            <a:extLst>
              <a:ext uri="{FF2B5EF4-FFF2-40B4-BE49-F238E27FC236}">
                <a16:creationId xmlns:a16="http://schemas.microsoft.com/office/drawing/2014/main" id="{D36E2ED7-FEF9-E29A-90E8-6ED7F5B91B2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68:notes">
            <a:extLst>
              <a:ext uri="{FF2B5EF4-FFF2-40B4-BE49-F238E27FC236}">
                <a16:creationId xmlns:a16="http://schemas.microsoft.com/office/drawing/2014/main" id="{DF13B11F-979A-19AA-7182-17226F0172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865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228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477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6298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709" name="Google Shape;7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03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sl-SI" noProof="0" dirty="0"/>
          </a:p>
        </p:txBody>
      </p:sp>
      <p:sp>
        <p:nvSpPr>
          <p:cNvPr id="174" name="Google Shape;17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057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GB" b="1" dirty="0"/>
              <a:t>Znak EU </a:t>
            </a:r>
            <a:r>
              <a:rPr lang="sl-SI" b="1" dirty="0"/>
              <a:t>za energetsko učinkovitost</a:t>
            </a:r>
            <a:r>
              <a:rPr lang="sl-SI" dirty="0"/>
              <a:t>, zakonsko predpisan</a:t>
            </a:r>
            <a:r>
              <a:rPr lang="en-GB" dirty="0" err="1"/>
              <a:t>i</a:t>
            </a:r>
            <a:r>
              <a:rPr lang="sl-SI" dirty="0"/>
              <a:t> </a:t>
            </a:r>
            <a:r>
              <a:rPr lang="en-GB" dirty="0" err="1"/>
              <a:t>znak</a:t>
            </a:r>
            <a:r>
              <a:rPr lang="sl-SI" dirty="0"/>
              <a:t>, ki potrošnikom in kupcem pomaga pri sprejemanju energetsko učinkovitih odločitev.</a:t>
            </a:r>
          </a:p>
          <a:p>
            <a:endParaRPr lang="sl-SI" dirty="0"/>
          </a:p>
          <a:p>
            <a:r>
              <a:rPr lang="en-GB" b="1" dirty="0"/>
              <a:t>Znak EU </a:t>
            </a:r>
            <a:r>
              <a:rPr lang="sl-SI" b="1" dirty="0"/>
              <a:t>za energetsko učinkovitost </a:t>
            </a:r>
            <a:r>
              <a:rPr lang="sl-SI" dirty="0"/>
              <a:t>je </a:t>
            </a:r>
            <a:r>
              <a:rPr lang="sl-SI" dirty="0" err="1"/>
              <a:t>obve</a:t>
            </a:r>
            <a:r>
              <a:rPr lang="en-GB" dirty="0"/>
              <a:t>zen</a:t>
            </a:r>
            <a:r>
              <a:rPr lang="sl-SI" dirty="0"/>
              <a:t> za številne </a:t>
            </a:r>
            <a:r>
              <a:rPr lang="sl-SI" b="1" dirty="0"/>
              <a:t>gospodinjske in električne aparate.</a:t>
            </a:r>
          </a:p>
          <a:p>
            <a:endParaRPr lang="sl-SI" dirty="0"/>
          </a:p>
          <a:p>
            <a:r>
              <a:rPr lang="sl-SI" dirty="0"/>
              <a:t>Ti aparati so </a:t>
            </a:r>
            <a:r>
              <a:rPr lang="sl-SI" b="1" dirty="0"/>
              <a:t>razvrščeni glede na porabo energije</a:t>
            </a:r>
            <a:r>
              <a:rPr lang="sl-SI" dirty="0"/>
              <a:t>, tako da je mogoče njihovo učinkovitost na prvi pogled enostavno primerjati.</a:t>
            </a:r>
          </a:p>
          <a:p>
            <a:endParaRPr lang="sl-SI" dirty="0"/>
          </a:p>
          <a:p>
            <a:r>
              <a:rPr lang="sl-SI" b="1" dirty="0"/>
              <a:t>Od leta 2021 </a:t>
            </a:r>
            <a:r>
              <a:rPr lang="sl-SI" dirty="0"/>
              <a:t>velja </a:t>
            </a:r>
            <a:r>
              <a:rPr lang="sl-SI" b="1" dirty="0"/>
              <a:t>nov sistem označevanja</a:t>
            </a:r>
            <a:r>
              <a:rPr lang="sl-SI" dirty="0"/>
              <a:t>:</a:t>
            </a:r>
          </a:p>
          <a:p>
            <a:r>
              <a:rPr lang="sl-SI" dirty="0" err="1"/>
              <a:t>energets</a:t>
            </a:r>
            <a:r>
              <a:rPr lang="en-GB" dirty="0" err="1"/>
              <a:t>ke</a:t>
            </a:r>
            <a:r>
              <a:rPr lang="sl-SI" dirty="0"/>
              <a:t> razred</a:t>
            </a:r>
            <a:r>
              <a:rPr lang="en-GB" dirty="0"/>
              <a:t>e</a:t>
            </a:r>
            <a:r>
              <a:rPr lang="sl-SI" dirty="0"/>
              <a:t> zdaj označujejo črke od </a:t>
            </a:r>
            <a:r>
              <a:rPr lang="sl-SI" b="1" dirty="0"/>
              <a:t>A do G</a:t>
            </a:r>
            <a:r>
              <a:rPr lang="sl-SI" dirty="0"/>
              <a:t>, ki nadomeščajo starejšo lestvico od A+++ do D.</a:t>
            </a:r>
          </a:p>
          <a:p>
            <a:endParaRPr lang="sl-SI"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l-SI" dirty="0"/>
              <a:t>Lestvica je zasnovana tako, da </a:t>
            </a:r>
            <a:r>
              <a:rPr lang="sl-SI" b="1" dirty="0"/>
              <a:t>pušča prostor za inovacije</a:t>
            </a:r>
            <a:r>
              <a:rPr lang="sl-SI" dirty="0"/>
              <a:t>, tako da je A rezervirana za najučinkovitejše naprave – čeprav trenutno le zelo malo naprav dosega ta razred.</a:t>
            </a:r>
          </a:p>
        </p:txBody>
      </p:sp>
      <p:sp>
        <p:nvSpPr>
          <p:cNvPr id="180" name="Google Shape;18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39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5" name="Google Shape;17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753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sl-SI" dirty="0"/>
              <a:t>T</a:t>
            </a:r>
            <a:r>
              <a:rPr lang="en-GB" dirty="0" err="1"/>
              <a:t>i</a:t>
            </a:r>
            <a:r>
              <a:rPr lang="en-GB" dirty="0"/>
              <a:t> </a:t>
            </a:r>
            <a:r>
              <a:rPr lang="en-GB" dirty="0" err="1"/>
              <a:t>znaki</a:t>
            </a:r>
            <a:r>
              <a:rPr lang="en-GB" dirty="0"/>
              <a:t> </a:t>
            </a:r>
            <a:r>
              <a:rPr lang="sl-SI" b="1" dirty="0"/>
              <a:t>temeljijo na certifikaciji s strani neodvisnih tretjih</a:t>
            </a:r>
            <a:r>
              <a:rPr lang="sl-SI" dirty="0"/>
              <a:t> oseb. To pomeni, da </a:t>
            </a:r>
            <a:r>
              <a:rPr lang="sl-SI" dirty="0" err="1"/>
              <a:t>okoljsko</a:t>
            </a:r>
            <a:r>
              <a:rPr lang="sl-SI" dirty="0"/>
              <a:t> učinkovitost </a:t>
            </a:r>
            <a:r>
              <a:rPr lang="en-GB" dirty="0" err="1"/>
              <a:t>blaga</a:t>
            </a:r>
            <a:r>
              <a:rPr lang="sl-SI" dirty="0"/>
              <a:t> preveri nepristranska organizacija, kar </a:t>
            </a:r>
            <a:r>
              <a:rPr lang="en-GB" dirty="0" err="1"/>
              <a:t>daje</a:t>
            </a:r>
            <a:r>
              <a:rPr lang="en-GB" dirty="0"/>
              <a:t> </a:t>
            </a:r>
            <a:r>
              <a:rPr lang="en-GB" dirty="0" err="1"/>
              <a:t>znaku</a:t>
            </a:r>
            <a:r>
              <a:rPr lang="en-GB" dirty="0"/>
              <a:t> </a:t>
            </a:r>
            <a:r>
              <a:rPr lang="sl-SI" dirty="0"/>
              <a:t>zaupanje in verodostojnost.</a:t>
            </a:r>
          </a:p>
          <a:p>
            <a:endParaRPr lang="sl-SI" dirty="0"/>
          </a:p>
          <a:p>
            <a:r>
              <a:rPr lang="sl-SI" dirty="0"/>
              <a:t>Vsebujejo </a:t>
            </a:r>
            <a:r>
              <a:rPr lang="sl-SI" b="1" dirty="0"/>
              <a:t>izjave o določenih </a:t>
            </a:r>
            <a:r>
              <a:rPr lang="sl-SI" b="1" dirty="0" err="1"/>
              <a:t>okoljskih</a:t>
            </a:r>
            <a:r>
              <a:rPr lang="sl-SI" b="1" dirty="0"/>
              <a:t> lastnostih </a:t>
            </a:r>
            <a:r>
              <a:rPr lang="en-GB" dirty="0" err="1"/>
              <a:t>blaga</a:t>
            </a:r>
            <a:r>
              <a:rPr lang="sl-SI" dirty="0"/>
              <a:t>, ki presegajo zgolj marketinške izjave. To vključuje:</a:t>
            </a:r>
          </a:p>
          <a:p>
            <a:pPr lvl="1"/>
            <a:r>
              <a:rPr lang="sl-SI" b="1" dirty="0"/>
              <a:t>upoštevanje mejnih vrednosti za onesnaževala</a:t>
            </a:r>
            <a:r>
              <a:rPr lang="sl-SI" dirty="0"/>
              <a:t>, </a:t>
            </a:r>
            <a:r>
              <a:rPr lang="en-GB" dirty="0"/>
              <a:t>s </a:t>
            </a:r>
            <a:r>
              <a:rPr lang="en-GB" dirty="0" err="1"/>
              <a:t>čimer</a:t>
            </a:r>
            <a:r>
              <a:rPr lang="sl-SI" dirty="0"/>
              <a:t> se zagotovi, da </a:t>
            </a:r>
            <a:r>
              <a:rPr lang="en-GB" dirty="0" err="1"/>
              <a:t>blago</a:t>
            </a:r>
            <a:r>
              <a:rPr lang="sl-SI" dirty="0"/>
              <a:t> ne presega mejnih vrednosti </a:t>
            </a:r>
            <a:r>
              <a:rPr lang="en-GB" dirty="0"/>
              <a:t>za </a:t>
            </a:r>
            <a:r>
              <a:rPr lang="sl-SI" dirty="0"/>
              <a:t>škodljive emisije.</a:t>
            </a:r>
          </a:p>
          <a:p>
            <a:pPr lvl="1"/>
            <a:r>
              <a:rPr lang="sl-SI" b="1" dirty="0"/>
              <a:t>upoštevanje določenih vrednosti porabe energije</a:t>
            </a:r>
            <a:r>
              <a:rPr lang="sl-SI" dirty="0"/>
              <a:t>, s čimer se spodbuja energetsko učinkovit</a:t>
            </a:r>
            <a:r>
              <a:rPr lang="en-GB" dirty="0"/>
              <a:t>o </a:t>
            </a:r>
            <a:r>
              <a:rPr lang="en-GB" dirty="0" err="1"/>
              <a:t>blago</a:t>
            </a:r>
            <a:r>
              <a:rPr lang="sl-SI" dirty="0"/>
              <a:t>.</a:t>
            </a:r>
          </a:p>
          <a:p>
            <a:pPr lvl="1"/>
            <a:r>
              <a:rPr lang="sl-SI" b="1" dirty="0"/>
              <a:t>zmanjšanje emisij med proizvodnjo</a:t>
            </a:r>
            <a:r>
              <a:rPr lang="sl-SI" dirty="0"/>
              <a:t>, s čimer se spodbuja čistejše proizvodne postopke.</a:t>
            </a:r>
          </a:p>
          <a:p>
            <a:pPr lvl="1"/>
            <a:r>
              <a:rPr lang="sl-SI" dirty="0"/>
              <a:t>In </a:t>
            </a:r>
            <a:r>
              <a:rPr lang="sl-SI" b="1" dirty="0" err="1"/>
              <a:t>reciklabilnost</a:t>
            </a:r>
            <a:r>
              <a:rPr lang="sl-SI" b="1" dirty="0"/>
              <a:t> </a:t>
            </a:r>
            <a:r>
              <a:rPr lang="en-GB" b="1" dirty="0" err="1"/>
              <a:t>blaga</a:t>
            </a:r>
            <a:r>
              <a:rPr lang="sl-SI" dirty="0"/>
              <a:t>, s čimer se podpira pristop krožnega gospodarstva.</a:t>
            </a:r>
          </a:p>
          <a:p>
            <a:endParaRPr lang="sl-SI" dirty="0"/>
          </a:p>
          <a:p>
            <a:r>
              <a:rPr lang="sl-SI" dirty="0"/>
              <a:t>Pomembno je, </a:t>
            </a:r>
            <a:r>
              <a:rPr lang="sl-SI" b="1" dirty="0"/>
              <a:t>da podelitev </a:t>
            </a:r>
            <a:r>
              <a:rPr lang="sl-SI" b="1" dirty="0" err="1"/>
              <a:t>okoljskega</a:t>
            </a:r>
            <a:r>
              <a:rPr lang="sl-SI" b="1" dirty="0"/>
              <a:t> znaka temelji na </a:t>
            </a:r>
            <a:r>
              <a:rPr lang="sl-SI" dirty="0"/>
              <a:t>transparentnem in vključujočem procesu:</a:t>
            </a:r>
          </a:p>
          <a:p>
            <a:r>
              <a:rPr lang="sl-SI" dirty="0"/>
              <a:t>merila se razvijejo </a:t>
            </a:r>
            <a:r>
              <a:rPr lang="sl-SI" b="1" dirty="0"/>
              <a:t>ob sodelovanju relevantnih zainteresiranih strani</a:t>
            </a:r>
            <a:r>
              <a:rPr lang="sl-SI" dirty="0"/>
              <a:t>, kot so strokovnjaki iz panoge, nevladne organizacije in potrošniške organizacije.</a:t>
            </a:r>
          </a:p>
          <a:p>
            <a:r>
              <a:rPr lang="sl-SI" dirty="0"/>
              <a:t>S tem se zagotovi, da so merila uravnotežena in izvedljiva ter odražajo družbene prioritete.</a:t>
            </a:r>
          </a:p>
          <a:p>
            <a:endParaRPr lang="sl-SI" dirty="0"/>
          </a:p>
          <a:p>
            <a:r>
              <a:rPr lang="sl-SI" dirty="0"/>
              <a:t>Poleg tega obstaja </a:t>
            </a:r>
            <a:r>
              <a:rPr lang="sl-SI" b="1" dirty="0"/>
              <a:t>javno dostopen katalog zahtev</a:t>
            </a:r>
            <a:r>
              <a:rPr lang="sl-SI" dirty="0"/>
              <a:t>, tako da lahko vsakdo vidi, kaj je za </a:t>
            </a:r>
            <a:r>
              <a:rPr lang="en-GB" dirty="0" err="1"/>
              <a:t>znakom</a:t>
            </a:r>
            <a:r>
              <a:rPr lang="sl-SI" dirty="0"/>
              <a:t> in kako se podeljuje.</a:t>
            </a:r>
          </a:p>
          <a:p>
            <a:r>
              <a:rPr lang="sl-SI" dirty="0"/>
              <a:t>Ta preglednost ustvarja zaupanje v javnosti in pomaga potrošnikom sprejemati utemeljene odločitve.</a:t>
            </a:r>
          </a:p>
          <a:p>
            <a:endParaRPr lang="sl-SI" dirty="0"/>
          </a:p>
          <a:p>
            <a:r>
              <a:rPr lang="sl-SI" dirty="0"/>
              <a:t>Na splošno </a:t>
            </a:r>
            <a:r>
              <a:rPr lang="en-GB" dirty="0" err="1"/>
              <a:t>ponujajo</a:t>
            </a:r>
            <a:r>
              <a:rPr lang="en-GB" dirty="0"/>
              <a:t> </a:t>
            </a:r>
            <a:r>
              <a:rPr lang="sl-SI" dirty="0" err="1"/>
              <a:t>okoljsk</a:t>
            </a:r>
            <a:r>
              <a:rPr lang="en-GB" dirty="0" err="1"/>
              <a:t>i</a:t>
            </a:r>
            <a:r>
              <a:rPr lang="sl-SI" dirty="0"/>
              <a:t> </a:t>
            </a:r>
            <a:r>
              <a:rPr lang="en-GB" dirty="0" err="1"/>
              <a:t>znaki</a:t>
            </a:r>
            <a:r>
              <a:rPr lang="sl-SI" dirty="0"/>
              <a:t> tipa I celovito, znanstveno utemeljeno oceno vpliva </a:t>
            </a:r>
            <a:r>
              <a:rPr lang="en-GB" dirty="0" err="1"/>
              <a:t>blaga</a:t>
            </a:r>
            <a:r>
              <a:rPr lang="sl-SI" dirty="0"/>
              <a:t> na okolje skozi celoten življenjski cikel in spodbujajo resnične izboljšave trajnosti na trgu.</a:t>
            </a:r>
          </a:p>
        </p:txBody>
      </p:sp>
      <p:sp>
        <p:nvSpPr>
          <p:cNvPr id="188" name="Google Shape;18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5566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 1" userDrawn="1">
  <p:cSld name="Naslovnica">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18" name="Google Shape;18;p17"/>
          <p:cNvCxnSpPr/>
          <p:nvPr/>
        </p:nvCxnSpPr>
        <p:spPr>
          <a:xfrm>
            <a:off x="6309360" y="3142814"/>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1211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0" name="Google Shape;20;p17"/>
          <p:cNvSpPr/>
          <p:nvPr/>
        </p:nvSpPr>
        <p:spPr>
          <a:xfrm rot="-5400000">
            <a:off x="-1103255" y="771323"/>
            <a:ext cx="2127278" cy="222200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pic>
        <p:nvPicPr>
          <p:cNvPr id="5" name="Google Shape;119;p1" descr="Ein Bild, das Screenshot, Grafiken, Schrift, Grafikdesign enthält.&#10;&#10;Automatisch generierte Beschreibung">
            <a:extLst>
              <a:ext uri="{FF2B5EF4-FFF2-40B4-BE49-F238E27FC236}">
                <a16:creationId xmlns:a16="http://schemas.microsoft.com/office/drawing/2014/main" id="{99481D0E-A7BB-921A-789E-22C7123D8891}"/>
              </a:ext>
            </a:extLst>
          </p:cNvPr>
          <p:cNvPicPr preferRelativeResize="0"/>
          <p:nvPr userDrawn="1"/>
        </p:nvPicPr>
        <p:blipFill rotWithShape="1">
          <a:blip r:embed="rId2">
            <a:alphaModFix/>
          </a:blip>
          <a:srcRect/>
          <a:stretch/>
        </p:blipFill>
        <p:spPr>
          <a:xfrm>
            <a:off x="2419925" y="2132116"/>
            <a:ext cx="3409143" cy="1861207"/>
          </a:xfrm>
          <a:prstGeom prst="rect">
            <a:avLst/>
          </a:prstGeom>
          <a:noFill/>
          <a:ln>
            <a:noFill/>
          </a:ln>
        </p:spPr>
      </p:pic>
      <p:sp>
        <p:nvSpPr>
          <p:cNvPr id="7" name="Rectangle 6">
            <a:extLst>
              <a:ext uri="{FF2B5EF4-FFF2-40B4-BE49-F238E27FC236}">
                <a16:creationId xmlns:a16="http://schemas.microsoft.com/office/drawing/2014/main" id="{AB1BDCED-BF2B-B048-8BDE-31946172A403}"/>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8" name="Google Shape;121;p1" descr="Ein Bild, das Text, Screenshot, Schrift enthält.&#10;&#10;KI-generierte Inhalte können fehlerhaft sein.">
            <a:extLst>
              <a:ext uri="{FF2B5EF4-FFF2-40B4-BE49-F238E27FC236}">
                <a16:creationId xmlns:a16="http://schemas.microsoft.com/office/drawing/2014/main" id="{09F795BD-10FA-0B28-FF78-5C6C4010172B}"/>
              </a:ext>
            </a:extLst>
          </p:cNvPr>
          <p:cNvPicPr preferRelativeResize="0"/>
          <p:nvPr userDrawn="1"/>
        </p:nvPicPr>
        <p:blipFill rotWithShape="1">
          <a:blip r:embed="rId3">
            <a:alphaModFix/>
          </a:blip>
          <a:srcRect l="66196" b="19223"/>
          <a:stretch>
            <a:fillRect/>
          </a:stretch>
        </p:blipFill>
        <p:spPr>
          <a:xfrm>
            <a:off x="3129059" y="5259606"/>
            <a:ext cx="1364732" cy="1257928"/>
          </a:xfrm>
          <a:prstGeom prst="rect">
            <a:avLst/>
          </a:prstGeom>
          <a:noFill/>
          <a:ln>
            <a:noFill/>
          </a:ln>
        </p:spPr>
      </p:pic>
      <p:grpSp>
        <p:nvGrpSpPr>
          <p:cNvPr id="9" name="Group 8">
            <a:extLst>
              <a:ext uri="{FF2B5EF4-FFF2-40B4-BE49-F238E27FC236}">
                <a16:creationId xmlns:a16="http://schemas.microsoft.com/office/drawing/2014/main" id="{D6539D91-27DC-2683-3378-68A92600AB75}"/>
              </a:ext>
            </a:extLst>
          </p:cNvPr>
          <p:cNvGrpSpPr/>
          <p:nvPr userDrawn="1"/>
        </p:nvGrpSpPr>
        <p:grpSpPr>
          <a:xfrm>
            <a:off x="476075" y="5259605"/>
            <a:ext cx="2485252" cy="1156869"/>
            <a:chOff x="1611955" y="3017474"/>
            <a:chExt cx="2270669" cy="1056982"/>
          </a:xfrm>
        </p:grpSpPr>
        <p:pic>
          <p:nvPicPr>
            <p:cNvPr id="10" name="Picture 9">
              <a:extLst>
                <a:ext uri="{FF2B5EF4-FFF2-40B4-BE49-F238E27FC236}">
                  <a16:creationId xmlns:a16="http://schemas.microsoft.com/office/drawing/2014/main" id="{93ED9FA7-728F-1E92-6779-5BE0C751AB9F}"/>
                </a:ext>
              </a:extLst>
            </p:cNvPr>
            <p:cNvPicPr>
              <a:picLocks noChangeAspect="1"/>
            </p:cNvPicPr>
            <p:nvPr/>
          </p:nvPicPr>
          <p:blipFill>
            <a:blip r:embed="rId4"/>
            <a:srcRect l="34134" t="37938" r="5209" b="38206"/>
            <a:stretch>
              <a:fillRect/>
            </a:stretch>
          </p:blipFill>
          <p:spPr>
            <a:xfrm>
              <a:off x="1611955" y="3017474"/>
              <a:ext cx="2270669" cy="595358"/>
            </a:xfrm>
            <a:prstGeom prst="rect">
              <a:avLst/>
            </a:prstGeom>
          </p:spPr>
        </p:pic>
        <p:sp>
          <p:nvSpPr>
            <p:cNvPr id="11" name="Google Shape;121;p22">
              <a:extLst>
                <a:ext uri="{FF2B5EF4-FFF2-40B4-BE49-F238E27FC236}">
                  <a16:creationId xmlns:a16="http://schemas.microsoft.com/office/drawing/2014/main" id="{5154BC18-1678-713B-5ADA-79E71C32CC89}"/>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sp>
        <p:nvSpPr>
          <p:cNvPr id="12" name="Google Shape;23;p18">
            <a:extLst>
              <a:ext uri="{FF2B5EF4-FFF2-40B4-BE49-F238E27FC236}">
                <a16:creationId xmlns:a16="http://schemas.microsoft.com/office/drawing/2014/main" id="{74826849-74E9-E1D5-E726-CB6FF63F81C0}"/>
              </a:ext>
            </a:extLst>
          </p:cNvPr>
          <p:cNvSpPr txBox="1">
            <a:spLocks noGrp="1"/>
          </p:cNvSpPr>
          <p:nvPr>
            <p:ph type="title"/>
          </p:nvPr>
        </p:nvSpPr>
        <p:spPr>
          <a:xfrm>
            <a:off x="6309360" y="2619388"/>
            <a:ext cx="5242555" cy="39395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32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5" name="Google Shape;46;p24">
            <a:extLst>
              <a:ext uri="{FF2B5EF4-FFF2-40B4-BE49-F238E27FC236}">
                <a16:creationId xmlns:a16="http://schemas.microsoft.com/office/drawing/2014/main" id="{E91160AA-BD50-35A8-B6FA-AB37211FBC05}"/>
              </a:ext>
            </a:extLst>
          </p:cNvPr>
          <p:cNvSpPr txBox="1">
            <a:spLocks noGrp="1"/>
          </p:cNvSpPr>
          <p:nvPr>
            <p:ph type="body" idx="2"/>
          </p:nvPr>
        </p:nvSpPr>
        <p:spPr>
          <a:xfrm>
            <a:off x="6309359" y="1690315"/>
            <a:ext cx="5242557" cy="480131"/>
          </a:xfrm>
          <a:prstGeom prst="rect">
            <a:avLst/>
          </a:prstGeom>
          <a:noFill/>
          <a:ln>
            <a:noFill/>
          </a:ln>
        </p:spPr>
        <p:txBody>
          <a:bodyPr spcFirstLastPara="1" vert="horz" wrap="square" lIns="0" tIns="0" rIns="0" bIns="0" anchor="b" anchorCtr="0">
            <a:spAutoFit/>
          </a:bodyPr>
          <a:lstStyle>
            <a:lvl1pPr marL="0" lvl="0" indent="-228600" algn="l">
              <a:lnSpc>
                <a:spcPct val="90000"/>
              </a:lnSpc>
              <a:spcBef>
                <a:spcPts val="1800"/>
              </a:spcBef>
              <a:spcAft>
                <a:spcPts val="0"/>
              </a:spcAft>
              <a:buClr>
                <a:srgbClr val="3F3F3F"/>
              </a:buClr>
              <a:buSzPts val="2000"/>
              <a:buFont typeface="Arial"/>
              <a:buNone/>
              <a:defRPr sz="1800" b="1">
                <a:latin typeface="Aptos" panose="020B0004020202020204" pitchFamily="34" charset="0"/>
                <a:cs typeface="Aptos Serif" panose="02020604070405020304" pitchFamily="18"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grpSp>
        <p:nvGrpSpPr>
          <p:cNvPr id="24" name="Group 23">
            <a:extLst>
              <a:ext uri="{FF2B5EF4-FFF2-40B4-BE49-F238E27FC236}">
                <a16:creationId xmlns:a16="http://schemas.microsoft.com/office/drawing/2014/main" id="{0C3EC3D0-0C69-33CA-87BF-C46FBB70E078}"/>
              </a:ext>
            </a:extLst>
          </p:cNvPr>
          <p:cNvGrpSpPr/>
          <p:nvPr userDrawn="1"/>
        </p:nvGrpSpPr>
        <p:grpSpPr>
          <a:xfrm>
            <a:off x="6435266" y="4836746"/>
            <a:ext cx="5242555" cy="1904297"/>
            <a:chOff x="6026711" y="4836746"/>
            <a:chExt cx="5242555" cy="1904297"/>
          </a:xfrm>
        </p:grpSpPr>
        <p:pic>
          <p:nvPicPr>
            <p:cNvPr id="2" name="Google Shape;116;p1" descr="Ein Bild, das Text, Schrift, Screenshot, Grafiken enthält.&#10;&#10;Automatisch generierte Beschreibung">
              <a:extLst>
                <a:ext uri="{FF2B5EF4-FFF2-40B4-BE49-F238E27FC236}">
                  <a16:creationId xmlns:a16="http://schemas.microsoft.com/office/drawing/2014/main" id="{20AAC0F6-6553-2E94-70B9-E8A5C051EF74}"/>
                </a:ext>
              </a:extLst>
            </p:cNvPr>
            <p:cNvPicPr preferRelativeResize="0"/>
            <p:nvPr userDrawn="1"/>
          </p:nvPicPr>
          <p:blipFill rotWithShape="1">
            <a:blip r:embed="rId5">
              <a:alphaModFix/>
            </a:blip>
            <a:srcRect r="35726"/>
            <a:stretch>
              <a:fillRect/>
            </a:stretch>
          </p:blipFill>
          <p:spPr>
            <a:xfrm>
              <a:off x="6026711" y="4836746"/>
              <a:ext cx="3389663" cy="1904297"/>
            </a:xfrm>
            <a:prstGeom prst="rect">
              <a:avLst/>
            </a:prstGeom>
            <a:noFill/>
            <a:ln>
              <a:noFill/>
            </a:ln>
          </p:spPr>
        </p:pic>
        <p:pic>
          <p:nvPicPr>
            <p:cNvPr id="23" name="Google Shape;116;p1" descr="Ein Bild, das Text, Schrift, Screenshot, Grafiken enthält.&#10;&#10;Automatisch generierte Beschreibung">
              <a:extLst>
                <a:ext uri="{FF2B5EF4-FFF2-40B4-BE49-F238E27FC236}">
                  <a16:creationId xmlns:a16="http://schemas.microsoft.com/office/drawing/2014/main" id="{C3A16B08-9FB2-BE88-8015-81737EA40C3D}"/>
                </a:ext>
              </a:extLst>
            </p:cNvPr>
            <p:cNvPicPr preferRelativeResize="0"/>
            <p:nvPr userDrawn="1"/>
          </p:nvPicPr>
          <p:blipFill rotWithShape="1">
            <a:blip r:embed="rId5">
              <a:alphaModFix/>
            </a:blip>
            <a:srcRect l="64272" r="594" b="43237"/>
            <a:stretch>
              <a:fillRect/>
            </a:stretch>
          </p:blipFill>
          <p:spPr>
            <a:xfrm>
              <a:off x="9416374" y="5486936"/>
              <a:ext cx="1852892" cy="1080943"/>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dve besedili levo - manjša grafika">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5" name="Google Shape;98;p27">
            <a:extLst>
              <a:ext uri="{FF2B5EF4-FFF2-40B4-BE49-F238E27FC236}">
                <a16:creationId xmlns:a16="http://schemas.microsoft.com/office/drawing/2014/main" id="{4203B8D1-96B9-5A6C-0788-4CCFB2E7DDE9}"/>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99;p27">
            <a:extLst>
              <a:ext uri="{FF2B5EF4-FFF2-40B4-BE49-F238E27FC236}">
                <a16:creationId xmlns:a16="http://schemas.microsoft.com/office/drawing/2014/main" id="{C292904E-ED4B-043D-6EAF-042D4ED5AE87}"/>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 name="Google Shape;100;p27">
            <a:extLst>
              <a:ext uri="{FF2B5EF4-FFF2-40B4-BE49-F238E27FC236}">
                <a16:creationId xmlns:a16="http://schemas.microsoft.com/office/drawing/2014/main" id="{4220048C-6884-B5E0-653D-645FB0CF265F}"/>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55770120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1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61;p23">
            <a:extLst>
              <a:ext uri="{FF2B5EF4-FFF2-40B4-BE49-F238E27FC236}">
                <a16:creationId xmlns:a16="http://schemas.microsoft.com/office/drawing/2014/main" id="{574E85B0-D359-0FF2-63ED-85D0DA45B5DC}"/>
              </a:ext>
            </a:extLst>
          </p:cNvPr>
          <p:cNvSpPr txBox="1">
            <a:spLocks noGrp="1"/>
          </p:cNvSpPr>
          <p:nvPr>
            <p:ph type="body" idx="1"/>
          </p:nvPr>
        </p:nvSpPr>
        <p:spPr>
          <a:xfrm>
            <a:off x="594359" y="2654643"/>
            <a:ext cx="11056619"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54631587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2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61;p23">
            <a:extLst>
              <a:ext uri="{FF2B5EF4-FFF2-40B4-BE49-F238E27FC236}">
                <a16:creationId xmlns:a16="http://schemas.microsoft.com/office/drawing/2014/main" id="{666B4A47-9E01-23E7-6559-554BB401606E}"/>
              </a:ext>
            </a:extLst>
          </p:cNvPr>
          <p:cNvSpPr txBox="1">
            <a:spLocks noGrp="1"/>
          </p:cNvSpPr>
          <p:nvPr>
            <p:ph type="body" idx="13"/>
          </p:nvPr>
        </p:nvSpPr>
        <p:spPr>
          <a:xfrm>
            <a:off x="594359" y="1857032"/>
            <a:ext cx="1105661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4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56856911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3" userDrawn="1">
  <p:cSld name="večji naslov">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B8D25799-71AB-7417-596D-CC5F4C608452}"/>
              </a:ext>
            </a:extLst>
          </p:cNvPr>
          <p:cNvSpPr txBox="1">
            <a:spLocks noGrp="1"/>
          </p:cNvSpPr>
          <p:nvPr>
            <p:ph type="body" idx="10"/>
          </p:nvPr>
        </p:nvSpPr>
        <p:spPr>
          <a:xfrm>
            <a:off x="597407" y="4055741"/>
            <a:ext cx="5350543"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5350543"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elle 2" preserve="1" userDrawn="1">
  <p:cSld name="z grafiko">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7" name="Google Shape;24;p18">
            <a:extLst>
              <a:ext uri="{FF2B5EF4-FFF2-40B4-BE49-F238E27FC236}">
                <a16:creationId xmlns:a16="http://schemas.microsoft.com/office/drawing/2014/main" id="{D8713857-10D9-A715-FC2B-920C2B28395B}"/>
              </a:ext>
            </a:extLst>
          </p:cNvPr>
          <p:cNvSpPr txBox="1">
            <a:spLocks noGrp="1"/>
          </p:cNvSpPr>
          <p:nvPr>
            <p:ph type="body" idx="1"/>
          </p:nvPr>
        </p:nvSpPr>
        <p:spPr>
          <a:xfrm>
            <a:off x="594359" y="3342161"/>
            <a:ext cx="417752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0"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2" name="Google Shape;49;p24">
            <a:extLst>
              <a:ext uri="{FF2B5EF4-FFF2-40B4-BE49-F238E27FC236}">
                <a16:creationId xmlns:a16="http://schemas.microsoft.com/office/drawing/2014/main" id="{1F190A31-E384-6D0D-E025-2E6F3099494C}"/>
              </a:ext>
            </a:extLst>
          </p:cNvPr>
          <p:cNvSpPr/>
          <p:nvPr userDrawn="1"/>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0;p24">
            <a:extLst>
              <a:ext uri="{FF2B5EF4-FFF2-40B4-BE49-F238E27FC236}">
                <a16:creationId xmlns:a16="http://schemas.microsoft.com/office/drawing/2014/main" id="{ABCE621A-F12B-C3EF-4AC2-E2A1D889E1C8}"/>
              </a:ext>
            </a:extLst>
          </p:cNvPr>
          <p:cNvSpPr/>
          <p:nvPr userDrawn="1"/>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1;p24">
            <a:extLst>
              <a:ext uri="{FF2B5EF4-FFF2-40B4-BE49-F238E27FC236}">
                <a16:creationId xmlns:a16="http://schemas.microsoft.com/office/drawing/2014/main" id="{D472338F-BCCC-5643-F45A-1E8E48A889DC}"/>
              </a:ext>
            </a:extLst>
          </p:cNvPr>
          <p:cNvSpPr/>
          <p:nvPr userDrawn="1"/>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12602326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elle 2" preserve="1" userDrawn="1">
  <p:cSld name="1_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9" name="Google Shape;633;p73">
            <a:extLst>
              <a:ext uri="{FF2B5EF4-FFF2-40B4-BE49-F238E27FC236}">
                <a16:creationId xmlns:a16="http://schemas.microsoft.com/office/drawing/2014/main" id="{5FF96810-6E19-FEA4-797F-11A24AB18F9E}"/>
              </a:ext>
            </a:extLst>
          </p:cNvPr>
          <p:cNvSpPr/>
          <p:nvPr/>
        </p:nvSpPr>
        <p:spPr>
          <a:xfrm>
            <a:off x="-2975169" y="1594137"/>
            <a:ext cx="5503386" cy="5503386"/>
          </a:xfrm>
          <a:prstGeom prst="blockArc">
            <a:avLst>
              <a:gd name="adj1" fmla="val 18900000"/>
              <a:gd name="adj2" fmla="val 2700000"/>
              <a:gd name="adj3" fmla="val 367"/>
            </a:avLst>
          </a:prstGeom>
          <a:noFill/>
          <a:ln w="25400"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1" name="Google Shape;635;p73">
            <a:extLst>
              <a:ext uri="{FF2B5EF4-FFF2-40B4-BE49-F238E27FC236}">
                <a16:creationId xmlns:a16="http://schemas.microsoft.com/office/drawing/2014/main" id="{E0106C45-7E3F-6E1E-0859-0AD9EB44C39B}"/>
              </a:ext>
            </a:extLst>
          </p:cNvPr>
          <p:cNvSpPr txBox="1"/>
          <p:nvPr userDrawn="1"/>
        </p:nvSpPr>
        <p:spPr>
          <a:xfrm>
            <a:off x="1930867" y="2488007"/>
            <a:ext cx="8562421" cy="371450"/>
          </a:xfrm>
          <a:prstGeom prst="rect">
            <a:avLst/>
          </a:prstGeom>
          <a:solidFill>
            <a:srgbClr val="FFC000"/>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100" b="0" i="0" u="none" strike="noStrike" cap="none" dirty="0">
              <a:solidFill>
                <a:srgbClr val="000000"/>
              </a:solidFill>
              <a:latin typeface="Aptos" panose="020B0004020202020204" pitchFamily="34" charset="0"/>
              <a:sym typeface="Arial"/>
            </a:endParaRPr>
          </a:p>
        </p:txBody>
      </p:sp>
      <p:sp>
        <p:nvSpPr>
          <p:cNvPr id="12" name="Google Shape;636;p73">
            <a:extLst>
              <a:ext uri="{FF2B5EF4-FFF2-40B4-BE49-F238E27FC236}">
                <a16:creationId xmlns:a16="http://schemas.microsoft.com/office/drawing/2014/main" id="{12F17530-0D6C-5B0F-E179-891AA388C838}"/>
              </a:ext>
            </a:extLst>
          </p:cNvPr>
          <p:cNvSpPr/>
          <p:nvPr/>
        </p:nvSpPr>
        <p:spPr>
          <a:xfrm>
            <a:off x="1698711" y="2441576"/>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4" name="Google Shape;638;p73">
            <a:extLst>
              <a:ext uri="{FF2B5EF4-FFF2-40B4-BE49-F238E27FC236}">
                <a16:creationId xmlns:a16="http://schemas.microsoft.com/office/drawing/2014/main" id="{015AC85E-8239-A91A-9D08-5797DBF969F7}"/>
              </a:ext>
            </a:extLst>
          </p:cNvPr>
          <p:cNvSpPr txBox="1"/>
          <p:nvPr/>
        </p:nvSpPr>
        <p:spPr>
          <a:xfrm>
            <a:off x="2267248" y="3045509"/>
            <a:ext cx="8226040" cy="371450"/>
          </a:xfrm>
          <a:prstGeom prst="rect">
            <a:avLst/>
          </a:prstGeom>
          <a:solidFill>
            <a:srgbClr val="FAD706"/>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5" name="Google Shape;639;p73">
            <a:extLst>
              <a:ext uri="{FF2B5EF4-FFF2-40B4-BE49-F238E27FC236}">
                <a16:creationId xmlns:a16="http://schemas.microsoft.com/office/drawing/2014/main" id="{5667C754-6A31-E304-7616-33CEF6953F6B}"/>
              </a:ext>
            </a:extLst>
          </p:cNvPr>
          <p:cNvSpPr/>
          <p:nvPr/>
        </p:nvSpPr>
        <p:spPr>
          <a:xfrm>
            <a:off x="2035093" y="299907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D7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7" name="Google Shape;641;p73">
            <a:extLst>
              <a:ext uri="{FF2B5EF4-FFF2-40B4-BE49-F238E27FC236}">
                <a16:creationId xmlns:a16="http://schemas.microsoft.com/office/drawing/2014/main" id="{7C2D587F-477E-31D3-458B-9662019676E4}"/>
              </a:ext>
            </a:extLst>
          </p:cNvPr>
          <p:cNvSpPr txBox="1"/>
          <p:nvPr/>
        </p:nvSpPr>
        <p:spPr>
          <a:xfrm>
            <a:off x="2451584" y="3602602"/>
            <a:ext cx="8041704" cy="371450"/>
          </a:xfrm>
          <a:prstGeom prst="rect">
            <a:avLst/>
          </a:prstGeom>
          <a:solidFill>
            <a:srgbClr val="D6D21C"/>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8" name="Google Shape;642;p73">
            <a:extLst>
              <a:ext uri="{FF2B5EF4-FFF2-40B4-BE49-F238E27FC236}">
                <a16:creationId xmlns:a16="http://schemas.microsoft.com/office/drawing/2014/main" id="{6D552547-DEFB-2525-CCDD-CC1FEA6BD670}"/>
              </a:ext>
            </a:extLst>
          </p:cNvPr>
          <p:cNvSpPr/>
          <p:nvPr/>
        </p:nvSpPr>
        <p:spPr>
          <a:xfrm>
            <a:off x="2219428" y="3556171"/>
            <a:ext cx="464312" cy="464312"/>
          </a:xfrm>
          <a:prstGeom prst="ellipse">
            <a:avLst/>
          </a:prstGeom>
          <a:gradFill>
            <a:gsLst>
              <a:gs pos="0">
                <a:schemeClr val="lt1"/>
              </a:gs>
              <a:gs pos="35000">
                <a:schemeClr val="lt1"/>
              </a:gs>
              <a:gs pos="100000">
                <a:schemeClr val="lt1"/>
              </a:gs>
            </a:gsLst>
            <a:lin ang="16200000" scaled="0"/>
          </a:gradFill>
          <a:ln w="9525" cap="flat" cmpd="sng">
            <a:solidFill>
              <a:srgbClr val="CBE27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0" name="Google Shape;644;p73">
            <a:extLst>
              <a:ext uri="{FF2B5EF4-FFF2-40B4-BE49-F238E27FC236}">
                <a16:creationId xmlns:a16="http://schemas.microsoft.com/office/drawing/2014/main" id="{60D20F4E-765E-2F4F-C2BB-69CCFDB59445}"/>
              </a:ext>
            </a:extLst>
          </p:cNvPr>
          <p:cNvSpPr txBox="1"/>
          <p:nvPr/>
        </p:nvSpPr>
        <p:spPr>
          <a:xfrm>
            <a:off x="2510442" y="4160104"/>
            <a:ext cx="7982846" cy="371450"/>
          </a:xfrm>
          <a:prstGeom prst="rect">
            <a:avLst/>
          </a:prstGeom>
          <a:solidFill>
            <a:srgbClr val="71C327"/>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1" name="Google Shape;645;p73">
            <a:extLst>
              <a:ext uri="{FF2B5EF4-FFF2-40B4-BE49-F238E27FC236}">
                <a16:creationId xmlns:a16="http://schemas.microsoft.com/office/drawing/2014/main" id="{458C5B65-A0CB-4D91-9C3E-23E8D116688F}"/>
              </a:ext>
            </a:extLst>
          </p:cNvPr>
          <p:cNvSpPr/>
          <p:nvPr/>
        </p:nvSpPr>
        <p:spPr>
          <a:xfrm>
            <a:off x="2278285" y="4113673"/>
            <a:ext cx="464312" cy="464312"/>
          </a:xfrm>
          <a:prstGeom prst="ellipse">
            <a:avLst/>
          </a:prstGeom>
          <a:gradFill>
            <a:gsLst>
              <a:gs pos="0">
                <a:schemeClr val="lt1"/>
              </a:gs>
              <a:gs pos="35000">
                <a:schemeClr val="lt1"/>
              </a:gs>
              <a:gs pos="100000">
                <a:schemeClr val="lt1"/>
              </a:gs>
            </a:gsLst>
            <a:lin ang="16200000" scaled="0"/>
          </a:gradFill>
          <a:ln w="9525" cap="flat" cmpd="sng">
            <a:solidFill>
              <a:srgbClr val="A3C42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3" name="Google Shape;647;p73">
            <a:extLst>
              <a:ext uri="{FF2B5EF4-FFF2-40B4-BE49-F238E27FC236}">
                <a16:creationId xmlns:a16="http://schemas.microsoft.com/office/drawing/2014/main" id="{8956F937-4882-5168-4352-0295214EB3CF}"/>
              </a:ext>
            </a:extLst>
          </p:cNvPr>
          <p:cNvSpPr txBox="1"/>
          <p:nvPr/>
        </p:nvSpPr>
        <p:spPr>
          <a:xfrm>
            <a:off x="2451584" y="4717606"/>
            <a:ext cx="8041704" cy="371450"/>
          </a:xfrm>
          <a:prstGeom prst="rect">
            <a:avLst/>
          </a:prstGeom>
          <a:solidFill>
            <a:srgbClr val="35B579"/>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4" name="Google Shape;648;p73">
            <a:extLst>
              <a:ext uri="{FF2B5EF4-FFF2-40B4-BE49-F238E27FC236}">
                <a16:creationId xmlns:a16="http://schemas.microsoft.com/office/drawing/2014/main" id="{F78F4EAD-CDFE-C4B5-27BB-D7B612CB9CD5}"/>
              </a:ext>
            </a:extLst>
          </p:cNvPr>
          <p:cNvSpPr/>
          <p:nvPr/>
        </p:nvSpPr>
        <p:spPr>
          <a:xfrm>
            <a:off x="2219428" y="4671175"/>
            <a:ext cx="464312" cy="464312"/>
          </a:xfrm>
          <a:prstGeom prst="ellipse">
            <a:avLst/>
          </a:prstGeom>
          <a:gradFill>
            <a:gsLst>
              <a:gs pos="0">
                <a:schemeClr val="lt1"/>
              </a:gs>
              <a:gs pos="35000">
                <a:schemeClr val="lt1"/>
              </a:gs>
              <a:gs pos="100000">
                <a:schemeClr val="lt1"/>
              </a:gs>
            </a:gsLst>
            <a:lin ang="16200000" scaled="0"/>
          </a:gradFill>
          <a:ln w="9525" cap="flat" cmpd="sng">
            <a:solidFill>
              <a:srgbClr val="35B5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6" name="Google Shape;650;p73">
            <a:extLst>
              <a:ext uri="{FF2B5EF4-FFF2-40B4-BE49-F238E27FC236}">
                <a16:creationId xmlns:a16="http://schemas.microsoft.com/office/drawing/2014/main" id="{44D2AB72-7042-F845-DF0D-10B069F22017}"/>
              </a:ext>
            </a:extLst>
          </p:cNvPr>
          <p:cNvSpPr txBox="1"/>
          <p:nvPr/>
        </p:nvSpPr>
        <p:spPr>
          <a:xfrm>
            <a:off x="2267248" y="5274700"/>
            <a:ext cx="8226040" cy="371450"/>
          </a:xfrm>
          <a:prstGeom prst="rect">
            <a:avLst/>
          </a:prstGeom>
          <a:solidFill>
            <a:srgbClr val="64B1BE"/>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600" b="1" i="0" u="none" strike="noStrike" cap="none" dirty="0">
              <a:solidFill>
                <a:schemeClr val="dk1"/>
              </a:solidFill>
              <a:latin typeface="Aptos" panose="020B0004020202020204" pitchFamily="34" charset="0"/>
              <a:sym typeface="Arial"/>
            </a:endParaRPr>
          </a:p>
        </p:txBody>
      </p:sp>
      <p:sp>
        <p:nvSpPr>
          <p:cNvPr id="27" name="Google Shape;651;p73">
            <a:extLst>
              <a:ext uri="{FF2B5EF4-FFF2-40B4-BE49-F238E27FC236}">
                <a16:creationId xmlns:a16="http://schemas.microsoft.com/office/drawing/2014/main" id="{ABE8F6A9-8CDC-B607-4035-7D1F1B8C650A}"/>
              </a:ext>
            </a:extLst>
          </p:cNvPr>
          <p:cNvSpPr/>
          <p:nvPr/>
        </p:nvSpPr>
        <p:spPr>
          <a:xfrm>
            <a:off x="2035093" y="522826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9" name="Google Shape;653;p73">
            <a:extLst>
              <a:ext uri="{FF2B5EF4-FFF2-40B4-BE49-F238E27FC236}">
                <a16:creationId xmlns:a16="http://schemas.microsoft.com/office/drawing/2014/main" id="{B2062772-B292-DC3A-5C89-1692044A45B7}"/>
              </a:ext>
            </a:extLst>
          </p:cNvPr>
          <p:cNvSpPr txBox="1"/>
          <p:nvPr/>
        </p:nvSpPr>
        <p:spPr>
          <a:xfrm>
            <a:off x="1930868" y="5832202"/>
            <a:ext cx="8562420" cy="371450"/>
          </a:xfrm>
          <a:prstGeom prst="rect">
            <a:avLst/>
          </a:prstGeom>
          <a:solidFill>
            <a:srgbClr val="4393A0"/>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30" name="Google Shape;654;p73">
            <a:extLst>
              <a:ext uri="{FF2B5EF4-FFF2-40B4-BE49-F238E27FC236}">
                <a16:creationId xmlns:a16="http://schemas.microsoft.com/office/drawing/2014/main" id="{83606B1F-AA15-65A9-A212-C61983494A75}"/>
              </a:ext>
            </a:extLst>
          </p:cNvPr>
          <p:cNvSpPr/>
          <p:nvPr/>
        </p:nvSpPr>
        <p:spPr>
          <a:xfrm>
            <a:off x="1698711" y="5785770"/>
            <a:ext cx="464312" cy="464312"/>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31" name="Google Shape;98;p27">
            <a:extLst>
              <a:ext uri="{FF2B5EF4-FFF2-40B4-BE49-F238E27FC236}">
                <a16:creationId xmlns:a16="http://schemas.microsoft.com/office/drawing/2014/main" id="{A2633846-581F-D7BC-5AFD-A88EE665A38D}"/>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2" name="Google Shape;99;p27">
            <a:extLst>
              <a:ext uri="{FF2B5EF4-FFF2-40B4-BE49-F238E27FC236}">
                <a16:creationId xmlns:a16="http://schemas.microsoft.com/office/drawing/2014/main" id="{F7123646-8718-9935-01E3-F2565FC0585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3" name="Google Shape;100;p27">
            <a:extLst>
              <a:ext uri="{FF2B5EF4-FFF2-40B4-BE49-F238E27FC236}">
                <a16:creationId xmlns:a16="http://schemas.microsoft.com/office/drawing/2014/main" id="{45330F9F-E0D4-094B-D45E-5D132D6FCDB7}"/>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5" name="Text Placeholder 34">
            <a:extLst>
              <a:ext uri="{FF2B5EF4-FFF2-40B4-BE49-F238E27FC236}">
                <a16:creationId xmlns:a16="http://schemas.microsoft.com/office/drawing/2014/main" id="{7F972D00-CC7F-C736-B9C6-9396198F5199}"/>
              </a:ext>
            </a:extLst>
          </p:cNvPr>
          <p:cNvSpPr>
            <a:spLocks noGrp="1"/>
          </p:cNvSpPr>
          <p:nvPr userDrawn="1">
            <p:ph type="body" sz="quarter" idx="13"/>
          </p:nvPr>
        </p:nvSpPr>
        <p:spPr>
          <a:xfrm>
            <a:off x="2163022" y="24880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F17EC047-BC18-EB02-CF63-2F215A31709E}"/>
              </a:ext>
            </a:extLst>
          </p:cNvPr>
          <p:cNvSpPr>
            <a:spLocks noGrp="1"/>
          </p:cNvSpPr>
          <p:nvPr userDrawn="1">
            <p:ph type="body" sz="quarter" idx="14"/>
          </p:nvPr>
        </p:nvSpPr>
        <p:spPr>
          <a:xfrm>
            <a:off x="2499404" y="3045509"/>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2C67DBEA-FB1D-4ABE-E017-A1A0FED74D30}"/>
              </a:ext>
            </a:extLst>
          </p:cNvPr>
          <p:cNvSpPr>
            <a:spLocks noGrp="1"/>
          </p:cNvSpPr>
          <p:nvPr userDrawn="1">
            <p:ph type="body" sz="quarter" idx="15"/>
          </p:nvPr>
        </p:nvSpPr>
        <p:spPr>
          <a:xfrm>
            <a:off x="2683739" y="3602603"/>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8" name="Text Placeholder 34">
            <a:extLst>
              <a:ext uri="{FF2B5EF4-FFF2-40B4-BE49-F238E27FC236}">
                <a16:creationId xmlns:a16="http://schemas.microsoft.com/office/drawing/2014/main" id="{3D855BB1-D882-F5B3-0393-EA92D10C8D72}"/>
              </a:ext>
            </a:extLst>
          </p:cNvPr>
          <p:cNvSpPr>
            <a:spLocks noGrp="1"/>
          </p:cNvSpPr>
          <p:nvPr userDrawn="1">
            <p:ph type="body" sz="quarter" idx="16"/>
          </p:nvPr>
        </p:nvSpPr>
        <p:spPr>
          <a:xfrm>
            <a:off x="2742596" y="4160105"/>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1" name="Text Placeholder 34">
            <a:extLst>
              <a:ext uri="{FF2B5EF4-FFF2-40B4-BE49-F238E27FC236}">
                <a16:creationId xmlns:a16="http://schemas.microsoft.com/office/drawing/2014/main" id="{203572E9-6FC5-848B-6268-3656FC2C2D98}"/>
              </a:ext>
            </a:extLst>
          </p:cNvPr>
          <p:cNvSpPr>
            <a:spLocks noGrp="1"/>
          </p:cNvSpPr>
          <p:nvPr userDrawn="1">
            <p:ph type="body" sz="quarter" idx="17"/>
          </p:nvPr>
        </p:nvSpPr>
        <p:spPr>
          <a:xfrm>
            <a:off x="2683739" y="47176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2" name="Text Placeholder 34">
            <a:extLst>
              <a:ext uri="{FF2B5EF4-FFF2-40B4-BE49-F238E27FC236}">
                <a16:creationId xmlns:a16="http://schemas.microsoft.com/office/drawing/2014/main" id="{F2B2742F-8FAD-AAD8-C1B7-09D38627CFD4}"/>
              </a:ext>
            </a:extLst>
          </p:cNvPr>
          <p:cNvSpPr>
            <a:spLocks noGrp="1"/>
          </p:cNvSpPr>
          <p:nvPr userDrawn="1">
            <p:ph type="body" sz="quarter" idx="18"/>
          </p:nvPr>
        </p:nvSpPr>
        <p:spPr>
          <a:xfrm>
            <a:off x="2499404" y="5274701"/>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3" name="Text Placeholder 34">
            <a:extLst>
              <a:ext uri="{FF2B5EF4-FFF2-40B4-BE49-F238E27FC236}">
                <a16:creationId xmlns:a16="http://schemas.microsoft.com/office/drawing/2014/main" id="{ABBF3130-D7E5-F824-05BD-4A58CCB65086}"/>
              </a:ext>
            </a:extLst>
          </p:cNvPr>
          <p:cNvSpPr>
            <a:spLocks noGrp="1"/>
          </p:cNvSpPr>
          <p:nvPr userDrawn="1">
            <p:ph type="body" sz="quarter" idx="19"/>
          </p:nvPr>
        </p:nvSpPr>
        <p:spPr>
          <a:xfrm>
            <a:off x="2163022" y="5831794"/>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878969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Shema">
    <p:bg>
      <p:bgPr>
        <a:solidFill>
          <a:schemeClr val="lt1"/>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4123575" y="4506329"/>
            <a:ext cx="416894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4123576" y="596887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grpSp>
        <p:nvGrpSpPr>
          <p:cNvPr id="76" name="Google Shape;76;p26"/>
          <p:cNvGrpSpPr/>
          <p:nvPr/>
        </p:nvGrpSpPr>
        <p:grpSpPr>
          <a:xfrm rot="-5400000">
            <a:off x="-1340601" y="4196010"/>
            <a:ext cx="3053166" cy="2270813"/>
            <a:chOff x="4881398" y="2159825"/>
            <a:chExt cx="3881604" cy="2778984"/>
          </a:xfrm>
        </p:grpSpPr>
        <p:sp>
          <p:nvSpPr>
            <p:cNvPr id="77" name="Google Shape;77;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8" name="Google Shape;78;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9" name="Google Shape;79;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12" name="Text Placeholder 11">
            <a:extLst>
              <a:ext uri="{FF2B5EF4-FFF2-40B4-BE49-F238E27FC236}">
                <a16:creationId xmlns:a16="http://schemas.microsoft.com/office/drawing/2014/main" id="{096E1B27-65FD-705F-D833-80F69FAB7D4B}"/>
              </a:ext>
            </a:extLst>
          </p:cNvPr>
          <p:cNvSpPr>
            <a:spLocks noGrp="1"/>
          </p:cNvSpPr>
          <p:nvPr>
            <p:ph type="body" sz="quarter" idx="13"/>
          </p:nvPr>
        </p:nvSpPr>
        <p:spPr>
          <a:xfrm>
            <a:off x="858203" y="1267067"/>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3" name="Text Placeholder 11">
            <a:extLst>
              <a:ext uri="{FF2B5EF4-FFF2-40B4-BE49-F238E27FC236}">
                <a16:creationId xmlns:a16="http://schemas.microsoft.com/office/drawing/2014/main" id="{26030CC5-787B-8FF1-5667-8D590AEE1D53}"/>
              </a:ext>
            </a:extLst>
          </p:cNvPr>
          <p:cNvSpPr>
            <a:spLocks noGrp="1"/>
          </p:cNvSpPr>
          <p:nvPr>
            <p:ph type="body" sz="quarter" idx="14"/>
          </p:nvPr>
        </p:nvSpPr>
        <p:spPr>
          <a:xfrm>
            <a:off x="1927055" y="3591659"/>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4" name="Text Placeholder 11">
            <a:extLst>
              <a:ext uri="{FF2B5EF4-FFF2-40B4-BE49-F238E27FC236}">
                <a16:creationId xmlns:a16="http://schemas.microsoft.com/office/drawing/2014/main" id="{8B41C06A-BA02-6630-B260-744A139C1240}"/>
              </a:ext>
            </a:extLst>
          </p:cNvPr>
          <p:cNvSpPr>
            <a:spLocks noGrp="1"/>
          </p:cNvSpPr>
          <p:nvPr>
            <p:ph type="body" sz="quarter" idx="15"/>
          </p:nvPr>
        </p:nvSpPr>
        <p:spPr>
          <a:xfrm>
            <a:off x="6096000" y="1039788"/>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5" name="Text Placeholder 11">
            <a:extLst>
              <a:ext uri="{FF2B5EF4-FFF2-40B4-BE49-F238E27FC236}">
                <a16:creationId xmlns:a16="http://schemas.microsoft.com/office/drawing/2014/main" id="{4309B9D4-6B72-3111-77BF-0253F8E6E268}"/>
              </a:ext>
            </a:extLst>
          </p:cNvPr>
          <p:cNvSpPr>
            <a:spLocks noGrp="1"/>
          </p:cNvSpPr>
          <p:nvPr>
            <p:ph type="body" sz="quarter" idx="16"/>
          </p:nvPr>
        </p:nvSpPr>
        <p:spPr>
          <a:xfrm>
            <a:off x="7481819" y="4995542"/>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Tree>
    <p:extLst>
      <p:ext uri="{BB962C8B-B14F-4D97-AF65-F5344CB8AC3E}">
        <p14:creationId xmlns:p14="http://schemas.microsoft.com/office/powerpoint/2010/main" val="102428257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atin typeface="Aptos" panose="020B0004020202020204" pitchFamily="34" charset="0"/>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pic>
        <p:nvPicPr>
          <p:cNvPr id="110" name="Google Shape;110;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1_Titelinhalt und Tabelle">
    <p:bg>
      <p:bgPr>
        <a:solidFill>
          <a:schemeClr val="lt1"/>
        </a:solidFill>
        <a:effectLst/>
      </p:bgPr>
    </p:bg>
    <p:spTree>
      <p:nvGrpSpPr>
        <p:cNvPr id="1" name="Shape 69"/>
        <p:cNvGrpSpPr/>
        <p:nvPr/>
      </p:nvGrpSpPr>
      <p:grpSpPr>
        <a:xfrm>
          <a:off x="0" y="0"/>
          <a:ext cx="0" cy="0"/>
          <a:chOff x="0" y="0"/>
          <a:chExt cx="0" cy="0"/>
        </a:xfrm>
      </p:grpSpPr>
      <p:grpSp>
        <p:nvGrpSpPr>
          <p:cNvPr id="5" name="Group 4">
            <a:extLst>
              <a:ext uri="{FF2B5EF4-FFF2-40B4-BE49-F238E27FC236}">
                <a16:creationId xmlns:a16="http://schemas.microsoft.com/office/drawing/2014/main" id="{1C5C9902-4870-EF42-D2CE-EED25CD41A57}"/>
              </a:ext>
            </a:extLst>
          </p:cNvPr>
          <p:cNvGrpSpPr/>
          <p:nvPr userDrawn="1"/>
        </p:nvGrpSpPr>
        <p:grpSpPr>
          <a:xfrm>
            <a:off x="-2071797" y="2439793"/>
            <a:ext cx="6106290" cy="5669493"/>
            <a:chOff x="-2071797" y="2439793"/>
            <a:chExt cx="6106290" cy="5669493"/>
          </a:xfrm>
        </p:grpSpPr>
        <p:sp>
          <p:nvSpPr>
            <p:cNvPr id="2" name="Google Shape;56;p22">
              <a:extLst>
                <a:ext uri="{FF2B5EF4-FFF2-40B4-BE49-F238E27FC236}">
                  <a16:creationId xmlns:a16="http://schemas.microsoft.com/office/drawing/2014/main" id="{8A429A4E-07A8-68B7-4752-A46E851A302B}"/>
                </a:ext>
              </a:extLst>
            </p:cNvPr>
            <p:cNvSpPr/>
            <p:nvPr userDrawn="1"/>
          </p:nvSpPr>
          <p:spPr>
            <a:xfrm rot="162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7;p22">
              <a:extLst>
                <a:ext uri="{FF2B5EF4-FFF2-40B4-BE49-F238E27FC236}">
                  <a16:creationId xmlns:a16="http://schemas.microsoft.com/office/drawing/2014/main" id="{CBA8D95D-6134-ECC4-C18E-388485F922B5}"/>
                </a:ext>
              </a:extLst>
            </p:cNvPr>
            <p:cNvSpPr/>
            <p:nvPr userDrawn="1"/>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8;p22">
              <a:extLst>
                <a:ext uri="{FF2B5EF4-FFF2-40B4-BE49-F238E27FC236}">
                  <a16:creationId xmlns:a16="http://schemas.microsoft.com/office/drawing/2014/main" id="{521007E2-5395-878C-22EF-A57F8E6B2813}"/>
                </a:ext>
              </a:extLst>
            </p:cNvPr>
            <p:cNvSpPr/>
            <p:nvPr userDrawn="1"/>
          </p:nvSpPr>
          <p:spPr>
            <a:xfrm rot="13446178">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70" name="Google Shape;70;p26"/>
          <p:cNvSpPr txBox="1">
            <a:spLocks noGrp="1"/>
          </p:cNvSpPr>
          <p:nvPr>
            <p:ph type="title"/>
          </p:nvPr>
        </p:nvSpPr>
        <p:spPr>
          <a:xfrm>
            <a:off x="3661409" y="4789088"/>
            <a:ext cx="7936230" cy="78881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3661409" y="5659694"/>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3" name="Google Shape;73;p26"/>
          <p:cNvSpPr txBox="1">
            <a:spLocks noGrp="1"/>
          </p:cNvSpPr>
          <p:nvPr>
            <p:ph type="body" idx="2"/>
          </p:nvPr>
        </p:nvSpPr>
        <p:spPr>
          <a:xfrm>
            <a:off x="3661410" y="2068912"/>
            <a:ext cx="7936230" cy="2571571"/>
          </a:xfrm>
          <a:prstGeom prst="rect">
            <a:avLst/>
          </a:prstGeom>
          <a:noFill/>
          <a:ln>
            <a:noFill/>
          </a:ln>
        </p:spPr>
        <p:txBody>
          <a:bodyPr spcFirstLastPara="1" wrap="square" lIns="0" tIns="0" rIns="0" bIns="0" anchor="b" anchorCtr="0">
            <a:normAutofit/>
          </a:bodyPr>
          <a:lstStyle>
            <a:lvl1pPr marL="0" lvl="0" indent="0" algn="l">
              <a:lnSpc>
                <a:spcPct val="100000"/>
              </a:lnSpc>
              <a:spcBef>
                <a:spcPts val="0"/>
              </a:spcBef>
              <a:spcAft>
                <a:spcPts val="0"/>
              </a:spcAft>
              <a:buClr>
                <a:srgbClr val="3F3F3F"/>
              </a:buClr>
              <a:buSzPts val="2000"/>
              <a:buNone/>
              <a:defRPr sz="2400">
                <a:latin typeface="Aptos" panose="020B0004020202020204" pitchFamily="34" charset="0"/>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Tree>
    <p:extLst>
      <p:ext uri="{BB962C8B-B14F-4D97-AF65-F5344CB8AC3E}">
        <p14:creationId xmlns:p14="http://schemas.microsoft.com/office/powerpoint/2010/main" val="88990097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3" preserve="1" userDrawn="1">
  <p:cSld name="zaključek">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466630"/>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9069335"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8" name="Rectangle 7">
            <a:extLst>
              <a:ext uri="{FF2B5EF4-FFF2-40B4-BE49-F238E27FC236}">
                <a16:creationId xmlns:a16="http://schemas.microsoft.com/office/drawing/2014/main" id="{6C14BA3A-6EE3-CA86-3FBB-A13E8ED39AAA}"/>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9" name="Google Shape;121;p1" descr="Ein Bild, das Text, Screenshot, Schrift enthält.&#10;&#10;KI-generierte Inhalte können fehlerhaft sein.">
            <a:extLst>
              <a:ext uri="{FF2B5EF4-FFF2-40B4-BE49-F238E27FC236}">
                <a16:creationId xmlns:a16="http://schemas.microsoft.com/office/drawing/2014/main" id="{C7D1C118-54BD-27AB-88FE-ABF5BAEACB58}"/>
              </a:ext>
            </a:extLst>
          </p:cNvPr>
          <p:cNvPicPr preferRelativeResize="0"/>
          <p:nvPr userDrawn="1"/>
        </p:nvPicPr>
        <p:blipFill rotWithShape="1">
          <a:blip r:embed="rId2">
            <a:alphaModFix/>
          </a:blip>
          <a:srcRect l="66196" b="19223"/>
          <a:stretch>
            <a:fillRect/>
          </a:stretch>
        </p:blipFill>
        <p:spPr>
          <a:xfrm>
            <a:off x="3129059" y="5259606"/>
            <a:ext cx="1364732" cy="1257928"/>
          </a:xfrm>
          <a:prstGeom prst="rect">
            <a:avLst/>
          </a:prstGeom>
          <a:noFill/>
          <a:ln>
            <a:noFill/>
          </a:ln>
        </p:spPr>
      </p:pic>
      <p:grpSp>
        <p:nvGrpSpPr>
          <p:cNvPr id="10" name="Group 9">
            <a:extLst>
              <a:ext uri="{FF2B5EF4-FFF2-40B4-BE49-F238E27FC236}">
                <a16:creationId xmlns:a16="http://schemas.microsoft.com/office/drawing/2014/main" id="{C8B71067-4945-2024-C59D-FF7763531B49}"/>
              </a:ext>
            </a:extLst>
          </p:cNvPr>
          <p:cNvGrpSpPr/>
          <p:nvPr userDrawn="1"/>
        </p:nvGrpSpPr>
        <p:grpSpPr>
          <a:xfrm>
            <a:off x="476075" y="5259605"/>
            <a:ext cx="2485252" cy="1156869"/>
            <a:chOff x="1611955" y="3017474"/>
            <a:chExt cx="2270669" cy="1056982"/>
          </a:xfrm>
        </p:grpSpPr>
        <p:pic>
          <p:nvPicPr>
            <p:cNvPr id="11" name="Picture 10">
              <a:extLst>
                <a:ext uri="{FF2B5EF4-FFF2-40B4-BE49-F238E27FC236}">
                  <a16:creationId xmlns:a16="http://schemas.microsoft.com/office/drawing/2014/main" id="{58E659AE-532E-9444-3513-0D2CFF50DD04}"/>
                </a:ext>
              </a:extLst>
            </p:cNvPr>
            <p:cNvPicPr>
              <a:picLocks noChangeAspect="1"/>
            </p:cNvPicPr>
            <p:nvPr/>
          </p:nvPicPr>
          <p:blipFill>
            <a:blip r:embed="rId3"/>
            <a:srcRect l="34134" t="37938" r="5209" b="38206"/>
            <a:stretch>
              <a:fillRect/>
            </a:stretch>
          </p:blipFill>
          <p:spPr>
            <a:xfrm>
              <a:off x="1611955" y="3017474"/>
              <a:ext cx="2270669" cy="595358"/>
            </a:xfrm>
            <a:prstGeom prst="rect">
              <a:avLst/>
            </a:prstGeom>
          </p:spPr>
        </p:pic>
        <p:sp>
          <p:nvSpPr>
            <p:cNvPr id="12" name="Google Shape;121;p22">
              <a:extLst>
                <a:ext uri="{FF2B5EF4-FFF2-40B4-BE49-F238E27FC236}">
                  <a16:creationId xmlns:a16="http://schemas.microsoft.com/office/drawing/2014/main" id="{712497D7-2099-1A02-868D-790A47ED4782}"/>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pic>
        <p:nvPicPr>
          <p:cNvPr id="14" name="Google Shape;116;p1" descr="Ein Bild, das Text, Schrift, Screenshot, Grafiken enthält.&#10;&#10;Automatisch generierte Beschreibung">
            <a:extLst>
              <a:ext uri="{FF2B5EF4-FFF2-40B4-BE49-F238E27FC236}">
                <a16:creationId xmlns:a16="http://schemas.microsoft.com/office/drawing/2014/main" id="{C271260D-1A30-4701-907E-CD9CAA1DFBA1}"/>
              </a:ext>
            </a:extLst>
          </p:cNvPr>
          <p:cNvPicPr preferRelativeResize="0"/>
          <p:nvPr userDrawn="1"/>
        </p:nvPicPr>
        <p:blipFill rotWithShape="1">
          <a:blip r:embed="rId4">
            <a:alphaModFix/>
          </a:blip>
          <a:srcRect r="35726"/>
          <a:stretch>
            <a:fillRect/>
          </a:stretch>
        </p:blipFill>
        <p:spPr>
          <a:xfrm>
            <a:off x="6818788" y="4836746"/>
            <a:ext cx="3389663" cy="1904297"/>
          </a:xfrm>
          <a:prstGeom prst="rect">
            <a:avLst/>
          </a:prstGeom>
          <a:noFill/>
          <a:ln>
            <a:noFill/>
          </a:ln>
        </p:spPr>
      </p:pic>
      <p:pic>
        <p:nvPicPr>
          <p:cNvPr id="15" name="Google Shape;116;p1" descr="Ein Bild, das Text, Schrift, Screenshot, Grafiken enthält.&#10;&#10;Automatisch generierte Beschreibung">
            <a:extLst>
              <a:ext uri="{FF2B5EF4-FFF2-40B4-BE49-F238E27FC236}">
                <a16:creationId xmlns:a16="http://schemas.microsoft.com/office/drawing/2014/main" id="{08E04F89-DDBC-0DD2-95FD-02B9E041B3EC}"/>
              </a:ext>
            </a:extLst>
          </p:cNvPr>
          <p:cNvPicPr preferRelativeResize="0"/>
          <p:nvPr userDrawn="1"/>
        </p:nvPicPr>
        <p:blipFill rotWithShape="1">
          <a:blip r:embed="rId4">
            <a:alphaModFix/>
          </a:blip>
          <a:srcRect l="64272" r="594" b="43237"/>
          <a:stretch>
            <a:fillRect/>
          </a:stretch>
        </p:blipFill>
        <p:spPr>
          <a:xfrm>
            <a:off x="10208451" y="4836746"/>
            <a:ext cx="1852892" cy="1080943"/>
          </a:xfrm>
          <a:prstGeom prst="rect">
            <a:avLst/>
          </a:prstGeom>
          <a:noFill/>
          <a:ln>
            <a:noFill/>
          </a:ln>
        </p:spPr>
      </p:pic>
    </p:spTree>
    <p:extLst>
      <p:ext uri="{BB962C8B-B14F-4D97-AF65-F5344CB8AC3E}">
        <p14:creationId xmlns:p14="http://schemas.microsoft.com/office/powerpoint/2010/main" val="14608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userDrawn="1">
  <p:cSld name="Vsebina">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6787747" cy="553998"/>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1" preserve="1" userDrawn="1">
  <p:cSld name="viri">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hasCustomPrompt="1"/>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sl-SI" dirty="0"/>
              <a:t>Viri</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11009969" cy="276999"/>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1200" b="0" i="0">
                <a:solidFill>
                  <a:srgbClr val="3F3F3F"/>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21987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1">
  <p:cSld name="1_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59995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1">
  <p:cSld name="1_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628147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el und zwei Inhalte 2">
  <p:cSld name="3_Titel und zwei Inhalte 2">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42" name="Google Shape;4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3" name="Google Shape;4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3047193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userDrawn="1">
  <p:cSld name="Naslov in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C8A29737-EFD1-06F4-D360-961745774611}"/>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reserve="1" userDrawn="1">
  <p:cSld name="Naslov, besedilo,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Text Placeholder 3">
            <a:extLst>
              <a:ext uri="{FF2B5EF4-FFF2-40B4-BE49-F238E27FC236}">
                <a16:creationId xmlns:a16="http://schemas.microsoft.com/office/drawing/2014/main" id="{2EF33FF5-2BE8-97E9-C449-EFDCB15FACAB}"/>
              </a:ext>
            </a:extLst>
          </p:cNvPr>
          <p:cNvSpPr>
            <a:spLocks noGrp="1"/>
          </p:cNvSpPr>
          <p:nvPr>
            <p:ph type="body" sz="quarter" idx="13"/>
          </p:nvPr>
        </p:nvSpPr>
        <p:spPr>
          <a:xfrm>
            <a:off x="593725" y="5798784"/>
            <a:ext cx="5502275" cy="369332"/>
          </a:xfrm>
        </p:spPr>
        <p:txBody>
          <a:bodyPr wrap="square" lIns="0" tIns="0" rIns="0" bIns="0" anchor="b" anchorCtr="0">
            <a:spAutoFit/>
          </a:bodyPr>
          <a:lstStyle>
            <a:lvl1pPr marL="0" indent="0">
              <a:lnSpc>
                <a:spcPct val="100000"/>
              </a:lnSpc>
              <a:spcBef>
                <a:spcPts val="0"/>
              </a:spcBef>
              <a:defRPr sz="2400">
                <a:latin typeface="Aptos" panose="020B0004020202020204" pitchFamily="34" charset="0"/>
              </a:defRPr>
            </a:lvl1pPr>
            <a:lvl2pPr indent="0">
              <a:lnSpc>
                <a:spcPct val="100000"/>
              </a:lnSpc>
              <a:defRPr sz="2400">
                <a:latin typeface="Aptos" panose="020B0004020202020204" pitchFamily="34" charset="0"/>
              </a:defRPr>
            </a:lvl2pPr>
            <a:lvl3pPr indent="0">
              <a:lnSpc>
                <a:spcPct val="100000"/>
              </a:lnSpc>
              <a:defRPr sz="2400">
                <a:latin typeface="Aptos" panose="020B0004020202020204" pitchFamily="34" charset="0"/>
              </a:defRPr>
            </a:lvl3pPr>
            <a:lvl4pPr indent="0">
              <a:lnSpc>
                <a:spcPct val="100000"/>
              </a:lnSpc>
              <a:defRPr sz="2400">
                <a:latin typeface="Aptos" panose="020B0004020202020204" pitchFamily="34" charset="0"/>
              </a:defRPr>
            </a:lvl4pPr>
            <a:lvl5pPr indent="0">
              <a:lnSpc>
                <a:spcPct val="100000"/>
              </a:lnSpc>
              <a:defRPr sz="2400">
                <a:latin typeface="Aptos" panose="020B0004020202020204" pitchFamily="34" charset="0"/>
              </a:defRPr>
            </a:lvl5pPr>
          </a:lstStyle>
          <a:p>
            <a:pPr lvl="0"/>
            <a:r>
              <a:rPr lang="en-US"/>
              <a:t>Click to edit Master text styles</a:t>
            </a:r>
          </a:p>
        </p:txBody>
      </p:sp>
      <p:sp>
        <p:nvSpPr>
          <p:cNvPr id="2" name="Google Shape;61;p23">
            <a:extLst>
              <a:ext uri="{FF2B5EF4-FFF2-40B4-BE49-F238E27FC236}">
                <a16:creationId xmlns:a16="http://schemas.microsoft.com/office/drawing/2014/main" id="{BDC301D6-E365-A05F-4B71-DE7D012A58C8}"/>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7870853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2" userDrawn="1">
  <p:cSld name="Naslov, besedilo, slika 2">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2654643"/>
            <a:ext cx="671486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654643"/>
            <a:ext cx="3982851" cy="3031636"/>
          </a:xfrm>
        </p:spPr>
        <p:txBody>
          <a:bodyPr/>
          <a:lstStyle/>
          <a:p>
            <a:r>
              <a:rPr lang="en-US"/>
              <a:t>Click icon to add online image</a:t>
            </a:r>
            <a:endParaRPr lang="sl-SI"/>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bullet, slika 2 - spodnja poravnava">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5582842"/>
            <a:ext cx="6714864" cy="307777"/>
          </a:xfrm>
          <a:prstGeom prst="rect">
            <a:avLst/>
          </a:prstGeom>
          <a:noFill/>
          <a:ln>
            <a:noFill/>
          </a:ln>
        </p:spPr>
        <p:txBody>
          <a:bodyPr spcFirstLastPara="1" wrap="square" lIns="0" tIns="0" rIns="0" bIns="0" anchor="b" anchorCtr="0">
            <a:spAutoFit/>
          </a:bodyPr>
          <a:lstStyle>
            <a:lvl1pPr marL="342000" lvl="0" indent="-342000" algn="l">
              <a:lnSpc>
                <a:spcPct val="100000"/>
              </a:lnSpc>
              <a:spcBef>
                <a:spcPts val="0"/>
              </a:spcBef>
              <a:spcAft>
                <a:spcPts val="0"/>
              </a:spcAft>
              <a:buClr>
                <a:srgbClr val="035854"/>
              </a:buClr>
              <a:buSzPts val="2000"/>
              <a:buFont typeface="Arial" panose="020B0604020202020204" pitchFamily="34" charset="0"/>
              <a:buChar char="•"/>
              <a:defRPr sz="2000" b="1">
                <a:solidFill>
                  <a:srgbClr val="035854"/>
                </a:solidFill>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858983"/>
            <a:ext cx="3982851" cy="3031636"/>
          </a:xfrm>
        </p:spPr>
        <p:txBody>
          <a:bodyPr/>
          <a:lstStyle/>
          <a:p>
            <a:r>
              <a:rPr lang="en-US"/>
              <a:t>Click icon to add online image</a:t>
            </a:r>
            <a:endParaRPr lang="sl-SI"/>
          </a:p>
        </p:txBody>
      </p:sp>
    </p:spTree>
    <p:extLst>
      <p:ext uri="{BB962C8B-B14F-4D97-AF65-F5344CB8AC3E}">
        <p14:creationId xmlns:p14="http://schemas.microsoft.com/office/powerpoint/2010/main" val="187650027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in dve besedili">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768683E0-2AFF-6CF8-F4ED-0797044C5246}"/>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3" name="Google Shape;61;p23">
            <a:extLst>
              <a:ext uri="{FF2B5EF4-FFF2-40B4-BE49-F238E27FC236}">
                <a16:creationId xmlns:a16="http://schemas.microsoft.com/office/drawing/2014/main" id="{FECAAD91-4A10-DC82-A8CB-F634C1DC23C9}"/>
              </a:ext>
            </a:extLst>
          </p:cNvPr>
          <p:cNvSpPr txBox="1">
            <a:spLocks noGrp="1"/>
          </p:cNvSpPr>
          <p:nvPr>
            <p:ph type="body" idx="16"/>
          </p:nvPr>
        </p:nvSpPr>
        <p:spPr>
          <a:xfrm>
            <a:off x="6256075" y="2654643"/>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983124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besedilo levo">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44760058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 preserve="1" userDrawn="1">
  <p:cSld name="1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98;p27">
            <a:extLst>
              <a:ext uri="{FF2B5EF4-FFF2-40B4-BE49-F238E27FC236}">
                <a16:creationId xmlns:a16="http://schemas.microsoft.com/office/drawing/2014/main" id="{25B6E8BC-17F6-DBF3-83F6-57AE93B5BA53}"/>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99;p27">
            <a:extLst>
              <a:ext uri="{FF2B5EF4-FFF2-40B4-BE49-F238E27FC236}">
                <a16:creationId xmlns:a16="http://schemas.microsoft.com/office/drawing/2014/main" id="{23031AD6-D367-4A7F-334F-55301C0EC8E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100;p27">
            <a:extLst>
              <a:ext uri="{FF2B5EF4-FFF2-40B4-BE49-F238E27FC236}">
                <a16:creationId xmlns:a16="http://schemas.microsoft.com/office/drawing/2014/main" id="{D1AF6040-9FE5-0D85-3C02-294F6794D6B5}"/>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410493025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dirty="0"/>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dirty="0"/>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ptos" panose="020B0004020202020204" pitchFamily="34" charset="0"/>
                <a:ea typeface="Aptos" panose="020B000402020202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lang="sl-SI" dirty="0"/>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pic>
        <p:nvPicPr>
          <p:cNvPr id="14" name="Google Shape;14;p16" descr="Logo ProCure"/>
          <p:cNvPicPr preferRelativeResize="0"/>
          <p:nvPr/>
        </p:nvPicPr>
        <p:blipFill rotWithShape="1">
          <a:blip r:embed="rId25">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55" r:id="rId5"/>
    <p:sldLayoutId id="2147483665" r:id="rId6"/>
    <p:sldLayoutId id="2147483662" r:id="rId7"/>
    <p:sldLayoutId id="2147483667" r:id="rId8"/>
    <p:sldLayoutId id="2147483671" r:id="rId9"/>
    <p:sldLayoutId id="2147483664" r:id="rId10"/>
    <p:sldLayoutId id="2147483668" r:id="rId11"/>
    <p:sldLayoutId id="2147483675" r:id="rId12"/>
    <p:sldLayoutId id="2147483660" r:id="rId13"/>
    <p:sldLayoutId id="2147483670" r:id="rId14"/>
    <p:sldLayoutId id="2147483672" r:id="rId15"/>
    <p:sldLayoutId id="2147483666" r:id="rId16"/>
    <p:sldLayoutId id="2147483661" r:id="rId17"/>
    <p:sldLayoutId id="2147483669" r:id="rId18"/>
    <p:sldLayoutId id="2147483673" r:id="rId19"/>
    <p:sldLayoutId id="2147483674" r:id="rId20"/>
    <p:sldLayoutId id="2147483676" r:id="rId21"/>
    <p:sldLayoutId id="2147483677" r:id="rId22"/>
    <p:sldLayoutId id="2147483679" r:id="rId2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Serif" panose="02020604070405020304" pitchFamily="18" charset="0"/>
          <a:ea typeface="Aptos Serif" panose="02020604070405020304" pitchFamily="18" charset="0"/>
          <a:cs typeface="Aptos Serif" panose="02020604070405020304" pitchFamily="18"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panose="020B0004020202020204" pitchFamily="34" charset="0"/>
          <a:ea typeface="Aptos" panose="020B0004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image" Target="../media/image48.png"/><Relationship Id="rId18" Type="http://schemas.openxmlformats.org/officeDocument/2006/relationships/image" Target="../media/image52.jpg"/><Relationship Id="rId3" Type="http://schemas.openxmlformats.org/officeDocument/2006/relationships/image" Target="../media/image40.jpg"/><Relationship Id="rId7" Type="http://schemas.openxmlformats.org/officeDocument/2006/relationships/image" Target="../media/image44.jpg"/><Relationship Id="rId12" Type="http://schemas.openxmlformats.org/officeDocument/2006/relationships/image" Target="../media/image9.jpg"/><Relationship Id="rId17" Type="http://schemas.openxmlformats.org/officeDocument/2006/relationships/image" Target="../media/image51.png"/><Relationship Id="rId2" Type="http://schemas.openxmlformats.org/officeDocument/2006/relationships/notesSlide" Target="../notesSlides/notesSlide33.xml"/><Relationship Id="rId16" Type="http://schemas.openxmlformats.org/officeDocument/2006/relationships/image" Target="../media/image20.jpg"/><Relationship Id="rId1" Type="http://schemas.openxmlformats.org/officeDocument/2006/relationships/slideLayout" Target="../slideLayouts/slideLayout9.xml"/><Relationship Id="rId6" Type="http://schemas.openxmlformats.org/officeDocument/2006/relationships/image" Target="../media/image43.jpg"/><Relationship Id="rId11" Type="http://schemas.openxmlformats.org/officeDocument/2006/relationships/image" Target="../media/image17.png"/><Relationship Id="rId5" Type="http://schemas.openxmlformats.org/officeDocument/2006/relationships/image" Target="../media/image42.jpg"/><Relationship Id="rId15" Type="http://schemas.openxmlformats.org/officeDocument/2006/relationships/image" Target="../media/image50.png"/><Relationship Id="rId10" Type="http://schemas.openxmlformats.org/officeDocument/2006/relationships/image" Target="../media/image47.png"/><Relationship Id="rId19" Type="http://schemas.openxmlformats.org/officeDocument/2006/relationships/image" Target="../media/image53.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49.gif"/></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54.jp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43.jpg"/><Relationship Id="rId5" Type="http://schemas.openxmlformats.org/officeDocument/2006/relationships/image" Target="../media/image41.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54.jp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43.jpg"/><Relationship Id="rId5" Type="http://schemas.openxmlformats.org/officeDocument/2006/relationships/image" Target="../media/image41.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54.jp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43.jpg"/><Relationship Id="rId5" Type="http://schemas.openxmlformats.org/officeDocument/2006/relationships/image" Target="../media/image41.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jpg"/><Relationship Id="rId7" Type="http://schemas.openxmlformats.org/officeDocument/2006/relationships/image" Target="../media/image10.png"/><Relationship Id="rId12"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16.jpg"/><Relationship Id="rId11" Type="http://schemas.openxmlformats.org/officeDocument/2006/relationships/image" Target="../media/image57.png"/><Relationship Id="rId5" Type="http://schemas.openxmlformats.org/officeDocument/2006/relationships/image" Target="../media/image55.png"/><Relationship Id="rId10" Type="http://schemas.openxmlformats.org/officeDocument/2006/relationships/image" Target="../media/image56.jpg"/><Relationship Id="rId4" Type="http://schemas.openxmlformats.org/officeDocument/2006/relationships/image" Target="../media/image9.jpg"/><Relationship Id="rId9"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55.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jpg"/><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42.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hyperlink" Target="https://www.blauer-engel.de/en" TargetMode="External"/><Relationship Id="rId7"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www.epeat.net/" TargetMode="External"/><Relationship Id="rId5" Type="http://schemas.openxmlformats.org/officeDocument/2006/relationships/hyperlink" Target="http://www.nordic-ecolabel.org/" TargetMode="External"/><Relationship Id="rId10" Type="http://schemas.openxmlformats.org/officeDocument/2006/relationships/image" Target="../media/image54.jpg"/><Relationship Id="rId4" Type="http://schemas.openxmlformats.org/officeDocument/2006/relationships/hyperlink" Target="https://tcocertified.de/" TargetMode="External"/><Relationship Id="rId9"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hyperlink" Target="http://www.global-standard.org/" TargetMode="External"/><Relationship Id="rId7" Type="http://schemas.openxmlformats.org/officeDocument/2006/relationships/image" Target="../media/image60.jp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s://www.bluesign.com/" TargetMode="External"/><Relationship Id="rId11" Type="http://schemas.openxmlformats.org/officeDocument/2006/relationships/image" Target="../media/image64.png"/><Relationship Id="rId5" Type="http://schemas.openxmlformats.org/officeDocument/2006/relationships/hyperlink" Target="http://www.naturtextil.de/profil/qualitaetszeichen.html" TargetMode="External"/><Relationship Id="rId10" Type="http://schemas.openxmlformats.org/officeDocument/2006/relationships/image" Target="../media/image63.png"/><Relationship Id="rId4" Type="http://schemas.openxmlformats.org/officeDocument/2006/relationships/hyperlink" Target="http://www.fairtrade-deutschland.de/index.php" TargetMode="External"/><Relationship Id="rId9"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hyperlink" Target="https://pefc.org/" TargetMode="External"/><Relationship Id="rId3" Type="http://schemas.openxmlformats.org/officeDocument/2006/relationships/image" Target="../media/image65.png"/><Relationship Id="rId7" Type="http://schemas.openxmlformats.org/officeDocument/2006/relationships/hyperlink" Target="http://www.nordic-ecolabel.org/" TargetMode="External"/><Relationship Id="rId12"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hyperlink" Target="http://www.fsc.org/" TargetMode="External"/><Relationship Id="rId11" Type="http://schemas.openxmlformats.org/officeDocument/2006/relationships/image" Target="../media/image68.png"/><Relationship Id="rId5" Type="http://schemas.openxmlformats.org/officeDocument/2006/relationships/hyperlink" Target="https://environment.ec.europa.eu/topics/circular-economy/eu-ecolabel_en" TargetMode="External"/><Relationship Id="rId10" Type="http://schemas.openxmlformats.org/officeDocument/2006/relationships/image" Target="../media/image67.png"/><Relationship Id="rId4" Type="http://schemas.openxmlformats.org/officeDocument/2006/relationships/hyperlink" Target="https://www.blauer-engel.de/en" TargetMode="External"/><Relationship Id="rId9"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
          <p:cNvSpPr txBox="1"/>
          <p:nvPr/>
        </p:nvSpPr>
        <p:spPr>
          <a:xfrm>
            <a:off x="6309904" y="3204578"/>
            <a:ext cx="2745196" cy="369332"/>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noProof="0" dirty="0">
                <a:solidFill>
                  <a:srgbClr val="3F3F3F"/>
                </a:solidFill>
                <a:latin typeface="Aptos" panose="020B0004020202020204" pitchFamily="34" charset="0"/>
              </a:rPr>
              <a:t>Datum</a:t>
            </a:r>
            <a:endParaRPr lang="sl-SI" sz="1400" b="0" i="0" u="none" strike="noStrike" cap="none" noProof="0" dirty="0">
              <a:solidFill>
                <a:srgbClr val="000000"/>
              </a:solidFill>
              <a:latin typeface="Aptos" panose="020B0004020202020204" pitchFamily="34" charset="0"/>
              <a:sym typeface="Arial"/>
            </a:endParaRPr>
          </a:p>
        </p:txBody>
      </p:sp>
      <p:sp>
        <p:nvSpPr>
          <p:cNvPr id="2" name="Title 1">
            <a:extLst>
              <a:ext uri="{FF2B5EF4-FFF2-40B4-BE49-F238E27FC236}">
                <a16:creationId xmlns:a16="http://schemas.microsoft.com/office/drawing/2014/main" id="{636D9F0D-2821-412F-C29F-2DA7F72C170D}"/>
              </a:ext>
            </a:extLst>
          </p:cNvPr>
          <p:cNvSpPr>
            <a:spLocks noGrp="1"/>
          </p:cNvSpPr>
          <p:nvPr>
            <p:ph type="title"/>
          </p:nvPr>
        </p:nvSpPr>
        <p:spPr>
          <a:xfrm>
            <a:off x="6309360" y="2225434"/>
            <a:ext cx="5242555" cy="787908"/>
          </a:xfrm>
        </p:spPr>
        <p:txBody>
          <a:bodyPr/>
          <a:lstStyle/>
          <a:p>
            <a:r>
              <a:rPr lang="sl-SI" noProof="0" dirty="0"/>
              <a:t>Uporaba oznak </a:t>
            </a:r>
            <a:br>
              <a:rPr lang="sl-SI" noProof="0" dirty="0"/>
            </a:br>
            <a:r>
              <a:rPr lang="sl-SI" noProof="0" dirty="0"/>
              <a:t>v postopku naročanja</a:t>
            </a:r>
          </a:p>
        </p:txBody>
      </p:sp>
      <p:sp>
        <p:nvSpPr>
          <p:cNvPr id="11" name="Text Placeholder 10">
            <a:extLst>
              <a:ext uri="{FF2B5EF4-FFF2-40B4-BE49-F238E27FC236}">
                <a16:creationId xmlns:a16="http://schemas.microsoft.com/office/drawing/2014/main" id="{94D6FF02-BD0F-0499-6E5F-76080FBCFE9B}"/>
              </a:ext>
            </a:extLst>
          </p:cNvPr>
          <p:cNvSpPr>
            <a:spLocks noGrp="1"/>
          </p:cNvSpPr>
          <p:nvPr>
            <p:ph type="body" idx="2"/>
          </p:nvPr>
        </p:nvSpPr>
        <p:spPr>
          <a:xfrm>
            <a:off x="6309359" y="1616448"/>
            <a:ext cx="5242557" cy="553998"/>
          </a:xfrm>
        </p:spPr>
        <p:txBody>
          <a:bodyPr/>
          <a:lstStyle/>
          <a:p>
            <a:pPr indent="0">
              <a:lnSpc>
                <a:spcPct val="100000"/>
              </a:lnSpc>
              <a:spcBef>
                <a:spcPts val="0"/>
              </a:spcBef>
            </a:pPr>
            <a:r>
              <a:rPr lang="sl-SI" noProof="0" dirty="0"/>
              <a:t>Učno gradivo za trajnostno javno naročanje </a:t>
            </a:r>
          </a:p>
          <a:p>
            <a:pPr indent="0">
              <a:lnSpc>
                <a:spcPct val="100000"/>
              </a:lnSpc>
              <a:spcBef>
                <a:spcPts val="0"/>
              </a:spcBef>
            </a:pPr>
            <a:r>
              <a:rPr lang="sl-SI" noProof="0" dirty="0"/>
              <a:t>– Tematski sklop 3</a:t>
            </a:r>
          </a:p>
        </p:txBody>
      </p:sp>
    </p:spTree>
    <p:extLst>
      <p:ext uri="{BB962C8B-B14F-4D97-AF65-F5344CB8AC3E}">
        <p14:creationId xmlns:p14="http://schemas.microsoft.com/office/powerpoint/2010/main" val="384217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Prostovoljni socialni znaki,</a:t>
            </a:r>
            <a:br>
              <a:rPr lang="sl-SI" noProof="0" dirty="0"/>
            </a:br>
            <a:r>
              <a:rPr lang="sl-SI" noProof="0" dirty="0"/>
              <a:t>podobni tipu I</a:t>
            </a:r>
          </a:p>
        </p:txBody>
      </p:sp>
      <p:sp>
        <p:nvSpPr>
          <p:cNvPr id="202" name="Google Shape;202;p12"/>
          <p:cNvSpPr txBox="1">
            <a:spLocks noGrp="1"/>
          </p:cNvSpPr>
          <p:nvPr>
            <p:ph type="body" idx="15"/>
          </p:nvPr>
        </p:nvSpPr>
        <p:spPr>
          <a:xfrm>
            <a:off x="594359" y="2654645"/>
            <a:ext cx="11056619" cy="198898"/>
          </a:xfrm>
          <a:prstGeom prst="rect">
            <a:avLst/>
          </a:prstGeom>
          <a:noFill/>
          <a:ln>
            <a:noFill/>
          </a:ln>
        </p:spPr>
        <p:txBody>
          <a:bodyPr spcFirstLastPara="1" wrap="square" lIns="0" tIns="0" rIns="0" bIns="0" anchor="t" anchorCtr="0">
            <a:noAutofit/>
          </a:bodyPr>
          <a:lstStyle/>
          <a:p>
            <a:pPr lvl="0">
              <a:buClr>
                <a:srgbClr val="035854"/>
              </a:buClr>
              <a:buSzPct val="100000"/>
            </a:pPr>
            <a:r>
              <a:rPr lang="sl-SI" sz="1800" b="1" dirty="0"/>
              <a:t>Neodvisno certificiranje blaga s strani tretjih oseb in razvoj meril v preglednem procesu</a:t>
            </a:r>
          </a:p>
          <a:p>
            <a:pPr lvl="0">
              <a:buClr>
                <a:srgbClr val="035854"/>
              </a:buClr>
              <a:buSzPct val="100000"/>
            </a:pPr>
            <a:r>
              <a:rPr lang="sl-SI" sz="1800" b="1" dirty="0"/>
              <a:t>Merila so pogosto skladna s temeljnimi delovni standardi Mednarodne organizacije dela:</a:t>
            </a:r>
          </a:p>
          <a:p>
            <a:pPr marL="342900" indent="-342900">
              <a:buClr>
                <a:srgbClr val="035854"/>
              </a:buClr>
              <a:buSzPct val="100000"/>
              <a:buFont typeface="Arial" panose="020B0604020202020204" pitchFamily="34" charset="0"/>
              <a:buChar char="•"/>
            </a:pPr>
            <a:r>
              <a:rPr lang="sl-SI" sz="1800" dirty="0"/>
              <a:t>Brez prisilnega dela</a:t>
            </a:r>
          </a:p>
          <a:p>
            <a:pPr marL="342900" indent="-342900">
              <a:buClr>
                <a:srgbClr val="035854"/>
              </a:buClr>
              <a:buSzPct val="100000"/>
              <a:buFont typeface="Arial" panose="020B0604020202020204" pitchFamily="34" charset="0"/>
              <a:buChar char="•"/>
            </a:pPr>
            <a:r>
              <a:rPr lang="sl-SI" sz="1800" dirty="0"/>
              <a:t>Svobodno sindikalno združevanje</a:t>
            </a:r>
          </a:p>
          <a:p>
            <a:pPr marL="342900" indent="-342900">
              <a:buClr>
                <a:srgbClr val="035854"/>
              </a:buClr>
              <a:buSzPct val="100000"/>
              <a:buFont typeface="Arial" panose="020B0604020202020204" pitchFamily="34" charset="0"/>
              <a:buChar char="•"/>
            </a:pPr>
            <a:r>
              <a:rPr lang="sl-SI" sz="1800" dirty="0"/>
              <a:t>Brez diskriminacije na podlagi rase, spola ali barve kože</a:t>
            </a:r>
          </a:p>
          <a:p>
            <a:pPr marL="342900" indent="-342900">
              <a:buClr>
                <a:srgbClr val="035854"/>
              </a:buClr>
              <a:buSzPct val="100000"/>
              <a:buFont typeface="Arial" panose="020B0604020202020204" pitchFamily="34" charset="0"/>
              <a:buChar char="•"/>
            </a:pPr>
            <a:r>
              <a:rPr lang="sl-SI" sz="1800" dirty="0"/>
              <a:t>Enako plačilo za enako delo</a:t>
            </a:r>
          </a:p>
          <a:p>
            <a:pPr marL="342900" indent="-342900">
              <a:buClr>
                <a:srgbClr val="035854"/>
              </a:buClr>
              <a:buSzPct val="100000"/>
              <a:buFont typeface="Arial" panose="020B0604020202020204" pitchFamily="34" charset="0"/>
              <a:buChar char="•"/>
            </a:pPr>
            <a:r>
              <a:rPr lang="sl-SI" sz="1800" dirty="0"/>
              <a:t>Prepoved izkoriščevalskega dela otrok</a:t>
            </a:r>
          </a:p>
          <a:p>
            <a:pPr>
              <a:buClr>
                <a:srgbClr val="035854"/>
              </a:buClr>
              <a:buSzPct val="100000"/>
            </a:pPr>
            <a:r>
              <a:rPr lang="sl-SI" sz="1800" b="1" dirty="0">
                <a:latin typeface="Aptos" panose="020B0004020202020204" pitchFamily="34" charset="0"/>
              </a:rPr>
              <a:t>Pravična trgovina (poleg Mednarodne organizacije dela)</a:t>
            </a:r>
          </a:p>
          <a:p>
            <a:pPr marL="342900" lvl="1" indent="-342900">
              <a:lnSpc>
                <a:spcPct val="100000"/>
              </a:lnSpc>
              <a:spcBef>
                <a:spcPts val="0"/>
              </a:spcBef>
              <a:buClr>
                <a:srgbClr val="035854"/>
              </a:buClr>
              <a:buSzPct val="100000"/>
            </a:pPr>
            <a:r>
              <a:rPr lang="sl-SI" sz="1800" dirty="0">
                <a:latin typeface="Aptos" panose="020B0004020202020204" pitchFamily="34" charset="0"/>
              </a:rPr>
              <a:t>Minimalna cena in pravično plačilo (plače za dostojno življenje)</a:t>
            </a:r>
          </a:p>
          <a:p>
            <a:pPr marL="342900" lvl="1" indent="-342900">
              <a:lnSpc>
                <a:spcPct val="100000"/>
              </a:lnSpc>
              <a:spcBef>
                <a:spcPts val="0"/>
              </a:spcBef>
              <a:buClr>
                <a:srgbClr val="035854"/>
              </a:buClr>
              <a:buSzPct val="100000"/>
            </a:pPr>
            <a:r>
              <a:rPr lang="sl-SI" sz="1800" dirty="0">
                <a:latin typeface="Aptos" panose="020B0004020202020204" pitchFamily="34" charset="0"/>
              </a:rPr>
              <a:t>Dolgoročne dobavne pogodbe</a:t>
            </a:r>
          </a:p>
          <a:p>
            <a:pPr marL="342900" lvl="1" indent="-342900">
              <a:lnSpc>
                <a:spcPct val="100000"/>
              </a:lnSpc>
              <a:spcBef>
                <a:spcPts val="0"/>
              </a:spcBef>
              <a:buClr>
                <a:srgbClr val="035854"/>
              </a:buClr>
              <a:buSzPct val="100000"/>
            </a:pPr>
            <a:r>
              <a:rPr lang="sl-SI" sz="1800" dirty="0">
                <a:latin typeface="Aptos" panose="020B0004020202020204" pitchFamily="34" charset="0"/>
              </a:rPr>
              <a:t>Predfinanciranje</a:t>
            </a:r>
          </a:p>
          <a:p>
            <a:pPr marL="342900" lvl="1" indent="-342900">
              <a:lnSpc>
                <a:spcPct val="100000"/>
              </a:lnSpc>
              <a:spcBef>
                <a:spcPts val="0"/>
              </a:spcBef>
              <a:buClr>
                <a:srgbClr val="035854"/>
              </a:buClr>
              <a:buSzPct val="100000"/>
            </a:pPr>
            <a:r>
              <a:rPr lang="sl-SI" sz="1800" dirty="0">
                <a:latin typeface="Aptos" panose="020B0004020202020204" pitchFamily="34" charset="0"/>
              </a:rPr>
              <a:t>Premija za pravično trgovino kot podpora socialnim projektom v skupnosti ali za plačilo šolnin itd.</a:t>
            </a:r>
          </a:p>
        </p:txBody>
      </p:sp>
      <p:pic>
        <p:nvPicPr>
          <p:cNvPr id="203" name="Google Shape;203;p12"/>
          <p:cNvPicPr preferRelativeResize="0"/>
          <p:nvPr/>
        </p:nvPicPr>
        <p:blipFill rotWithShape="1">
          <a:blip r:embed="rId3">
            <a:alphaModFix/>
          </a:blip>
          <a:srcRect/>
          <a:stretch/>
        </p:blipFill>
        <p:spPr>
          <a:xfrm>
            <a:off x="9190300" y="3886327"/>
            <a:ext cx="1033163" cy="1212843"/>
          </a:xfrm>
          <a:prstGeom prst="rect">
            <a:avLst/>
          </a:prstGeom>
          <a:noFill/>
          <a:ln>
            <a:noFill/>
          </a:ln>
        </p:spPr>
      </p:pic>
      <p:pic>
        <p:nvPicPr>
          <p:cNvPr id="204" name="Google Shape;204;p12"/>
          <p:cNvPicPr preferRelativeResize="0"/>
          <p:nvPr/>
        </p:nvPicPr>
        <p:blipFill rotWithShape="1">
          <a:blip r:embed="rId4">
            <a:alphaModFix/>
          </a:blip>
          <a:srcRect/>
          <a:stretch/>
        </p:blipFill>
        <p:spPr>
          <a:xfrm>
            <a:off x="7762785" y="3844467"/>
            <a:ext cx="1297782" cy="1285765"/>
          </a:xfrm>
          <a:prstGeom prst="rect">
            <a:avLst/>
          </a:prstGeom>
          <a:noFill/>
          <a:ln>
            <a:noFill/>
          </a:ln>
        </p:spPr>
      </p:pic>
      <p:pic>
        <p:nvPicPr>
          <p:cNvPr id="205" name="Google Shape;205;p12" descr="Fairtrade Siegel: So erkennst Du ein fair gehandeltes Produkt"/>
          <p:cNvPicPr preferRelativeResize="0"/>
          <p:nvPr/>
        </p:nvPicPr>
        <p:blipFill rotWithShape="1">
          <a:blip r:embed="rId5">
            <a:alphaModFix/>
          </a:blip>
          <a:srcRect/>
          <a:stretch/>
        </p:blipFill>
        <p:spPr>
          <a:xfrm>
            <a:off x="10353196" y="3246760"/>
            <a:ext cx="1297782" cy="1862138"/>
          </a:xfrm>
          <a:prstGeom prst="rect">
            <a:avLst/>
          </a:prstGeom>
          <a:noFill/>
          <a:ln>
            <a:noFill/>
          </a:ln>
        </p:spPr>
      </p:pic>
    </p:spTree>
    <p:extLst>
      <p:ext uri="{BB962C8B-B14F-4D97-AF65-F5344CB8AC3E}">
        <p14:creationId xmlns:p14="http://schemas.microsoft.com/office/powerpoint/2010/main" val="99200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Socialni znaki in znaki za okolje</a:t>
            </a:r>
            <a:br>
              <a:rPr lang="sl-SI" dirty="0"/>
            </a:br>
            <a:r>
              <a:rPr lang="sl-SI" dirty="0"/>
              <a:t>tipa I in podobni tipu I</a:t>
            </a:r>
          </a:p>
        </p:txBody>
      </p:sp>
      <p:sp>
        <p:nvSpPr>
          <p:cNvPr id="212" name="Google Shape;212;p13"/>
          <p:cNvSpPr txBox="1">
            <a:spLocks noGrp="1"/>
          </p:cNvSpPr>
          <p:nvPr>
            <p:ph type="body" idx="15"/>
          </p:nvPr>
        </p:nvSpPr>
        <p:spPr>
          <a:xfrm>
            <a:off x="594360" y="2654644"/>
            <a:ext cx="9473768" cy="1041867"/>
          </a:xfrm>
          <a:prstGeom prst="rect">
            <a:avLst/>
          </a:prstGeom>
          <a:noFill/>
          <a:ln>
            <a:noFill/>
          </a:ln>
        </p:spPr>
        <p:txBody>
          <a:bodyPr spcFirstLastPara="1" wrap="square" lIns="0" tIns="0" rIns="0" bIns="0" anchor="t" anchorCtr="0">
            <a:noAutofit/>
          </a:bodyPr>
          <a:lstStyle/>
          <a:p>
            <a:pPr marL="571500" lvl="0" indent="-342900">
              <a:buClr>
                <a:srgbClr val="035854"/>
              </a:buClr>
              <a:buSzPct val="100000"/>
              <a:buFont typeface="Arial" panose="020B0604020202020204" pitchFamily="34" charset="0"/>
              <a:buChar char="•"/>
            </a:pPr>
            <a:r>
              <a:rPr lang="sl-SI" sz="2400" dirty="0"/>
              <a:t>Nekateri znaki združujejo ekološka in socialna merila.</a:t>
            </a:r>
          </a:p>
          <a:p>
            <a:pPr marL="571500" lvl="0" indent="-342900">
              <a:buClr>
                <a:srgbClr val="035854"/>
              </a:buClr>
              <a:buSzPct val="100000"/>
              <a:buFont typeface="Arial" panose="020B0604020202020204" pitchFamily="34" charset="0"/>
              <a:buChar char="•"/>
            </a:pPr>
            <a:r>
              <a:rPr lang="sl-SI" sz="2400" dirty="0"/>
              <a:t>Pogosto je v ospredju en vidik, upošteva pa se tudi drugi.</a:t>
            </a:r>
          </a:p>
        </p:txBody>
      </p:sp>
      <p:pic>
        <p:nvPicPr>
          <p:cNvPr id="213" name="Google Shape;213;p13" descr="naturland fair"/>
          <p:cNvPicPr preferRelativeResize="0"/>
          <p:nvPr/>
        </p:nvPicPr>
        <p:blipFill rotWithShape="1">
          <a:blip r:embed="rId3">
            <a:alphaModFix/>
          </a:blip>
          <a:srcRect/>
          <a:stretch/>
        </p:blipFill>
        <p:spPr>
          <a:xfrm>
            <a:off x="5815174" y="3961078"/>
            <a:ext cx="944868" cy="2088232"/>
          </a:xfrm>
          <a:prstGeom prst="rect">
            <a:avLst/>
          </a:prstGeom>
          <a:noFill/>
          <a:ln>
            <a:noFill/>
          </a:ln>
        </p:spPr>
      </p:pic>
      <p:pic>
        <p:nvPicPr>
          <p:cNvPr id="214" name="Google Shape;214;p13"/>
          <p:cNvPicPr preferRelativeResize="0"/>
          <p:nvPr/>
        </p:nvPicPr>
        <p:blipFill rotWithShape="1">
          <a:blip r:embed="rId4">
            <a:alphaModFix/>
          </a:blip>
          <a:srcRect/>
          <a:stretch/>
        </p:blipFill>
        <p:spPr>
          <a:xfrm>
            <a:off x="594358" y="4796516"/>
            <a:ext cx="1327502" cy="1252794"/>
          </a:xfrm>
          <a:prstGeom prst="rect">
            <a:avLst/>
          </a:prstGeom>
          <a:noFill/>
          <a:ln>
            <a:noFill/>
          </a:ln>
        </p:spPr>
      </p:pic>
      <p:pic>
        <p:nvPicPr>
          <p:cNvPr id="215" name="Google Shape;215;p13"/>
          <p:cNvPicPr preferRelativeResize="0"/>
          <p:nvPr/>
        </p:nvPicPr>
        <p:blipFill rotWithShape="1">
          <a:blip r:embed="rId5">
            <a:alphaModFix/>
          </a:blip>
          <a:srcRect/>
          <a:stretch/>
        </p:blipFill>
        <p:spPr>
          <a:xfrm>
            <a:off x="2922549" y="4874318"/>
            <a:ext cx="1891936" cy="1174992"/>
          </a:xfrm>
          <a:prstGeom prst="rect">
            <a:avLst/>
          </a:prstGeom>
          <a:noFill/>
          <a:ln>
            <a:noFill/>
          </a:ln>
        </p:spPr>
      </p:pic>
    </p:spTree>
    <p:extLst>
      <p:ext uri="{BB962C8B-B14F-4D97-AF65-F5344CB8AC3E}">
        <p14:creationId xmlns:p14="http://schemas.microsoft.com/office/powerpoint/2010/main" val="93529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dirty="0"/>
              <a:t>Lastne izjave tipa II</a:t>
            </a:r>
          </a:p>
        </p:txBody>
      </p:sp>
      <p:sp>
        <p:nvSpPr>
          <p:cNvPr id="222" name="Google Shape;222;p14"/>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000" lvl="0" indent="-342900">
              <a:buFont typeface="Arial" panose="020B0604020202020204" pitchFamily="34" charset="0"/>
              <a:buChar char="•"/>
            </a:pPr>
            <a:r>
              <a:rPr lang="sl-SI" sz="2400" dirty="0"/>
              <a:t>Proizvodne linije trgovskega podjetja, ki izkazujejo določeno kakovost.</a:t>
            </a:r>
          </a:p>
          <a:p>
            <a:pPr marL="342000" lvl="0" indent="-342900">
              <a:buFont typeface="Arial" panose="020B0604020202020204" pitchFamily="34" charset="0"/>
              <a:buChar char="•"/>
            </a:pPr>
            <a:r>
              <a:rPr lang="sl-SI" sz="2400" dirty="0"/>
              <a:t>Uporabljajo se izključno znotraj podjetja ali skupine podjetij.</a:t>
            </a:r>
          </a:p>
          <a:p>
            <a:pPr marL="342000" lvl="0" indent="-342900">
              <a:buFont typeface="Arial" panose="020B0604020202020204" pitchFamily="34" charset="0"/>
              <a:buChar char="•"/>
            </a:pPr>
            <a:r>
              <a:rPr lang="sl-SI" sz="2400" dirty="0"/>
              <a:t>Niso neodvisno certificirane.</a:t>
            </a:r>
          </a:p>
          <a:p>
            <a:pPr marL="342000" lvl="0" indent="-342900">
              <a:buFont typeface="Arial" panose="020B0604020202020204" pitchFamily="34" charset="0"/>
              <a:buChar char="•"/>
            </a:pPr>
            <a:r>
              <a:rPr lang="sl-SI" sz="2400" dirty="0"/>
              <a:t>Imajo dodatne prednosti – na primer ekološko ali pravično trgovano blago.</a:t>
            </a:r>
          </a:p>
        </p:txBody>
      </p:sp>
      <p:pic>
        <p:nvPicPr>
          <p:cNvPr id="223" name="Google Shape;223;p14"/>
          <p:cNvPicPr preferRelativeResize="0"/>
          <p:nvPr/>
        </p:nvPicPr>
        <p:blipFill rotWithShape="1">
          <a:blip r:embed="rId3">
            <a:alphaModFix/>
          </a:blip>
          <a:srcRect/>
          <a:stretch/>
        </p:blipFill>
        <p:spPr>
          <a:xfrm>
            <a:off x="8503326" y="4430749"/>
            <a:ext cx="2117893" cy="1496044"/>
          </a:xfrm>
          <a:prstGeom prst="rect">
            <a:avLst/>
          </a:prstGeom>
          <a:noFill/>
          <a:ln>
            <a:noFill/>
          </a:ln>
        </p:spPr>
      </p:pic>
    </p:spTree>
    <p:extLst>
      <p:ext uri="{BB962C8B-B14F-4D97-AF65-F5344CB8AC3E}">
        <p14:creationId xmlns:p14="http://schemas.microsoft.com/office/powerpoint/2010/main" val="341001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7" name="Google Shape;227;p39"/>
          <p:cNvPicPr preferRelativeResize="0"/>
          <p:nvPr/>
        </p:nvPicPr>
        <p:blipFill rotWithShape="1">
          <a:blip r:embed="rId3">
            <a:alphaModFix/>
          </a:blip>
          <a:srcRect/>
          <a:stretch/>
        </p:blipFill>
        <p:spPr>
          <a:xfrm>
            <a:off x="5756950" y="2243163"/>
            <a:ext cx="2393922" cy="2393922"/>
          </a:xfrm>
          <a:prstGeom prst="rect">
            <a:avLst/>
          </a:prstGeom>
          <a:noFill/>
          <a:ln>
            <a:noFill/>
          </a:ln>
        </p:spPr>
      </p:pic>
      <p:sp>
        <p:nvSpPr>
          <p:cNvPr id="224" name="Google Shape;224;p39"/>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Regionalni znaki ali znaki porekla</a:t>
            </a:r>
          </a:p>
        </p:txBody>
      </p:sp>
      <p:sp>
        <p:nvSpPr>
          <p:cNvPr id="225" name="Google Shape;225;p39"/>
          <p:cNvSpPr txBox="1">
            <a:spLocks noGrp="1"/>
          </p:cNvSpPr>
          <p:nvPr>
            <p:ph type="body" idx="15"/>
          </p:nvPr>
        </p:nvSpPr>
        <p:spPr>
          <a:prstGeom prst="rect">
            <a:avLst/>
          </a:prstGeom>
          <a:noFill/>
          <a:ln>
            <a:noFill/>
          </a:ln>
        </p:spPr>
        <p:txBody>
          <a:bodyPr spcFirstLastPara="1" wrap="square" lIns="0" tIns="0" rIns="0" bIns="0" anchor="t" anchorCtr="0">
            <a:noAutofit/>
          </a:bodyPr>
          <a:lstStyle/>
          <a:p>
            <a:pPr marL="342000" indent="-342900">
              <a:buClr>
                <a:srgbClr val="035854"/>
              </a:buClr>
              <a:buFont typeface="Arial" panose="020B0604020202020204" pitchFamily="34" charset="0"/>
              <a:buChar char="•"/>
            </a:pPr>
            <a:r>
              <a:rPr lang="sl-SI" sz="2400" noProof="0" dirty="0"/>
              <a:t>Proizvodi iz regije – opredelitev regije se razlikuje</a:t>
            </a:r>
          </a:p>
          <a:p>
            <a:pPr marL="342000" indent="-342900">
              <a:buClr>
                <a:srgbClr val="035854"/>
              </a:buClr>
              <a:buFont typeface="Arial" panose="020B0604020202020204" pitchFamily="34" charset="0"/>
              <a:buChar char="•"/>
            </a:pPr>
            <a:r>
              <a:rPr lang="sl-SI" sz="2400" noProof="0" dirty="0"/>
              <a:t>Lahko so:</a:t>
            </a:r>
          </a:p>
          <a:p>
            <a:pPr marL="684000" lvl="1" indent="-342900">
              <a:lnSpc>
                <a:spcPct val="100000"/>
              </a:lnSpc>
              <a:spcBef>
                <a:spcPts val="0"/>
              </a:spcBef>
              <a:buClr>
                <a:srgbClr val="035854"/>
              </a:buClr>
              <a:buFont typeface="Arial" panose="020B0604020202020204" pitchFamily="34" charset="0"/>
              <a:buChar char="•"/>
            </a:pPr>
            <a:r>
              <a:rPr lang="sl-SI" sz="2400" noProof="0" dirty="0">
                <a:latin typeface="Aptos" panose="020B0004020202020204" pitchFamily="34" charset="0"/>
              </a:rPr>
              <a:t>Državni znaki regionalnih organov</a:t>
            </a:r>
          </a:p>
          <a:p>
            <a:pPr marL="684000" lvl="1" indent="-342900">
              <a:lnSpc>
                <a:spcPct val="100000"/>
              </a:lnSpc>
              <a:spcBef>
                <a:spcPts val="0"/>
              </a:spcBef>
              <a:buClr>
                <a:srgbClr val="035854"/>
              </a:buClr>
              <a:buFont typeface="Arial" panose="020B0604020202020204" pitchFamily="34" charset="0"/>
              <a:buChar char="•"/>
            </a:pPr>
            <a:r>
              <a:rPr lang="sl-SI" sz="2400" noProof="0" dirty="0">
                <a:latin typeface="Aptos" panose="020B0004020202020204" pitchFamily="34" charset="0"/>
              </a:rPr>
              <a:t>Zasebna združenja – regionalne blagovne znamke</a:t>
            </a:r>
          </a:p>
          <a:p>
            <a:pPr marL="342000" lvl="0" indent="-342900" algn="l" rtl="0">
              <a:lnSpc>
                <a:spcPct val="80000"/>
              </a:lnSpc>
              <a:spcBef>
                <a:spcPts val="2200"/>
              </a:spcBef>
              <a:spcAft>
                <a:spcPts val="0"/>
              </a:spcAft>
              <a:buClr>
                <a:srgbClr val="035854"/>
              </a:buClr>
              <a:buSzPts val="2400"/>
              <a:buFont typeface="Arial" panose="020B0604020202020204" pitchFamily="34" charset="0"/>
              <a:buChar char="•"/>
            </a:pPr>
            <a:endParaRPr lang="sl-SI" sz="2400" noProof="0" dirty="0"/>
          </a:p>
        </p:txBody>
      </p:sp>
      <p:pic>
        <p:nvPicPr>
          <p:cNvPr id="226" name="Google Shape;226;p39"/>
          <p:cNvPicPr preferRelativeResize="0"/>
          <p:nvPr/>
        </p:nvPicPr>
        <p:blipFill rotWithShape="1">
          <a:blip r:embed="rId4">
            <a:alphaModFix/>
          </a:blip>
          <a:srcRect/>
          <a:stretch/>
        </p:blipFill>
        <p:spPr>
          <a:xfrm>
            <a:off x="6482188" y="4367885"/>
            <a:ext cx="2426019" cy="1358570"/>
          </a:xfrm>
          <a:prstGeom prst="rect">
            <a:avLst/>
          </a:prstGeom>
          <a:noFill/>
          <a:ln>
            <a:noFill/>
          </a:ln>
        </p:spPr>
      </p:pic>
    </p:spTree>
    <p:extLst>
      <p:ext uri="{BB962C8B-B14F-4D97-AF65-F5344CB8AC3E}">
        <p14:creationId xmlns:p14="http://schemas.microsoft.com/office/powerpoint/2010/main" val="305125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53"/>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000" indent="-342900">
              <a:buFont typeface="Arial" panose="020B0604020202020204" pitchFamily="34" charset="0"/>
              <a:buChar char="•"/>
            </a:pPr>
            <a:r>
              <a:rPr lang="sl-SI" b="1" dirty="0"/>
              <a:t>Certifikati, povezani s podjetjem ali proizvodnim obratom – upravljanje procesov</a:t>
            </a:r>
          </a:p>
          <a:p>
            <a:pPr marL="342000" lvl="0" indent="-342900">
              <a:buFont typeface="Arial" panose="020B0604020202020204" pitchFamily="34" charset="0"/>
              <a:buChar char="•"/>
            </a:pPr>
            <a:r>
              <a:rPr lang="sl-SI" b="1" dirty="0"/>
              <a:t>Primeri: </a:t>
            </a:r>
          </a:p>
          <a:p>
            <a:pPr marL="799200" lvl="2" indent="-342900">
              <a:lnSpc>
                <a:spcPct val="100000"/>
              </a:lnSpc>
              <a:spcBef>
                <a:spcPts val="0"/>
              </a:spcBef>
              <a:buClr>
                <a:srgbClr val="035854"/>
              </a:buClr>
              <a:buFont typeface="Arial" panose="020B0604020202020204" pitchFamily="34" charset="0"/>
              <a:buChar char="•"/>
            </a:pPr>
            <a:r>
              <a:rPr lang="sl-SI" dirty="0">
                <a:latin typeface="Aptos" panose="020B0004020202020204" pitchFamily="34" charset="0"/>
              </a:rPr>
              <a:t>Shema EMAS (ECO-Management </a:t>
            </a:r>
            <a:r>
              <a:rPr lang="sl-SI" dirty="0" err="1">
                <a:latin typeface="Aptos" panose="020B0004020202020204" pitchFamily="34" charset="0"/>
              </a:rPr>
              <a:t>and</a:t>
            </a:r>
            <a:r>
              <a:rPr lang="sl-SI" dirty="0">
                <a:latin typeface="Aptos" panose="020B0004020202020204" pitchFamily="34" charset="0"/>
              </a:rPr>
              <a:t> </a:t>
            </a:r>
            <a:r>
              <a:rPr lang="sl-SI" dirty="0" err="1">
                <a:latin typeface="Aptos" panose="020B0004020202020204" pitchFamily="34" charset="0"/>
              </a:rPr>
              <a:t>Audit</a:t>
            </a:r>
            <a:r>
              <a:rPr lang="sl-SI" dirty="0">
                <a:latin typeface="Aptos" panose="020B0004020202020204" pitchFamily="34" charset="0"/>
              </a:rPr>
              <a:t> </a:t>
            </a:r>
            <a:r>
              <a:rPr lang="sl-SI" dirty="0" err="1">
                <a:latin typeface="Aptos" panose="020B0004020202020204" pitchFamily="34" charset="0"/>
              </a:rPr>
              <a:t>Scheme</a:t>
            </a:r>
            <a:r>
              <a:rPr lang="sl-SI" dirty="0">
                <a:latin typeface="Aptos" panose="020B0004020202020204" pitchFamily="34" charset="0"/>
              </a:rPr>
              <a:t> – sistem EU za okoljevarstveno vodenje organizacij)  </a:t>
            </a:r>
          </a:p>
          <a:p>
            <a:pPr marL="799200" lvl="2" indent="-342900">
              <a:lnSpc>
                <a:spcPct val="100000"/>
              </a:lnSpc>
              <a:spcBef>
                <a:spcPts val="0"/>
              </a:spcBef>
              <a:buClr>
                <a:srgbClr val="035854"/>
              </a:buClr>
              <a:buFont typeface="Arial" panose="020B0604020202020204" pitchFamily="34" charset="0"/>
              <a:buChar char="•"/>
            </a:pPr>
            <a:r>
              <a:rPr lang="sl-SI" dirty="0">
                <a:latin typeface="Aptos" panose="020B0004020202020204" pitchFamily="34" charset="0"/>
              </a:rPr>
              <a:t>SA8000-Standard (Mednarodna organizacija dela - temeljni delovni standardi) </a:t>
            </a:r>
          </a:p>
          <a:p>
            <a:pPr marL="799200" lvl="2" indent="-342900">
              <a:lnSpc>
                <a:spcPct val="100000"/>
              </a:lnSpc>
              <a:spcBef>
                <a:spcPts val="0"/>
              </a:spcBef>
              <a:buClr>
                <a:srgbClr val="035854"/>
              </a:buClr>
              <a:buFont typeface="Arial" panose="020B0604020202020204" pitchFamily="34" charset="0"/>
              <a:buChar char="•"/>
            </a:pPr>
            <a:r>
              <a:rPr lang="sl-SI" dirty="0">
                <a:latin typeface="Aptos" panose="020B0004020202020204" pitchFamily="34" charset="0"/>
              </a:rPr>
              <a:t>Fair Wear Foundation (delovni pogoji v tekstilni industriji – tekstilna dobavna veriga)</a:t>
            </a:r>
          </a:p>
          <a:p>
            <a:pPr marL="799200" lvl="2" indent="-342900">
              <a:lnSpc>
                <a:spcPct val="100000"/>
              </a:lnSpc>
              <a:spcBef>
                <a:spcPts val="0"/>
              </a:spcBef>
              <a:buClr>
                <a:srgbClr val="035854"/>
              </a:buClr>
              <a:buFont typeface="Arial" panose="020B0604020202020204" pitchFamily="34" charset="0"/>
              <a:buChar char="•"/>
            </a:pPr>
            <a:r>
              <a:rPr lang="sl-SI" dirty="0">
                <a:latin typeface="Aptos" panose="020B0004020202020204" pitchFamily="34" charset="0"/>
              </a:rPr>
              <a:t>ISO 14001 (mednarodni standardi za sisteme ravnanja z okoljem)</a:t>
            </a:r>
          </a:p>
        </p:txBody>
      </p:sp>
      <p:sp>
        <p:nvSpPr>
          <p:cNvPr id="236" name="Google Shape;236;p53"/>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Okoljski in upravljavski standardi</a:t>
            </a:r>
          </a:p>
        </p:txBody>
      </p:sp>
      <p:pic>
        <p:nvPicPr>
          <p:cNvPr id="238" name="Google Shape;238;p53"/>
          <p:cNvPicPr preferRelativeResize="0"/>
          <p:nvPr/>
        </p:nvPicPr>
        <p:blipFill rotWithShape="1">
          <a:blip r:embed="rId3">
            <a:alphaModFix/>
          </a:blip>
          <a:srcRect/>
          <a:stretch/>
        </p:blipFill>
        <p:spPr>
          <a:xfrm>
            <a:off x="8549534" y="2318825"/>
            <a:ext cx="1634543" cy="915344"/>
          </a:xfrm>
          <a:prstGeom prst="rect">
            <a:avLst/>
          </a:prstGeom>
          <a:noFill/>
          <a:ln>
            <a:noFill/>
          </a:ln>
        </p:spPr>
      </p:pic>
      <p:pic>
        <p:nvPicPr>
          <p:cNvPr id="239" name="Google Shape;239;p53"/>
          <p:cNvPicPr preferRelativeResize="0"/>
          <p:nvPr/>
        </p:nvPicPr>
        <p:blipFill rotWithShape="1">
          <a:blip r:embed="rId4">
            <a:alphaModFix/>
          </a:blip>
          <a:srcRect/>
          <a:stretch/>
        </p:blipFill>
        <p:spPr>
          <a:xfrm>
            <a:off x="10122855" y="3411282"/>
            <a:ext cx="812095" cy="1225803"/>
          </a:xfrm>
          <a:prstGeom prst="rect">
            <a:avLst/>
          </a:prstGeom>
          <a:noFill/>
          <a:ln>
            <a:noFill/>
          </a:ln>
        </p:spPr>
      </p:pic>
      <p:pic>
        <p:nvPicPr>
          <p:cNvPr id="240" name="Google Shape;240;p53"/>
          <p:cNvPicPr preferRelativeResize="0"/>
          <p:nvPr/>
        </p:nvPicPr>
        <p:blipFill rotWithShape="1">
          <a:blip r:embed="rId5">
            <a:alphaModFix/>
          </a:blip>
          <a:srcRect/>
          <a:stretch/>
        </p:blipFill>
        <p:spPr>
          <a:xfrm>
            <a:off x="9782333" y="4935811"/>
            <a:ext cx="1868646" cy="747458"/>
          </a:xfrm>
          <a:prstGeom prst="rect">
            <a:avLst/>
          </a:prstGeom>
          <a:noFill/>
          <a:ln>
            <a:noFill/>
          </a:ln>
        </p:spPr>
      </p:pic>
      <p:pic>
        <p:nvPicPr>
          <p:cNvPr id="241" name="Google Shape;241;p53" descr="Ein Bild, das Grafiken, Grafikdesign, Schrift, Logo enthält.&#10;&#10;KI-generierte Inhalte können fehlerhaft sein."/>
          <p:cNvPicPr preferRelativeResize="0"/>
          <p:nvPr/>
        </p:nvPicPr>
        <p:blipFill rotWithShape="1">
          <a:blip r:embed="rId6">
            <a:alphaModFix/>
          </a:blip>
          <a:srcRect/>
          <a:stretch/>
        </p:blipFill>
        <p:spPr>
          <a:xfrm>
            <a:off x="8549535" y="3330957"/>
            <a:ext cx="955704" cy="1306128"/>
          </a:xfrm>
          <a:prstGeom prst="rect">
            <a:avLst/>
          </a:prstGeom>
          <a:noFill/>
          <a:ln>
            <a:noFill/>
          </a:ln>
        </p:spPr>
      </p:pic>
      <p:pic>
        <p:nvPicPr>
          <p:cNvPr id="242" name="Google Shape;242;p53" descr="Iso 14001 Logo PNG Vectors Free Download"/>
          <p:cNvPicPr preferRelativeResize="0"/>
          <p:nvPr/>
        </p:nvPicPr>
        <p:blipFill rotWithShape="1">
          <a:blip r:embed="rId7">
            <a:alphaModFix/>
          </a:blip>
          <a:srcRect/>
          <a:stretch/>
        </p:blipFill>
        <p:spPr>
          <a:xfrm>
            <a:off x="8549535" y="4734556"/>
            <a:ext cx="1085886" cy="1085886"/>
          </a:xfrm>
          <a:prstGeom prst="rect">
            <a:avLst/>
          </a:prstGeom>
          <a:noFill/>
          <a:ln>
            <a:noFill/>
          </a:ln>
        </p:spPr>
      </p:pic>
    </p:spTree>
    <p:extLst>
      <p:ext uri="{BB962C8B-B14F-4D97-AF65-F5344CB8AC3E}">
        <p14:creationId xmlns:p14="http://schemas.microsoft.com/office/powerpoint/2010/main" val="124950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Vprašanja?</a:t>
            </a:r>
          </a:p>
        </p:txBody>
      </p:sp>
      <p:sp>
        <p:nvSpPr>
          <p:cNvPr id="5" name="Text Placeholder 4">
            <a:extLst>
              <a:ext uri="{FF2B5EF4-FFF2-40B4-BE49-F238E27FC236}">
                <a16:creationId xmlns:a16="http://schemas.microsoft.com/office/drawing/2014/main" id="{5A73DF1F-0ECC-91E4-57CD-0C91A6B1DC74}"/>
              </a:ext>
            </a:extLst>
          </p:cNvPr>
          <p:cNvSpPr>
            <a:spLocks noGrp="1"/>
          </p:cNvSpPr>
          <p:nvPr>
            <p:ph type="body" idx="1"/>
          </p:nvPr>
        </p:nvSpPr>
        <p:spPr/>
        <p:txBody>
          <a:bodyPr/>
          <a:lstStyle/>
          <a:p>
            <a:endParaRPr lang="sl-SI"/>
          </a:p>
        </p:txBody>
      </p:sp>
    </p:spTree>
    <p:extLst>
      <p:ext uri="{BB962C8B-B14F-4D97-AF65-F5344CB8AC3E}">
        <p14:creationId xmlns:p14="http://schemas.microsoft.com/office/powerpoint/2010/main" val="82968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A647111B-F2EB-56FB-F4D0-DD2B61B0C0BF}"/>
            </a:ext>
          </a:extLst>
        </p:cNvPr>
        <p:cNvGrpSpPr/>
        <p:nvPr/>
      </p:nvGrpSpPr>
      <p:grpSpPr>
        <a:xfrm>
          <a:off x="0" y="0"/>
          <a:ext cx="0" cy="0"/>
          <a:chOff x="0" y="0"/>
          <a:chExt cx="0" cy="0"/>
        </a:xfrm>
      </p:grpSpPr>
      <p:sp>
        <p:nvSpPr>
          <p:cNvPr id="127" name="Google Shape;127;p8">
            <a:extLst>
              <a:ext uri="{FF2B5EF4-FFF2-40B4-BE49-F238E27FC236}">
                <a16:creationId xmlns:a16="http://schemas.microsoft.com/office/drawing/2014/main" id="{8FD003D7-2E63-8CB8-A7E0-0CBFAE75BEBF}"/>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Vsebina</a:t>
            </a:r>
          </a:p>
        </p:txBody>
      </p:sp>
      <p:sp>
        <p:nvSpPr>
          <p:cNvPr id="128" name="Google Shape;128;p8">
            <a:extLst>
              <a:ext uri="{FF2B5EF4-FFF2-40B4-BE49-F238E27FC236}">
                <a16:creationId xmlns:a16="http://schemas.microsoft.com/office/drawing/2014/main" id="{172CDB43-2F1E-E06C-FDCC-E2743F1FCE55}"/>
              </a:ext>
            </a:extLst>
          </p:cNvPr>
          <p:cNvSpPr txBox="1">
            <a:spLocks noGrp="1"/>
          </p:cNvSpPr>
          <p:nvPr>
            <p:ph type="body" idx="13"/>
          </p:nvPr>
        </p:nvSpPr>
        <p:spPr>
          <a:xfrm>
            <a:off x="594359" y="2739118"/>
            <a:ext cx="7333790" cy="553998"/>
          </a:xfrm>
          <a:prstGeom prst="rect">
            <a:avLst/>
          </a:prstGeom>
          <a:noFill/>
          <a:ln>
            <a:noFill/>
          </a:ln>
        </p:spPr>
        <p:txBody>
          <a:bodyPr spcFirstLastPara="1" wrap="square" lIns="0" tIns="0" rIns="0" bIns="0" anchor="t" anchorCtr="0">
            <a:noAutofit/>
          </a:bodyPr>
          <a:lstStyle/>
          <a:p>
            <a:r>
              <a:rPr lang="sl-SI" sz="2000" dirty="0"/>
              <a:t>1. Znaki, certifikati, sistemi upravljanja – luč v džungli znakov</a:t>
            </a:r>
          </a:p>
          <a:p>
            <a:pPr lvl="0"/>
            <a:r>
              <a:rPr lang="sl-SI" sz="2000" dirty="0">
                <a:solidFill>
                  <a:srgbClr val="A3C42A"/>
                </a:solidFill>
              </a:rPr>
              <a:t>2. Uporaba znakov v okviru javnih naročil</a:t>
            </a:r>
          </a:p>
          <a:p>
            <a:pPr lvl="0"/>
            <a:r>
              <a:rPr lang="sl-SI" sz="2000" dirty="0">
                <a:solidFill>
                  <a:srgbClr val="035854"/>
                </a:solidFill>
              </a:rPr>
              <a:t>3. </a:t>
            </a:r>
            <a:r>
              <a:rPr lang="sl-SI" sz="2000" dirty="0"/>
              <a:t>Vaja</a:t>
            </a:r>
          </a:p>
          <a:p>
            <a:pPr lvl="0"/>
            <a:r>
              <a:rPr lang="sl-SI" sz="2000" dirty="0"/>
              <a:t>4. Predstavitev izbranih znakov</a:t>
            </a:r>
          </a:p>
        </p:txBody>
      </p:sp>
      <p:pic>
        <p:nvPicPr>
          <p:cNvPr id="129" name="Google Shape;129;p8">
            <a:extLst>
              <a:ext uri="{FF2B5EF4-FFF2-40B4-BE49-F238E27FC236}">
                <a16:creationId xmlns:a16="http://schemas.microsoft.com/office/drawing/2014/main" id="{31D15D94-A64B-C853-7E3D-9350D17A8581}"/>
              </a:ext>
            </a:extLst>
          </p:cNvPr>
          <p:cNvPicPr preferRelativeResize="0"/>
          <p:nvPr/>
        </p:nvPicPr>
        <p:blipFill rotWithShape="1">
          <a:blip r:embed="rId3">
            <a:alphaModFix/>
          </a:blip>
          <a:srcRect/>
          <a:stretch/>
        </p:blipFill>
        <p:spPr>
          <a:xfrm>
            <a:off x="5783483" y="3293116"/>
            <a:ext cx="4289331" cy="3033266"/>
          </a:xfrm>
          <a:prstGeom prst="rect">
            <a:avLst/>
          </a:prstGeom>
          <a:noFill/>
          <a:ln>
            <a:noFill/>
          </a:ln>
        </p:spPr>
      </p:pic>
    </p:spTree>
    <p:extLst>
      <p:ext uri="{BB962C8B-B14F-4D97-AF65-F5344CB8AC3E}">
        <p14:creationId xmlns:p14="http://schemas.microsoft.com/office/powerpoint/2010/main" val="486482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564571-F02A-B37B-7FF3-2427BEEE8A0D}"/>
              </a:ext>
            </a:extLst>
          </p:cNvPr>
          <p:cNvSpPr>
            <a:spLocks noGrp="1"/>
          </p:cNvSpPr>
          <p:nvPr>
            <p:ph type="pic" idx="2"/>
          </p:nvPr>
        </p:nvSpPr>
        <p:spPr/>
        <p:txBody>
          <a:bodyPr/>
          <a:lstStyle/>
          <a:p>
            <a:endParaRPr lang="sl-SI"/>
          </a:p>
        </p:txBody>
      </p:sp>
      <p:sp>
        <p:nvSpPr>
          <p:cNvPr id="258" name="Google Shape;258;p43"/>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2. Uporaba znakov v okviru javnih naročil</a:t>
            </a:r>
          </a:p>
        </p:txBody>
      </p:sp>
      <p:sp>
        <p:nvSpPr>
          <p:cNvPr id="5" name="Text Placeholder 4">
            <a:extLst>
              <a:ext uri="{FF2B5EF4-FFF2-40B4-BE49-F238E27FC236}">
                <a16:creationId xmlns:a16="http://schemas.microsoft.com/office/drawing/2014/main" id="{C829D3C9-1CBF-069E-EAC6-BF0445B635BC}"/>
              </a:ext>
            </a:extLst>
          </p:cNvPr>
          <p:cNvSpPr>
            <a:spLocks noGrp="1"/>
          </p:cNvSpPr>
          <p:nvPr>
            <p:ph type="body" idx="15"/>
          </p:nvPr>
        </p:nvSpPr>
        <p:spPr/>
        <p:txBody>
          <a:bodyPr/>
          <a:lstStyle/>
          <a:p>
            <a:endParaRPr lang="sl-SI"/>
          </a:p>
        </p:txBody>
      </p:sp>
    </p:spTree>
    <p:extLst>
      <p:ext uri="{BB962C8B-B14F-4D97-AF65-F5344CB8AC3E}">
        <p14:creationId xmlns:p14="http://schemas.microsoft.com/office/powerpoint/2010/main" val="2744172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2"/>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Kako se lahko znaki uporabljajo</a:t>
            </a:r>
            <a:br>
              <a:rPr lang="sl-SI" noProof="0" dirty="0"/>
            </a:br>
            <a:r>
              <a:rPr lang="sl-SI" noProof="0" dirty="0"/>
              <a:t>pri javnem naročanju?</a:t>
            </a:r>
          </a:p>
        </p:txBody>
      </p:sp>
      <p:sp>
        <p:nvSpPr>
          <p:cNvPr id="229" name="Google Shape;229;p52"/>
          <p:cNvSpPr txBox="1">
            <a:spLocks noGrp="1"/>
          </p:cNvSpPr>
          <p:nvPr>
            <p:ph type="body" idx="1"/>
          </p:nvPr>
        </p:nvSpPr>
        <p:spPr>
          <a:xfrm>
            <a:off x="594359" y="2654643"/>
            <a:ext cx="7924801" cy="307777"/>
          </a:xfrm>
          <a:prstGeom prst="rect">
            <a:avLst/>
          </a:prstGeom>
          <a:noFill/>
          <a:ln>
            <a:noFill/>
          </a:ln>
        </p:spPr>
        <p:txBody>
          <a:bodyPr spcFirstLastPara="1" wrap="square" lIns="0" tIns="0" rIns="0" bIns="0" anchor="t" anchorCtr="0">
            <a:noAutofit/>
          </a:bodyPr>
          <a:lstStyle/>
          <a:p>
            <a:pPr marL="342000" indent="-342900">
              <a:buClr>
                <a:srgbClr val="035854"/>
              </a:buClr>
              <a:buFont typeface="Arial" panose="020B0604020202020204" pitchFamily="34" charset="0"/>
              <a:buChar char="•"/>
            </a:pPr>
            <a:r>
              <a:rPr lang="sl-SI" sz="2400" dirty="0"/>
              <a:t>Zahteve za znake</a:t>
            </a:r>
          </a:p>
          <a:p>
            <a:pPr marL="342000" indent="-342900">
              <a:buClr>
                <a:srgbClr val="035854"/>
              </a:buClr>
              <a:buFont typeface="Arial" panose="020B0604020202020204" pitchFamily="34" charset="0"/>
              <a:buChar char="•"/>
            </a:pPr>
            <a:r>
              <a:rPr lang="sl-SI" sz="2400" dirty="0"/>
              <a:t>Uporaba meril za tehnične specifikacije</a:t>
            </a:r>
          </a:p>
          <a:p>
            <a:pPr marL="342000" indent="-342900">
              <a:buClr>
                <a:srgbClr val="035854"/>
              </a:buClr>
              <a:buFont typeface="Arial" panose="020B0604020202020204" pitchFamily="34" charset="0"/>
              <a:buChar char="•"/>
            </a:pPr>
            <a:r>
              <a:rPr lang="sl-SI" sz="2400" dirty="0"/>
              <a:t>Pomoč pri preverjanju skladnosti</a:t>
            </a:r>
          </a:p>
        </p:txBody>
      </p:sp>
      <p:pic>
        <p:nvPicPr>
          <p:cNvPr id="230" name="Google Shape;230;p52"/>
          <p:cNvPicPr preferRelativeResize="0"/>
          <p:nvPr/>
        </p:nvPicPr>
        <p:blipFill rotWithShape="1">
          <a:blip r:embed="rId3">
            <a:alphaModFix/>
          </a:blip>
          <a:srcRect/>
          <a:stretch/>
        </p:blipFill>
        <p:spPr>
          <a:xfrm>
            <a:off x="9307077" y="2220916"/>
            <a:ext cx="2290564" cy="3563100"/>
          </a:xfrm>
          <a:prstGeom prst="rect">
            <a:avLst/>
          </a:prstGeom>
          <a:noFill/>
          <a:ln>
            <a:noFill/>
          </a:ln>
        </p:spPr>
      </p:pic>
    </p:spTree>
    <p:extLst>
      <p:ext uri="{BB962C8B-B14F-4D97-AF65-F5344CB8AC3E}">
        <p14:creationId xmlns:p14="http://schemas.microsoft.com/office/powerpoint/2010/main" val="372732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Zahteve glede znakov – Direktiva EU</a:t>
            </a:r>
          </a:p>
        </p:txBody>
      </p:sp>
      <p:sp>
        <p:nvSpPr>
          <p:cNvPr id="275" name="Google Shape;275;p45"/>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000" indent="-342900">
              <a:buClr>
                <a:srgbClr val="035854"/>
              </a:buClr>
              <a:buSzPct val="100000"/>
              <a:buFont typeface="Arial" panose="020B0604020202020204" pitchFamily="34" charset="0"/>
              <a:buChar char="•"/>
            </a:pPr>
            <a:r>
              <a:rPr lang="sl-SI" sz="2400" noProof="0" dirty="0"/>
              <a:t>Zadevajo le merila, ki so povezana s predmetom pogodbe;</a:t>
            </a:r>
          </a:p>
          <a:p>
            <a:pPr marL="342000" indent="-342900">
              <a:buClr>
                <a:srgbClr val="035854"/>
              </a:buClr>
              <a:buSzPct val="100000"/>
              <a:buFont typeface="Arial" panose="020B0604020202020204" pitchFamily="34" charset="0"/>
              <a:buChar char="•"/>
            </a:pPr>
            <a:r>
              <a:rPr lang="sl-SI" sz="2400" noProof="0" dirty="0"/>
              <a:t>Temeljijo na objektivno preverljivih in </a:t>
            </a:r>
            <a:r>
              <a:rPr lang="sl-SI" sz="2400" noProof="0" dirty="0" err="1"/>
              <a:t>nediskriminatornih</a:t>
            </a:r>
            <a:r>
              <a:rPr lang="sl-SI" sz="2400" noProof="0" dirty="0"/>
              <a:t> merilih;</a:t>
            </a:r>
          </a:p>
          <a:p>
            <a:pPr marL="342000" indent="-342900">
              <a:buClr>
                <a:srgbClr val="035854"/>
              </a:buClr>
              <a:buSzPct val="100000"/>
              <a:buFont typeface="Arial" panose="020B0604020202020204" pitchFamily="34" charset="0"/>
              <a:buChar char="•"/>
            </a:pPr>
            <a:r>
              <a:rPr lang="sl-SI" sz="2400" noProof="0" dirty="0"/>
              <a:t>Določene so v odprtem in preglednem postopku, v katerem lahko sodelujejo vse relevantne zainteresirane strani, vključno z vladnimi organi, potrošniki, socialnimi partnerji, proizvajalci, trgovci in nevladnimi organizacijami.</a:t>
            </a:r>
          </a:p>
          <a:p>
            <a:pPr marL="342000" indent="-342900">
              <a:buClr>
                <a:srgbClr val="035854"/>
              </a:buClr>
              <a:buSzPct val="100000"/>
              <a:buFont typeface="Arial" panose="020B0604020202020204" pitchFamily="34" charset="0"/>
              <a:buChar char="•"/>
            </a:pPr>
            <a:r>
              <a:rPr lang="sl-SI" sz="2400" noProof="0" dirty="0"/>
              <a:t>So dostopne vsem zainteresiranim stranem.</a:t>
            </a:r>
          </a:p>
          <a:p>
            <a:pPr marL="342000" indent="-342900">
              <a:buClr>
                <a:srgbClr val="035854"/>
              </a:buClr>
              <a:buSzPct val="100000"/>
              <a:buFont typeface="Arial" panose="020B0604020202020204" pitchFamily="34" charset="0"/>
              <a:buChar char="•"/>
            </a:pPr>
            <a:r>
              <a:rPr lang="sl-SI" sz="2400" noProof="0" dirty="0"/>
              <a:t>Določa jih tretja oseba, na katero gospodarski subjekt, ki zaprosi za znak, ne more izvajati odločilnega vpliva</a:t>
            </a:r>
            <a:r>
              <a:rPr lang="sl-SI" sz="2400" noProof="0" dirty="0">
                <a:solidFill>
                  <a:srgbClr val="035854"/>
                </a:solidFill>
              </a:rPr>
              <a:t>.</a:t>
            </a:r>
            <a:endParaRPr lang="sl-SI" sz="2400" noProof="0" dirty="0"/>
          </a:p>
          <a:p>
            <a:pPr>
              <a:buClr>
                <a:srgbClr val="035854"/>
              </a:buClr>
              <a:buSzPct val="100000"/>
            </a:pPr>
            <a:endParaRPr lang="sl-SI" sz="2400" i="1" noProof="0" dirty="0"/>
          </a:p>
          <a:p>
            <a:pPr>
              <a:buClr>
                <a:srgbClr val="035854"/>
              </a:buClr>
              <a:buSzPct val="100000"/>
            </a:pPr>
            <a:r>
              <a:rPr lang="sl-SI" sz="2400" i="1" noProof="0" dirty="0"/>
              <a:t>Člen 43 Direktive 2014/24/EU o javnem naročanju</a:t>
            </a:r>
            <a:endParaRPr lang="sl-SI" sz="2400" noProof="0" dirty="0"/>
          </a:p>
        </p:txBody>
      </p:sp>
    </p:spTree>
    <p:extLst>
      <p:ext uri="{BB962C8B-B14F-4D97-AF65-F5344CB8AC3E}">
        <p14:creationId xmlns:p14="http://schemas.microsoft.com/office/powerpoint/2010/main" val="181027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Vsebina</a:t>
            </a:r>
          </a:p>
        </p:txBody>
      </p:sp>
      <p:sp>
        <p:nvSpPr>
          <p:cNvPr id="122" name="Google Shape;122;p6"/>
          <p:cNvSpPr txBox="1">
            <a:spLocks noGrp="1"/>
          </p:cNvSpPr>
          <p:nvPr>
            <p:ph type="body" idx="13"/>
          </p:nvPr>
        </p:nvSpPr>
        <p:spPr>
          <a:xfrm>
            <a:off x="594359" y="2739118"/>
            <a:ext cx="8650125" cy="553998"/>
          </a:xfrm>
          <a:prstGeom prst="rect">
            <a:avLst/>
          </a:prstGeom>
          <a:noFill/>
          <a:ln>
            <a:noFill/>
          </a:ln>
        </p:spPr>
        <p:txBody>
          <a:bodyPr spcFirstLastPara="1" wrap="square" lIns="0" tIns="0" rIns="0" bIns="0" anchor="t" anchorCtr="0">
            <a:noAutofit/>
          </a:bodyPr>
          <a:lstStyle/>
          <a:p>
            <a:pPr indent="-342900">
              <a:buFont typeface="Arial" panose="020B0604020202020204" pitchFamily="34" charset="0"/>
              <a:buChar char="•"/>
            </a:pPr>
            <a:r>
              <a:rPr lang="sl-SI" noProof="0" dirty="0"/>
              <a:t>Katere vrste znakov obstajajo?</a:t>
            </a:r>
          </a:p>
          <a:p>
            <a:pPr indent="-342900">
              <a:buFont typeface="Arial" panose="020B0604020202020204" pitchFamily="34" charset="0"/>
              <a:buChar char="•"/>
            </a:pPr>
            <a:r>
              <a:rPr lang="sl-SI" noProof="0" dirty="0"/>
              <a:t>Kako lahko znake uporabim v postopku javnih naročil?</a:t>
            </a:r>
          </a:p>
          <a:p>
            <a:pPr indent="-342900">
              <a:buFont typeface="Arial" panose="020B0604020202020204" pitchFamily="34" charset="0"/>
              <a:buChar char="•"/>
            </a:pPr>
            <a:r>
              <a:rPr lang="sl-SI" noProof="0" dirty="0"/>
              <a:t>Kako lahko ugotovim, kako zanesljivi so znaki?</a:t>
            </a:r>
          </a:p>
        </p:txBody>
      </p:sp>
    </p:spTree>
    <p:extLst>
      <p:ext uri="{BB962C8B-B14F-4D97-AF65-F5344CB8AC3E}">
        <p14:creationId xmlns:p14="http://schemas.microsoft.com/office/powerpoint/2010/main" val="2046417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noProof="0" dirty="0"/>
              <a:t>Dopustnost znakov za namene preverjanja</a:t>
            </a:r>
          </a:p>
        </p:txBody>
      </p:sp>
      <p:sp>
        <p:nvSpPr>
          <p:cNvPr id="283" name="Google Shape;283;p46"/>
          <p:cNvSpPr/>
          <p:nvPr/>
        </p:nvSpPr>
        <p:spPr>
          <a:xfrm>
            <a:off x="871742" y="1027288"/>
            <a:ext cx="2808312" cy="1296144"/>
          </a:xfrm>
          <a:prstGeom prst="rect">
            <a:avLst/>
          </a:prstGeom>
          <a:solidFill>
            <a:srgbClr val="CAE4E9">
              <a:alpha val="61960"/>
            </a:srgb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lvl="0" algn="ctr"/>
            <a:r>
              <a:rPr lang="sl-SI" sz="2000" noProof="0" dirty="0">
                <a:solidFill>
                  <a:srgbClr val="3F3F3F"/>
                </a:solidFill>
                <a:latin typeface="Aptos" panose="020B0004020202020204" pitchFamily="34" charset="0"/>
              </a:rPr>
              <a:t>Proizvajalec/blagovna znamka se sama certificira</a:t>
            </a:r>
            <a:endParaRPr lang="sl-SI" sz="2000" b="0" i="0" u="none" strike="noStrike" cap="none" noProof="0" dirty="0">
              <a:solidFill>
                <a:srgbClr val="3F3F3F"/>
              </a:solidFill>
              <a:latin typeface="Aptos" panose="020B0004020202020204" pitchFamily="34" charset="0"/>
              <a:sym typeface="Arial"/>
            </a:endParaRPr>
          </a:p>
        </p:txBody>
      </p:sp>
      <p:sp>
        <p:nvSpPr>
          <p:cNvPr id="284" name="Google Shape;284;p46"/>
          <p:cNvSpPr/>
          <p:nvPr/>
        </p:nvSpPr>
        <p:spPr>
          <a:xfrm>
            <a:off x="3963898" y="1027288"/>
            <a:ext cx="2808045" cy="1296144"/>
          </a:xfrm>
          <a:prstGeom prst="rect">
            <a:avLst/>
          </a:prstGeom>
          <a:solidFill>
            <a:srgbClr val="CAE4E9">
              <a:alpha val="61960"/>
            </a:srgb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lvl="0" algn="ctr"/>
            <a:r>
              <a:rPr lang="sl-SI" sz="2000" noProof="0" dirty="0">
                <a:solidFill>
                  <a:schemeClr val="dk1"/>
                </a:solidFill>
                <a:latin typeface="Aptos" panose="020B0004020202020204" pitchFamily="34" charset="0"/>
              </a:rPr>
              <a:t>Certificirano s strani</a:t>
            </a:r>
          </a:p>
          <a:p>
            <a:pPr lvl="0" algn="ctr"/>
            <a:r>
              <a:rPr lang="sl-SI" sz="2000" noProof="0" dirty="0">
                <a:solidFill>
                  <a:schemeClr val="dk1"/>
                </a:solidFill>
                <a:latin typeface="Aptos" panose="020B0004020202020204" pitchFamily="34" charset="0"/>
              </a:rPr>
              <a:t>neodvisnega organa</a:t>
            </a:r>
            <a:endParaRPr lang="sl-SI" sz="2000" b="0" i="0" u="none" strike="noStrike" cap="none" noProof="0" dirty="0">
              <a:solidFill>
                <a:schemeClr val="dk1"/>
              </a:solidFill>
              <a:latin typeface="Aptos" panose="020B0004020202020204" pitchFamily="34" charset="0"/>
              <a:sym typeface="Arial"/>
            </a:endParaRPr>
          </a:p>
        </p:txBody>
      </p:sp>
      <p:sp>
        <p:nvSpPr>
          <p:cNvPr id="285" name="Google Shape;285;p46"/>
          <p:cNvSpPr/>
          <p:nvPr/>
        </p:nvSpPr>
        <p:spPr>
          <a:xfrm>
            <a:off x="871742" y="2572638"/>
            <a:ext cx="2808312" cy="1226485"/>
          </a:xfrm>
          <a:prstGeom prst="rect">
            <a:avLst/>
          </a:prstGeom>
          <a:solidFill>
            <a:srgbClr val="FF0000"/>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l-SI" sz="2000" b="0" i="0" u="none" strike="noStrike" cap="none" noProof="0" dirty="0">
                <a:solidFill>
                  <a:schemeClr val="lt1"/>
                </a:solidFill>
                <a:latin typeface="Aptos" panose="020B0004020202020204" pitchFamily="34" charset="0"/>
                <a:sym typeface="Arial"/>
              </a:rPr>
              <a:t>Ne</a:t>
            </a:r>
          </a:p>
        </p:txBody>
      </p:sp>
      <p:sp>
        <p:nvSpPr>
          <p:cNvPr id="286" name="Google Shape;286;p46"/>
          <p:cNvSpPr/>
          <p:nvPr/>
        </p:nvSpPr>
        <p:spPr>
          <a:xfrm>
            <a:off x="3963631" y="2573812"/>
            <a:ext cx="2808312" cy="1224136"/>
          </a:xfrm>
          <a:prstGeom prst="rect">
            <a:avLst/>
          </a:prstGeom>
          <a:solidFill>
            <a:srgbClr val="92D050"/>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l-SI" sz="2000" b="0" i="0" u="none" strike="noStrike" cap="none" noProof="0" dirty="0">
                <a:solidFill>
                  <a:schemeClr val="lt1"/>
                </a:solidFill>
                <a:latin typeface="Aptos" panose="020B0004020202020204" pitchFamily="34" charset="0"/>
                <a:sym typeface="Arial"/>
              </a:rPr>
              <a:t>Da</a:t>
            </a:r>
            <a:endParaRPr lang="sl-SI" sz="2000" noProof="0" dirty="0">
              <a:latin typeface="Aptos" panose="020B0004020202020204" pitchFamily="34" charset="0"/>
            </a:endParaRPr>
          </a:p>
        </p:txBody>
      </p:sp>
    </p:spTree>
    <p:extLst>
      <p:ext uri="{BB962C8B-B14F-4D97-AF65-F5344CB8AC3E}">
        <p14:creationId xmlns:p14="http://schemas.microsoft.com/office/powerpoint/2010/main" val="116004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noProof="0" dirty="0"/>
              <a:t>Dodatne določbe</a:t>
            </a:r>
          </a:p>
        </p:txBody>
      </p:sp>
      <p:sp>
        <p:nvSpPr>
          <p:cNvPr id="293" name="Google Shape;293;p47"/>
          <p:cNvSpPr txBox="1">
            <a:spLocks noGrp="1"/>
          </p:cNvSpPr>
          <p:nvPr>
            <p:ph type="body" idx="15"/>
          </p:nvPr>
        </p:nvSpPr>
        <p:spPr>
          <a:xfrm>
            <a:off x="594360" y="2654644"/>
            <a:ext cx="8157754" cy="774356"/>
          </a:xfrm>
          <a:prstGeom prst="rect">
            <a:avLst/>
          </a:prstGeom>
          <a:noFill/>
          <a:ln>
            <a:noFill/>
          </a:ln>
        </p:spPr>
        <p:txBody>
          <a:bodyPr spcFirstLastPara="1" wrap="square" lIns="0" tIns="0" rIns="0" bIns="0" anchor="t" anchorCtr="0">
            <a:noAutofit/>
          </a:bodyPr>
          <a:lstStyle/>
          <a:p>
            <a:pPr marL="342000" indent="-342900">
              <a:buClr>
                <a:srgbClr val="035854"/>
              </a:buClr>
              <a:buSzPct val="100000"/>
              <a:buFont typeface="Arial" panose="020B0604020202020204" pitchFamily="34" charset="0"/>
              <a:buChar char="•"/>
            </a:pPr>
            <a:r>
              <a:rPr lang="sl-SI" sz="2400" noProof="0" dirty="0"/>
              <a:t>Če blago/storitev ne rabi izpolnjevati vseh zahtev znaka, mora naročnik navesti ustrezne zahteve.</a:t>
            </a:r>
          </a:p>
          <a:p>
            <a:pPr marL="342000" indent="-342900">
              <a:buClr>
                <a:srgbClr val="035854"/>
              </a:buClr>
              <a:buSzPct val="100000"/>
              <a:buFont typeface="Arial" panose="020B0604020202020204" pitchFamily="34" charset="0"/>
              <a:buChar char="•"/>
            </a:pPr>
            <a:r>
              <a:rPr lang="sl-SI" sz="2400" noProof="0" dirty="0"/>
              <a:t>Naročnik mora sprejeti druge znake, ki postavljajo enakovredne zahteve za storitev.</a:t>
            </a:r>
          </a:p>
          <a:p>
            <a:pPr marL="342000" indent="-342900">
              <a:buClr>
                <a:srgbClr val="035854"/>
              </a:buClr>
              <a:buSzPct val="100000"/>
              <a:buFont typeface="Arial" panose="020B0604020202020204" pitchFamily="34" charset="0"/>
              <a:buChar char="•"/>
            </a:pPr>
            <a:r>
              <a:rPr lang="sl-SI" sz="2400" noProof="0" dirty="0"/>
              <a:t>Drugi ustrezni dokazi se lahko sprejmejo le, če je podjetje dokazalo, da iz razlogov, za katere ni odgovorno samo, ni moglo pridobiti znaka kakovosti.</a:t>
            </a:r>
          </a:p>
          <a:p>
            <a:pPr marL="342000" lvl="0" indent="-342900" algn="l" rtl="0">
              <a:lnSpc>
                <a:spcPct val="80000"/>
              </a:lnSpc>
              <a:spcBef>
                <a:spcPts val="2200"/>
              </a:spcBef>
              <a:spcAft>
                <a:spcPts val="0"/>
              </a:spcAft>
              <a:buClr>
                <a:srgbClr val="035854"/>
              </a:buClr>
              <a:buSzPct val="100000"/>
              <a:buFont typeface="Arial" panose="020B0604020202020204" pitchFamily="34" charset="0"/>
              <a:buChar char="•"/>
            </a:pPr>
            <a:endParaRPr lang="sl-SI" sz="2400" noProof="0" dirty="0"/>
          </a:p>
        </p:txBody>
      </p:sp>
      <p:pic>
        <p:nvPicPr>
          <p:cNvPr id="294" name="Google Shape;294;p47"/>
          <p:cNvPicPr preferRelativeResize="0"/>
          <p:nvPr/>
        </p:nvPicPr>
        <p:blipFill rotWithShape="1">
          <a:blip r:embed="rId3">
            <a:alphaModFix/>
          </a:blip>
          <a:srcRect l="16410" r="20153"/>
          <a:stretch>
            <a:fillRect/>
          </a:stretch>
        </p:blipFill>
        <p:spPr>
          <a:xfrm>
            <a:off x="9225642" y="2655308"/>
            <a:ext cx="2425337" cy="2863744"/>
          </a:xfrm>
          <a:prstGeom prst="rect">
            <a:avLst/>
          </a:prstGeom>
          <a:noFill/>
          <a:ln>
            <a:noFill/>
          </a:ln>
        </p:spPr>
      </p:pic>
    </p:spTree>
    <p:extLst>
      <p:ext uri="{BB962C8B-B14F-4D97-AF65-F5344CB8AC3E}">
        <p14:creationId xmlns:p14="http://schemas.microsoft.com/office/powerpoint/2010/main" val="347534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a:extLst>
            <a:ext uri="{FF2B5EF4-FFF2-40B4-BE49-F238E27FC236}">
              <a16:creationId xmlns:a16="http://schemas.microsoft.com/office/drawing/2014/main" id="{0D187B83-83DD-C358-7A79-81D9F0DFC2CC}"/>
            </a:ext>
          </a:extLst>
        </p:cNvPr>
        <p:cNvGrpSpPr/>
        <p:nvPr/>
      </p:nvGrpSpPr>
      <p:grpSpPr>
        <a:xfrm>
          <a:off x="0" y="0"/>
          <a:ext cx="0" cy="0"/>
          <a:chOff x="0" y="0"/>
          <a:chExt cx="0" cy="0"/>
        </a:xfrm>
      </p:grpSpPr>
      <p:sp>
        <p:nvSpPr>
          <p:cNvPr id="300" name="Google Shape;300;p48">
            <a:extLst>
              <a:ext uri="{FF2B5EF4-FFF2-40B4-BE49-F238E27FC236}">
                <a16:creationId xmlns:a16="http://schemas.microsoft.com/office/drawing/2014/main" id="{4BDBFF0B-AC9E-C8AB-F0DA-922E1A59A116}"/>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Zanesljivost znakov</a:t>
            </a:r>
          </a:p>
        </p:txBody>
      </p:sp>
      <p:sp>
        <p:nvSpPr>
          <p:cNvPr id="301" name="Google Shape;301;p48">
            <a:extLst>
              <a:ext uri="{FF2B5EF4-FFF2-40B4-BE49-F238E27FC236}">
                <a16:creationId xmlns:a16="http://schemas.microsoft.com/office/drawing/2014/main" id="{66CBE572-2B15-A57F-0F67-D0B847339B66}"/>
              </a:ext>
            </a:extLst>
          </p:cNvPr>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000" indent="-342900">
              <a:buClr>
                <a:srgbClr val="035854"/>
              </a:buClr>
              <a:buFont typeface="Arial" panose="020B0604020202020204" pitchFamily="34" charset="0"/>
              <a:buChar char="•"/>
            </a:pPr>
            <a:r>
              <a:rPr lang="sl-SI" dirty="0"/>
              <a:t>Znaki tipa 1 temeljijo na </a:t>
            </a:r>
            <a:r>
              <a:rPr lang="sl-SI" dirty="0" err="1"/>
              <a:t>večkriterijskem</a:t>
            </a:r>
            <a:r>
              <a:rPr lang="sl-SI" dirty="0"/>
              <a:t> pristopu, dogovorjenem z zainteresiranimi stranmi (t. i. deležniki), in jih podeljujejo neodvisni certifikacijski in preskusni organi.</a:t>
            </a:r>
          </a:p>
          <a:p>
            <a:pPr marL="684000" lvl="1" indent="-342900">
              <a:lnSpc>
                <a:spcPct val="100000"/>
              </a:lnSpc>
              <a:spcBef>
                <a:spcPts val="0"/>
              </a:spcBef>
              <a:buClr>
                <a:srgbClr val="035854"/>
              </a:buClr>
            </a:pPr>
            <a:r>
              <a:rPr lang="sl-SI" dirty="0">
                <a:latin typeface="Aptos" panose="020B0004020202020204" pitchFamily="34" charset="0"/>
              </a:rPr>
              <a:t>Primeri: Modri angel in </a:t>
            </a:r>
            <a:r>
              <a:rPr lang="sl-SI" dirty="0" err="1">
                <a:latin typeface="Aptos" panose="020B0004020202020204" pitchFamily="34" charset="0"/>
              </a:rPr>
              <a:t>okoljski</a:t>
            </a:r>
            <a:r>
              <a:rPr lang="sl-SI" dirty="0">
                <a:latin typeface="Aptos" panose="020B0004020202020204" pitchFamily="34" charset="0"/>
              </a:rPr>
              <a:t> znak EU</a:t>
            </a:r>
          </a:p>
          <a:p>
            <a:pPr marL="342000" indent="-342900">
              <a:buClr>
                <a:srgbClr val="035854"/>
              </a:buClr>
              <a:buFont typeface="Arial" panose="020B0604020202020204" pitchFamily="34" charset="0"/>
              <a:buChar char="•"/>
            </a:pPr>
            <a:r>
              <a:rPr lang="sl-SI" dirty="0"/>
              <a:t>V nasprotju z znaki, ki jih podeljujejo javni organi, ni mogoče podati splošne izjave o primernosti/zanesljivosti zasebnih znakov (nevladnih organizacij ali združenj).</a:t>
            </a:r>
          </a:p>
          <a:p>
            <a:pPr marL="342000" indent="-342900">
              <a:buClr>
                <a:srgbClr val="035854"/>
              </a:buClr>
              <a:buFont typeface="Arial" panose="020B0604020202020204" pitchFamily="34" charset="0"/>
              <a:buChar char="•"/>
            </a:pPr>
            <a:r>
              <a:rPr lang="sl-SI" dirty="0"/>
              <a:t>Hiter preizkus zanesljivosti</a:t>
            </a:r>
          </a:p>
          <a:p>
            <a:pPr marL="684000" lvl="1" indent="-342900">
              <a:lnSpc>
                <a:spcPct val="100000"/>
              </a:lnSpc>
              <a:spcBef>
                <a:spcPts val="0"/>
              </a:spcBef>
              <a:buClr>
                <a:srgbClr val="035854"/>
              </a:buClr>
              <a:buSzPct val="100000"/>
            </a:pPr>
            <a:r>
              <a:rPr lang="sl-SI" dirty="0">
                <a:latin typeface="Aptos" panose="020B0004020202020204" pitchFamily="34" charset="0"/>
              </a:rPr>
              <a:t>Ali so merila utemeljena, pregledna in razvita na participativen način?  </a:t>
            </a:r>
          </a:p>
          <a:p>
            <a:pPr marL="684000" lvl="1" indent="-342900">
              <a:lnSpc>
                <a:spcPct val="100000"/>
              </a:lnSpc>
              <a:spcBef>
                <a:spcPts val="0"/>
              </a:spcBef>
              <a:buClr>
                <a:srgbClr val="035854"/>
              </a:buClr>
              <a:buSzPct val="100000"/>
            </a:pPr>
            <a:r>
              <a:rPr lang="sl-SI" dirty="0">
                <a:latin typeface="Aptos" panose="020B0004020202020204" pitchFamily="34" charset="0"/>
              </a:rPr>
              <a:t>Ali so merila za podelitev javno dostopna? </a:t>
            </a:r>
          </a:p>
          <a:p>
            <a:pPr marL="684000" lvl="1" indent="-342900">
              <a:lnSpc>
                <a:spcPct val="100000"/>
              </a:lnSpc>
              <a:spcBef>
                <a:spcPts val="0"/>
              </a:spcBef>
              <a:buClr>
                <a:srgbClr val="035854"/>
              </a:buClr>
              <a:buSzPct val="100000"/>
            </a:pPr>
            <a:r>
              <a:rPr lang="sl-SI" dirty="0">
                <a:latin typeface="Aptos" panose="020B0004020202020204" pitchFamily="34" charset="0"/>
              </a:rPr>
              <a:t>Ali obstaja zunanja neodvisna presoja? </a:t>
            </a:r>
          </a:p>
          <a:p>
            <a:pPr marL="684000" lvl="1" indent="-342900">
              <a:lnSpc>
                <a:spcPct val="100000"/>
              </a:lnSpc>
              <a:spcBef>
                <a:spcPts val="0"/>
              </a:spcBef>
              <a:buClr>
                <a:srgbClr val="035854"/>
              </a:buClr>
              <a:buSzPct val="100000"/>
            </a:pPr>
            <a:r>
              <a:rPr lang="sl-SI" dirty="0">
                <a:latin typeface="Aptos" panose="020B0004020202020204" pitchFamily="34" charset="0"/>
              </a:rPr>
              <a:t>Kako pregledna je certifikacijska služba/pobuda do potrošnikov? Ali se objavljajo poročila o presojah in se sporočajo težave/kršitve</a:t>
            </a:r>
          </a:p>
          <a:p>
            <a:pPr marL="342000" indent="-342900">
              <a:buClr>
                <a:srgbClr val="035854"/>
              </a:buClr>
              <a:buSzPct val="100000"/>
              <a:buFont typeface="Arial" panose="020B0604020202020204" pitchFamily="34" charset="0"/>
              <a:buChar char="•"/>
            </a:pPr>
            <a:r>
              <a:rPr lang="sl-SI" dirty="0"/>
              <a:t>Seznam znakov z opisom „indeks </a:t>
            </a:r>
            <a:r>
              <a:rPr lang="sl-SI" dirty="0" err="1"/>
              <a:t>okoljskih</a:t>
            </a:r>
            <a:r>
              <a:rPr lang="sl-SI" dirty="0"/>
              <a:t> znakov”: https://www.ecolabelindex.com/</a:t>
            </a:r>
          </a:p>
          <a:p>
            <a:pPr marL="571500" lvl="0" indent="-342900" algn="l" rtl="0">
              <a:lnSpc>
                <a:spcPct val="120000"/>
              </a:lnSpc>
              <a:spcBef>
                <a:spcPts val="2200"/>
              </a:spcBef>
              <a:spcAft>
                <a:spcPts val="0"/>
              </a:spcAft>
              <a:buClr>
                <a:srgbClr val="035854"/>
              </a:buClr>
              <a:buSzPct val="181818"/>
              <a:buFont typeface="Arial" panose="020B0604020202020204" pitchFamily="34" charset="0"/>
              <a:buChar char="•"/>
            </a:pPr>
            <a:endParaRPr lang="sl-SI" dirty="0"/>
          </a:p>
        </p:txBody>
      </p:sp>
    </p:spTree>
    <p:extLst>
      <p:ext uri="{BB962C8B-B14F-4D97-AF65-F5344CB8AC3E}">
        <p14:creationId xmlns:p14="http://schemas.microsoft.com/office/powerpoint/2010/main" val="2232277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2"/>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Možnosti uporabe znakov</a:t>
            </a:r>
          </a:p>
        </p:txBody>
      </p:sp>
      <p:sp>
        <p:nvSpPr>
          <p:cNvPr id="229" name="Google Shape;229;p52"/>
          <p:cNvSpPr txBox="1">
            <a:spLocks noGrp="1"/>
          </p:cNvSpPr>
          <p:nvPr>
            <p:ph type="body" idx="1"/>
          </p:nvPr>
        </p:nvSpPr>
        <p:spPr>
          <a:xfrm>
            <a:off x="594359" y="2654643"/>
            <a:ext cx="11056620" cy="378117"/>
          </a:xfrm>
          <a:prstGeom prst="rect">
            <a:avLst/>
          </a:prstGeom>
          <a:noFill/>
          <a:ln>
            <a:noFill/>
          </a:ln>
        </p:spPr>
        <p:txBody>
          <a:bodyPr spcFirstLastPara="1" wrap="square" lIns="0" tIns="0" rIns="0" bIns="0" anchor="t" anchorCtr="0">
            <a:noAutofit/>
          </a:bodyPr>
          <a:lstStyle/>
          <a:p>
            <a:pPr marL="342000" indent="-342900">
              <a:buClr>
                <a:srgbClr val="035854"/>
              </a:buClr>
              <a:buFont typeface="Arial" panose="020B0604020202020204" pitchFamily="34" charset="0"/>
              <a:buChar char="•"/>
            </a:pPr>
            <a:r>
              <a:rPr lang="sl-SI" sz="2400" dirty="0"/>
              <a:t>Merila znakov se lahko navedejo v razpisni dokumentaciji.</a:t>
            </a:r>
          </a:p>
          <a:p>
            <a:pPr marL="342000" indent="-342900">
              <a:buClr>
                <a:srgbClr val="035854"/>
              </a:buClr>
              <a:buFont typeface="Arial" panose="020B0604020202020204" pitchFamily="34" charset="0"/>
              <a:buChar char="•"/>
            </a:pPr>
            <a:r>
              <a:rPr lang="sl-SI" sz="2400" dirty="0"/>
              <a:t>Ponudnike se lahko v razpisu pozove, da predložijo certifikate z znakom kot dokaz za izpolnjevanje zahtevanih standardov.</a:t>
            </a:r>
          </a:p>
        </p:txBody>
      </p:sp>
    </p:spTree>
    <p:extLst>
      <p:ext uri="{BB962C8B-B14F-4D97-AF65-F5344CB8AC3E}">
        <p14:creationId xmlns:p14="http://schemas.microsoft.com/office/powerpoint/2010/main" val="1367802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50"/>
          <p:cNvSpPr txBox="1">
            <a:spLocks noGrp="1"/>
          </p:cNvSpPr>
          <p:nvPr>
            <p:ph type="body" idx="1"/>
          </p:nvPr>
        </p:nvSpPr>
        <p:spPr>
          <a:prstGeom prst="rect">
            <a:avLst/>
          </a:prstGeom>
          <a:noFill/>
          <a:ln>
            <a:noFill/>
          </a:ln>
        </p:spPr>
        <p:txBody>
          <a:bodyPr spcFirstLastPara="1" wrap="square" lIns="0" tIns="0" rIns="0" bIns="0" anchor="t" anchorCtr="0">
            <a:noAutofit/>
          </a:bodyPr>
          <a:lstStyle/>
          <a:p>
            <a:pPr>
              <a:buClr>
                <a:srgbClr val="035854"/>
              </a:buClr>
              <a:buSzPct val="100000"/>
            </a:pPr>
            <a:r>
              <a:rPr lang="sl-SI" sz="2400" b="1" noProof="0" dirty="0"/>
              <a:t>Omemba meril v dokumentaciji javnega naročila</a:t>
            </a:r>
          </a:p>
          <a:p>
            <a:pPr marL="342900" lvl="1" indent="-342900">
              <a:lnSpc>
                <a:spcPct val="100000"/>
              </a:lnSpc>
              <a:spcBef>
                <a:spcPts val="0"/>
              </a:spcBef>
              <a:buClr>
                <a:srgbClr val="035854"/>
              </a:buClr>
              <a:buSzPct val="100000"/>
            </a:pPr>
            <a:r>
              <a:rPr lang="sl-SI" sz="2400" b="0" noProof="0" dirty="0">
                <a:latin typeface="Aptos" panose="020B0004020202020204" pitchFamily="34" charset="0"/>
              </a:rPr>
              <a:t>Splošna navedba: blago mora izpolnjevati merila </a:t>
            </a:r>
            <a:r>
              <a:rPr lang="sl-SI" sz="2400" noProof="0" dirty="0">
                <a:latin typeface="Aptos" panose="020B0004020202020204" pitchFamily="34" charset="0"/>
              </a:rPr>
              <a:t>znaka Pravična trgovina</a:t>
            </a:r>
            <a:r>
              <a:rPr lang="sl-SI" sz="2400" b="0" noProof="0" dirty="0">
                <a:latin typeface="Aptos" panose="020B0004020202020204" pitchFamily="34" charset="0"/>
              </a:rPr>
              <a:t> ali</a:t>
            </a:r>
          </a:p>
          <a:p>
            <a:pPr marL="342900" lvl="1" indent="-342900">
              <a:lnSpc>
                <a:spcPct val="100000"/>
              </a:lnSpc>
              <a:spcBef>
                <a:spcPts val="0"/>
              </a:spcBef>
              <a:buClr>
                <a:srgbClr val="035854"/>
              </a:buClr>
              <a:buSzPct val="100000"/>
            </a:pPr>
            <a:r>
              <a:rPr lang="sl-SI" sz="2400" b="0" noProof="0" dirty="0">
                <a:latin typeface="Aptos" panose="020B0004020202020204" pitchFamily="34" charset="0"/>
              </a:rPr>
              <a:t>Posamezno merilo: izključitev izkoriščevalskega dela otrok v skladu z </a:t>
            </a:r>
            <a:r>
              <a:rPr lang="sl-SI" sz="2400" noProof="0" dirty="0">
                <a:latin typeface="Aptos" panose="020B0004020202020204" pitchFamily="34" charset="0"/>
              </a:rPr>
              <a:t>MLO</a:t>
            </a:r>
            <a:r>
              <a:rPr lang="sl-SI" sz="2400" b="0" noProof="0" dirty="0">
                <a:latin typeface="Aptos" panose="020B0004020202020204" pitchFamily="34" charset="0"/>
              </a:rPr>
              <a:t> 182 (Mednarodna organizacija dela; iz znaka Pravična trgovina)</a:t>
            </a:r>
          </a:p>
          <a:p>
            <a:pPr marL="685800" lvl="1" indent="0" algn="l" rtl="0">
              <a:lnSpc>
                <a:spcPct val="100000"/>
              </a:lnSpc>
              <a:spcBef>
                <a:spcPts val="600"/>
              </a:spcBef>
              <a:spcAft>
                <a:spcPts val="0"/>
              </a:spcAft>
              <a:buSzPts val="2000"/>
              <a:buNone/>
            </a:pPr>
            <a:endParaRPr lang="sl-SI" sz="2400" noProof="0" dirty="0">
              <a:latin typeface="Aptos" panose="020B0004020202020204" pitchFamily="34" charset="0"/>
            </a:endParaRPr>
          </a:p>
        </p:txBody>
      </p:sp>
      <p:sp>
        <p:nvSpPr>
          <p:cNvPr id="313" name="Google Shape;313;p50"/>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noProof="0" dirty="0"/>
              <a:t>Uporaba meril za opredelitev zahtev</a:t>
            </a:r>
          </a:p>
        </p:txBody>
      </p:sp>
      <p:pic>
        <p:nvPicPr>
          <p:cNvPr id="315" name="Google Shape;315;p50"/>
          <p:cNvPicPr preferRelativeResize="0"/>
          <p:nvPr/>
        </p:nvPicPr>
        <p:blipFill rotWithShape="1">
          <a:blip r:embed="rId3">
            <a:alphaModFix/>
          </a:blip>
          <a:srcRect/>
          <a:stretch/>
        </p:blipFill>
        <p:spPr>
          <a:xfrm>
            <a:off x="8167254" y="5092368"/>
            <a:ext cx="890629" cy="1068755"/>
          </a:xfrm>
          <a:prstGeom prst="rect">
            <a:avLst/>
          </a:prstGeom>
          <a:noFill/>
          <a:ln>
            <a:noFill/>
          </a:ln>
        </p:spPr>
      </p:pic>
      <p:pic>
        <p:nvPicPr>
          <p:cNvPr id="316" name="Google Shape;316;p50"/>
          <p:cNvPicPr preferRelativeResize="0"/>
          <p:nvPr/>
        </p:nvPicPr>
        <p:blipFill rotWithShape="1">
          <a:blip r:embed="rId4">
            <a:alphaModFix/>
          </a:blip>
          <a:srcRect/>
          <a:stretch/>
        </p:blipFill>
        <p:spPr>
          <a:xfrm>
            <a:off x="9588921" y="3758521"/>
            <a:ext cx="983035" cy="1023250"/>
          </a:xfrm>
          <a:prstGeom prst="rect">
            <a:avLst/>
          </a:prstGeom>
          <a:noFill/>
          <a:ln>
            <a:noFill/>
          </a:ln>
        </p:spPr>
      </p:pic>
      <p:pic>
        <p:nvPicPr>
          <p:cNvPr id="317" name="Google Shape;317;p50"/>
          <p:cNvPicPr preferRelativeResize="0"/>
          <p:nvPr/>
        </p:nvPicPr>
        <p:blipFill rotWithShape="1">
          <a:blip r:embed="rId5">
            <a:alphaModFix/>
          </a:blip>
          <a:srcRect/>
          <a:stretch/>
        </p:blipFill>
        <p:spPr>
          <a:xfrm>
            <a:off x="7952015" y="2627449"/>
            <a:ext cx="1321106" cy="820476"/>
          </a:xfrm>
          <a:prstGeom prst="rect">
            <a:avLst/>
          </a:prstGeom>
          <a:noFill/>
          <a:ln>
            <a:noFill/>
          </a:ln>
        </p:spPr>
      </p:pic>
      <p:pic>
        <p:nvPicPr>
          <p:cNvPr id="318" name="Google Shape;318;p50"/>
          <p:cNvPicPr preferRelativeResize="0"/>
          <p:nvPr/>
        </p:nvPicPr>
        <p:blipFill rotWithShape="1">
          <a:blip r:embed="rId6">
            <a:alphaModFix/>
          </a:blip>
          <a:srcRect/>
          <a:stretch/>
        </p:blipFill>
        <p:spPr>
          <a:xfrm>
            <a:off x="8251848" y="3846693"/>
            <a:ext cx="721440" cy="846907"/>
          </a:xfrm>
          <a:prstGeom prst="rect">
            <a:avLst/>
          </a:prstGeom>
          <a:noFill/>
          <a:ln>
            <a:noFill/>
          </a:ln>
        </p:spPr>
      </p:pic>
      <p:pic>
        <p:nvPicPr>
          <p:cNvPr id="319" name="Google Shape;319;p50" descr="EU-Bio-Logo.jpg"/>
          <p:cNvPicPr preferRelativeResize="0"/>
          <p:nvPr/>
        </p:nvPicPr>
        <p:blipFill rotWithShape="1">
          <a:blip r:embed="rId7">
            <a:alphaModFix/>
          </a:blip>
          <a:srcRect/>
          <a:stretch/>
        </p:blipFill>
        <p:spPr>
          <a:xfrm>
            <a:off x="9546475" y="2679932"/>
            <a:ext cx="1067927" cy="715511"/>
          </a:xfrm>
          <a:prstGeom prst="rect">
            <a:avLst/>
          </a:prstGeom>
          <a:noFill/>
          <a:ln>
            <a:noFill/>
          </a:ln>
        </p:spPr>
      </p:pic>
    </p:spTree>
    <p:extLst>
      <p:ext uri="{BB962C8B-B14F-4D97-AF65-F5344CB8AC3E}">
        <p14:creationId xmlns:p14="http://schemas.microsoft.com/office/powerpoint/2010/main" val="3945728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80C4EC52-9F23-EA90-BB2B-7A1E6B7C9A9C}"/>
            </a:ext>
          </a:extLst>
        </p:cNvPr>
        <p:cNvGrpSpPr/>
        <p:nvPr/>
      </p:nvGrpSpPr>
      <p:grpSpPr>
        <a:xfrm>
          <a:off x="0" y="0"/>
          <a:ext cx="0" cy="0"/>
          <a:chOff x="0" y="0"/>
          <a:chExt cx="0" cy="0"/>
        </a:xfrm>
      </p:grpSpPr>
      <p:sp>
        <p:nvSpPr>
          <p:cNvPr id="314" name="Google Shape;314;p50">
            <a:extLst>
              <a:ext uri="{FF2B5EF4-FFF2-40B4-BE49-F238E27FC236}">
                <a16:creationId xmlns:a16="http://schemas.microsoft.com/office/drawing/2014/main" id="{E5D33034-9340-F062-51CD-FA8D07D55079}"/>
              </a:ext>
            </a:extLst>
          </p:cNvPr>
          <p:cNvSpPr txBox="1">
            <a:spLocks noGrp="1"/>
          </p:cNvSpPr>
          <p:nvPr>
            <p:ph type="body" idx="1"/>
          </p:nvPr>
        </p:nvSpPr>
        <p:spPr>
          <a:prstGeom prst="rect">
            <a:avLst/>
          </a:prstGeom>
          <a:noFill/>
          <a:ln>
            <a:noFill/>
          </a:ln>
        </p:spPr>
        <p:txBody>
          <a:bodyPr spcFirstLastPara="1" wrap="square" lIns="0" tIns="0" rIns="0" bIns="0" anchor="t" anchorCtr="0">
            <a:noAutofit/>
          </a:bodyPr>
          <a:lstStyle/>
          <a:p>
            <a:pPr>
              <a:buClr>
                <a:srgbClr val="035854"/>
              </a:buClr>
              <a:buSzPct val="100000"/>
            </a:pPr>
            <a:r>
              <a:rPr lang="sl-SI" sz="2400" b="1" noProof="0" dirty="0"/>
              <a:t>Certificiranje z znakom kot dokazilo o izpolnjevanju meril</a:t>
            </a:r>
          </a:p>
          <a:p>
            <a:pPr marL="342900" indent="-342900">
              <a:buClr>
                <a:srgbClr val="035854"/>
              </a:buClr>
              <a:buSzPct val="100000"/>
              <a:buFont typeface="Arial" panose="020B0604020202020204" pitchFamily="34" charset="0"/>
              <a:buChar char="•"/>
            </a:pPr>
            <a:r>
              <a:rPr lang="sl-SI" sz="2400" noProof="0" dirty="0"/>
              <a:t>Enakovredna dokazila morajo biti sprejeta</a:t>
            </a:r>
          </a:p>
          <a:p>
            <a:pPr marL="684000" indent="-342900">
              <a:buClr>
                <a:srgbClr val="035854"/>
              </a:buClr>
              <a:buSzPct val="100000"/>
              <a:buFont typeface="Arial" panose="020B0604020202020204" pitchFamily="34" charset="0"/>
              <a:buChar char="•"/>
            </a:pPr>
            <a:r>
              <a:rPr lang="sl-SI" sz="2400" noProof="0" dirty="0"/>
              <a:t>Enakovreden znak</a:t>
            </a:r>
          </a:p>
          <a:p>
            <a:pPr marL="684000" indent="-342900">
              <a:buClr>
                <a:srgbClr val="035854"/>
              </a:buClr>
              <a:buSzPct val="100000"/>
              <a:buFont typeface="Arial" panose="020B0604020202020204" pitchFamily="34" charset="0"/>
              <a:buChar char="•"/>
            </a:pPr>
            <a:r>
              <a:rPr lang="sl-SI" sz="2400" noProof="0" dirty="0"/>
              <a:t>Izpolnjevanje meril z drugimi sredstvi (tehnični podatkovni listi)</a:t>
            </a:r>
          </a:p>
          <a:p>
            <a:pPr marL="342900" indent="-342900">
              <a:buClr>
                <a:srgbClr val="035854"/>
              </a:buClr>
              <a:buSzPct val="100000"/>
              <a:buFont typeface="Arial" panose="020B0604020202020204" pitchFamily="34" charset="0"/>
              <a:buChar char="•"/>
            </a:pPr>
            <a:r>
              <a:rPr lang="sl-SI" sz="2400" noProof="0" dirty="0"/>
              <a:t>Dokazilo o enakovrednosti s strani ponudnika</a:t>
            </a:r>
          </a:p>
          <a:p>
            <a:pPr marL="684000" indent="-342900">
              <a:buClr>
                <a:srgbClr val="035854"/>
              </a:buClr>
              <a:buSzPct val="100000"/>
              <a:buFont typeface="Arial" panose="020B0604020202020204" pitchFamily="34" charset="0"/>
              <a:buChar char="•"/>
            </a:pPr>
            <a:r>
              <a:rPr lang="sl-SI" sz="2400" noProof="0" dirty="0"/>
              <a:t>Naročnik lahko odloči, kdaj je dokazilo enakovredno</a:t>
            </a:r>
          </a:p>
        </p:txBody>
      </p:sp>
      <p:sp>
        <p:nvSpPr>
          <p:cNvPr id="313" name="Google Shape;313;p50">
            <a:extLst>
              <a:ext uri="{FF2B5EF4-FFF2-40B4-BE49-F238E27FC236}">
                <a16:creationId xmlns:a16="http://schemas.microsoft.com/office/drawing/2014/main" id="{EE879ED9-FDDC-FFCF-F728-2CD157F28885}"/>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pl-PL" noProof="0" dirty="0"/>
              <a:t>Uporaba znakov</a:t>
            </a:r>
            <a:br>
              <a:rPr lang="pl-PL" noProof="0" dirty="0"/>
            </a:br>
            <a:r>
              <a:rPr lang="pl-PL" noProof="0" dirty="0"/>
              <a:t>za preverjanje skladnosti</a:t>
            </a:r>
            <a:endParaRPr lang="sl-SI" noProof="0" dirty="0"/>
          </a:p>
        </p:txBody>
      </p:sp>
      <p:pic>
        <p:nvPicPr>
          <p:cNvPr id="315" name="Google Shape;315;p50">
            <a:extLst>
              <a:ext uri="{FF2B5EF4-FFF2-40B4-BE49-F238E27FC236}">
                <a16:creationId xmlns:a16="http://schemas.microsoft.com/office/drawing/2014/main" id="{818A7E04-9937-6765-4399-594B32BAFFF3}"/>
              </a:ext>
            </a:extLst>
          </p:cNvPr>
          <p:cNvPicPr preferRelativeResize="0"/>
          <p:nvPr/>
        </p:nvPicPr>
        <p:blipFill rotWithShape="1">
          <a:blip r:embed="rId3">
            <a:alphaModFix/>
          </a:blip>
          <a:srcRect/>
          <a:stretch/>
        </p:blipFill>
        <p:spPr>
          <a:xfrm>
            <a:off x="8167254" y="5092368"/>
            <a:ext cx="890629" cy="1068755"/>
          </a:xfrm>
          <a:prstGeom prst="rect">
            <a:avLst/>
          </a:prstGeom>
          <a:noFill/>
          <a:ln>
            <a:noFill/>
          </a:ln>
        </p:spPr>
      </p:pic>
      <p:pic>
        <p:nvPicPr>
          <p:cNvPr id="316" name="Google Shape;316;p50">
            <a:extLst>
              <a:ext uri="{FF2B5EF4-FFF2-40B4-BE49-F238E27FC236}">
                <a16:creationId xmlns:a16="http://schemas.microsoft.com/office/drawing/2014/main" id="{F91C4A36-85FD-07EF-51E2-BF9DA6C37392}"/>
              </a:ext>
            </a:extLst>
          </p:cNvPr>
          <p:cNvPicPr preferRelativeResize="0"/>
          <p:nvPr/>
        </p:nvPicPr>
        <p:blipFill rotWithShape="1">
          <a:blip r:embed="rId4">
            <a:alphaModFix/>
          </a:blip>
          <a:srcRect/>
          <a:stretch/>
        </p:blipFill>
        <p:spPr>
          <a:xfrm>
            <a:off x="9588921" y="3758521"/>
            <a:ext cx="983035" cy="1023250"/>
          </a:xfrm>
          <a:prstGeom prst="rect">
            <a:avLst/>
          </a:prstGeom>
          <a:noFill/>
          <a:ln>
            <a:noFill/>
          </a:ln>
        </p:spPr>
      </p:pic>
      <p:pic>
        <p:nvPicPr>
          <p:cNvPr id="317" name="Google Shape;317;p50">
            <a:extLst>
              <a:ext uri="{FF2B5EF4-FFF2-40B4-BE49-F238E27FC236}">
                <a16:creationId xmlns:a16="http://schemas.microsoft.com/office/drawing/2014/main" id="{804A2175-2084-23C3-0061-4F20D5405F5C}"/>
              </a:ext>
            </a:extLst>
          </p:cNvPr>
          <p:cNvPicPr preferRelativeResize="0"/>
          <p:nvPr/>
        </p:nvPicPr>
        <p:blipFill rotWithShape="1">
          <a:blip r:embed="rId5">
            <a:alphaModFix/>
          </a:blip>
          <a:srcRect/>
          <a:stretch/>
        </p:blipFill>
        <p:spPr>
          <a:xfrm>
            <a:off x="7952015" y="2627449"/>
            <a:ext cx="1321106" cy="820476"/>
          </a:xfrm>
          <a:prstGeom prst="rect">
            <a:avLst/>
          </a:prstGeom>
          <a:noFill/>
          <a:ln>
            <a:noFill/>
          </a:ln>
        </p:spPr>
      </p:pic>
      <p:pic>
        <p:nvPicPr>
          <p:cNvPr id="318" name="Google Shape;318;p50">
            <a:extLst>
              <a:ext uri="{FF2B5EF4-FFF2-40B4-BE49-F238E27FC236}">
                <a16:creationId xmlns:a16="http://schemas.microsoft.com/office/drawing/2014/main" id="{DE30C724-235D-F38C-DE1B-DB396261121F}"/>
              </a:ext>
            </a:extLst>
          </p:cNvPr>
          <p:cNvPicPr preferRelativeResize="0"/>
          <p:nvPr/>
        </p:nvPicPr>
        <p:blipFill rotWithShape="1">
          <a:blip r:embed="rId6">
            <a:alphaModFix/>
          </a:blip>
          <a:srcRect/>
          <a:stretch/>
        </p:blipFill>
        <p:spPr>
          <a:xfrm>
            <a:off x="8251848" y="3846693"/>
            <a:ext cx="721440" cy="846907"/>
          </a:xfrm>
          <a:prstGeom prst="rect">
            <a:avLst/>
          </a:prstGeom>
          <a:noFill/>
          <a:ln>
            <a:noFill/>
          </a:ln>
        </p:spPr>
      </p:pic>
      <p:pic>
        <p:nvPicPr>
          <p:cNvPr id="319" name="Google Shape;319;p50" descr="EU-Bio-Logo.jpg">
            <a:extLst>
              <a:ext uri="{FF2B5EF4-FFF2-40B4-BE49-F238E27FC236}">
                <a16:creationId xmlns:a16="http://schemas.microsoft.com/office/drawing/2014/main" id="{F442BB5E-FE9F-C238-DB81-4F98E280B5E5}"/>
              </a:ext>
            </a:extLst>
          </p:cNvPr>
          <p:cNvPicPr preferRelativeResize="0"/>
          <p:nvPr/>
        </p:nvPicPr>
        <p:blipFill rotWithShape="1">
          <a:blip r:embed="rId7">
            <a:alphaModFix/>
          </a:blip>
          <a:srcRect/>
          <a:stretch/>
        </p:blipFill>
        <p:spPr>
          <a:xfrm>
            <a:off x="9546475" y="2679932"/>
            <a:ext cx="1067927" cy="715511"/>
          </a:xfrm>
          <a:prstGeom prst="rect">
            <a:avLst/>
          </a:prstGeom>
          <a:noFill/>
          <a:ln>
            <a:noFill/>
          </a:ln>
        </p:spPr>
      </p:pic>
    </p:spTree>
    <p:extLst>
      <p:ext uri="{BB962C8B-B14F-4D97-AF65-F5344CB8AC3E}">
        <p14:creationId xmlns:p14="http://schemas.microsoft.com/office/powerpoint/2010/main" val="297425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2"/>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dirty="0"/>
              <a:t>Ravnanje z okoljem kot merilo izbora</a:t>
            </a:r>
          </a:p>
        </p:txBody>
      </p:sp>
      <p:sp>
        <p:nvSpPr>
          <p:cNvPr id="338" name="Google Shape;338;p52"/>
          <p:cNvSpPr txBox="1">
            <a:spLocks noGrp="1"/>
          </p:cNvSpPr>
          <p:nvPr>
            <p:ph type="body" idx="1"/>
          </p:nvPr>
        </p:nvSpPr>
        <p:spPr>
          <a:xfrm>
            <a:off x="594359" y="2654644"/>
            <a:ext cx="7716883" cy="219185"/>
          </a:xfrm>
          <a:prstGeom prst="rect">
            <a:avLst/>
          </a:prstGeom>
          <a:noFill/>
          <a:ln>
            <a:noFill/>
          </a:ln>
        </p:spPr>
        <p:txBody>
          <a:bodyPr spcFirstLastPara="1" wrap="square" lIns="0" tIns="0" rIns="0" bIns="0" anchor="t" anchorCtr="0">
            <a:noAutofit/>
          </a:bodyPr>
          <a:lstStyle/>
          <a:p>
            <a:pPr marL="342900" indent="-342900">
              <a:buClr>
                <a:srgbClr val="035854"/>
              </a:buClr>
              <a:buFont typeface="Arial" panose="020B0604020202020204" pitchFamily="34" charset="0"/>
              <a:buChar char="•"/>
            </a:pPr>
            <a:r>
              <a:rPr lang="sl-SI" noProof="0" dirty="0"/>
              <a:t>Zahteve glede tehnične in poklicne usposobljenosti ponudnikov</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r>
              <a:rPr lang="sl-SI" noProof="0" dirty="0"/>
              <a:t>Povezava s predmetom naročila in ustreznost glede na obseg in vrsto naročila</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r>
              <a:rPr lang="sl-SI" noProof="0" dirty="0"/>
              <a:t>Povezava se lahko predpostavlja, če predmet naročila zahteva upoštevanje določenih </a:t>
            </a:r>
            <a:r>
              <a:rPr lang="sl-SI" noProof="0" dirty="0" err="1"/>
              <a:t>okoljskih</a:t>
            </a:r>
            <a:r>
              <a:rPr lang="sl-SI" noProof="0" dirty="0"/>
              <a:t> standardov ali določeno </a:t>
            </a:r>
            <a:r>
              <a:rPr lang="sl-SI" noProof="0" dirty="0" err="1"/>
              <a:t>okoljsko</a:t>
            </a:r>
            <a:r>
              <a:rPr lang="sl-SI" noProof="0" dirty="0"/>
              <a:t> ravnanje</a:t>
            </a:r>
          </a:p>
          <a:p>
            <a:pPr marL="342900" indent="-342900">
              <a:buClr>
                <a:srgbClr val="035854"/>
              </a:buClr>
              <a:buFont typeface="Arial" panose="020B0604020202020204" pitchFamily="34" charset="0"/>
              <a:buChar char="•"/>
            </a:pPr>
            <a:endParaRPr lang="sl-SI" noProof="0" dirty="0"/>
          </a:p>
          <a:p>
            <a:pPr marL="342900" indent="-342900">
              <a:buClr>
                <a:srgbClr val="035854"/>
              </a:buClr>
              <a:buFont typeface="Arial" panose="020B0604020202020204" pitchFamily="34" charset="0"/>
              <a:buChar char="•"/>
            </a:pPr>
            <a:r>
              <a:rPr lang="sl-SI" noProof="0" dirty="0"/>
              <a:t>Naročila na področju prometnih storitev (npr. javni prevoz), storitev čiščenja, ravnanja z odpadki, gradbenih del, vzdrževanja ali obnove stavb ali nabave kemikalij</a:t>
            </a:r>
          </a:p>
          <a:p>
            <a:pPr marL="571500" lvl="0" indent="-342900" algn="l" rtl="0">
              <a:lnSpc>
                <a:spcPct val="80000"/>
              </a:lnSpc>
              <a:spcBef>
                <a:spcPts val="2200"/>
              </a:spcBef>
              <a:spcAft>
                <a:spcPts val="0"/>
              </a:spcAft>
              <a:buClr>
                <a:srgbClr val="035854"/>
              </a:buClr>
              <a:buSzPct val="160000"/>
              <a:buFont typeface="Arial" panose="020B0604020202020204" pitchFamily="34" charset="0"/>
              <a:buChar char="•"/>
            </a:pPr>
            <a:endParaRPr lang="sl-SI" noProof="0" dirty="0"/>
          </a:p>
        </p:txBody>
      </p:sp>
      <p:pic>
        <p:nvPicPr>
          <p:cNvPr id="339" name="Google Shape;339;p52"/>
          <p:cNvPicPr preferRelativeResize="0"/>
          <p:nvPr/>
        </p:nvPicPr>
        <p:blipFill rotWithShape="1">
          <a:blip r:embed="rId3">
            <a:alphaModFix/>
          </a:blip>
          <a:srcRect/>
          <a:stretch/>
        </p:blipFill>
        <p:spPr>
          <a:xfrm>
            <a:off x="10347463" y="2720552"/>
            <a:ext cx="1184865" cy="888649"/>
          </a:xfrm>
          <a:prstGeom prst="rect">
            <a:avLst/>
          </a:prstGeom>
          <a:noFill/>
          <a:ln>
            <a:noFill/>
          </a:ln>
        </p:spPr>
      </p:pic>
      <p:pic>
        <p:nvPicPr>
          <p:cNvPr id="340" name="Google Shape;340;p52"/>
          <p:cNvPicPr preferRelativeResize="0"/>
          <p:nvPr/>
        </p:nvPicPr>
        <p:blipFill rotWithShape="1">
          <a:blip r:embed="rId4">
            <a:alphaModFix/>
          </a:blip>
          <a:srcRect/>
          <a:stretch/>
        </p:blipFill>
        <p:spPr>
          <a:xfrm>
            <a:off x="10625999" y="4121989"/>
            <a:ext cx="627791" cy="947609"/>
          </a:xfrm>
          <a:prstGeom prst="rect">
            <a:avLst/>
          </a:prstGeom>
          <a:noFill/>
          <a:ln>
            <a:noFill/>
          </a:ln>
        </p:spPr>
      </p:pic>
      <p:pic>
        <p:nvPicPr>
          <p:cNvPr id="341" name="Google Shape;341;p52"/>
          <p:cNvPicPr preferRelativeResize="0"/>
          <p:nvPr/>
        </p:nvPicPr>
        <p:blipFill rotWithShape="1">
          <a:blip r:embed="rId5">
            <a:alphaModFix/>
          </a:blip>
          <a:srcRect/>
          <a:stretch/>
        </p:blipFill>
        <p:spPr>
          <a:xfrm>
            <a:off x="8736499" y="4306883"/>
            <a:ext cx="1444559" cy="577823"/>
          </a:xfrm>
          <a:prstGeom prst="rect">
            <a:avLst/>
          </a:prstGeom>
          <a:noFill/>
          <a:ln>
            <a:noFill/>
          </a:ln>
        </p:spPr>
      </p:pic>
      <p:pic>
        <p:nvPicPr>
          <p:cNvPr id="342" name="Google Shape;342;p52" descr="Ein Bild, das Grafiken, Grafikdesign, Schrift, Logo enthält.&#10;&#10;KI-generierte Inhalte können fehlerhaft sein."/>
          <p:cNvPicPr preferRelativeResize="0"/>
          <p:nvPr/>
        </p:nvPicPr>
        <p:blipFill rotWithShape="1">
          <a:blip r:embed="rId6">
            <a:alphaModFix/>
          </a:blip>
          <a:srcRect/>
          <a:stretch/>
        </p:blipFill>
        <p:spPr>
          <a:xfrm>
            <a:off x="9001808" y="2540351"/>
            <a:ext cx="913940" cy="1249051"/>
          </a:xfrm>
          <a:prstGeom prst="rect">
            <a:avLst/>
          </a:prstGeom>
          <a:noFill/>
          <a:ln>
            <a:noFill/>
          </a:ln>
        </p:spPr>
      </p:pic>
    </p:spTree>
    <p:extLst>
      <p:ext uri="{BB962C8B-B14F-4D97-AF65-F5344CB8AC3E}">
        <p14:creationId xmlns:p14="http://schemas.microsoft.com/office/powerpoint/2010/main" val="167585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a16="http://schemas.microsoft.com/office/drawing/2014/main" id="{3DA3E91E-79F6-B2C3-D9B9-69D6DC1D56E7}"/>
            </a:ext>
          </a:extLst>
        </p:cNvPr>
        <p:cNvGrpSpPr/>
        <p:nvPr/>
      </p:nvGrpSpPr>
      <p:grpSpPr>
        <a:xfrm>
          <a:off x="0" y="0"/>
          <a:ext cx="0" cy="0"/>
          <a:chOff x="0" y="0"/>
          <a:chExt cx="0" cy="0"/>
        </a:xfrm>
      </p:grpSpPr>
      <p:sp>
        <p:nvSpPr>
          <p:cNvPr id="245" name="Google Shape;245;p41">
            <a:extLst>
              <a:ext uri="{FF2B5EF4-FFF2-40B4-BE49-F238E27FC236}">
                <a16:creationId xmlns:a16="http://schemas.microsoft.com/office/drawing/2014/main" id="{D1509E0B-BB82-1D51-0A99-B078486897A6}"/>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Vprašanja?</a:t>
            </a:r>
          </a:p>
        </p:txBody>
      </p:sp>
      <p:sp>
        <p:nvSpPr>
          <p:cNvPr id="5" name="Text Placeholder 4">
            <a:extLst>
              <a:ext uri="{FF2B5EF4-FFF2-40B4-BE49-F238E27FC236}">
                <a16:creationId xmlns:a16="http://schemas.microsoft.com/office/drawing/2014/main" id="{8DC49185-FF3C-FABE-F0B9-205DE0BD6252}"/>
              </a:ext>
            </a:extLst>
          </p:cNvPr>
          <p:cNvSpPr>
            <a:spLocks noGrp="1"/>
          </p:cNvSpPr>
          <p:nvPr>
            <p:ph type="body" idx="1"/>
          </p:nvPr>
        </p:nvSpPr>
        <p:spPr/>
        <p:txBody>
          <a:bodyPr/>
          <a:lstStyle/>
          <a:p>
            <a:endParaRPr lang="sl-SI"/>
          </a:p>
        </p:txBody>
      </p:sp>
    </p:spTree>
    <p:extLst>
      <p:ext uri="{BB962C8B-B14F-4D97-AF65-F5344CB8AC3E}">
        <p14:creationId xmlns:p14="http://schemas.microsoft.com/office/powerpoint/2010/main" val="3465192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5149464A-6155-5384-1BEC-D27A92F5E6FC}"/>
            </a:ext>
          </a:extLst>
        </p:cNvPr>
        <p:cNvGrpSpPr/>
        <p:nvPr/>
      </p:nvGrpSpPr>
      <p:grpSpPr>
        <a:xfrm>
          <a:off x="0" y="0"/>
          <a:ext cx="0" cy="0"/>
          <a:chOff x="0" y="0"/>
          <a:chExt cx="0" cy="0"/>
        </a:xfrm>
      </p:grpSpPr>
      <p:sp>
        <p:nvSpPr>
          <p:cNvPr id="127" name="Google Shape;127;p8">
            <a:extLst>
              <a:ext uri="{FF2B5EF4-FFF2-40B4-BE49-F238E27FC236}">
                <a16:creationId xmlns:a16="http://schemas.microsoft.com/office/drawing/2014/main" id="{4005BECD-106B-6E62-FF57-8ECAE54124E3}"/>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Vsebina</a:t>
            </a:r>
          </a:p>
        </p:txBody>
      </p:sp>
      <p:sp>
        <p:nvSpPr>
          <p:cNvPr id="128" name="Google Shape;128;p8">
            <a:extLst>
              <a:ext uri="{FF2B5EF4-FFF2-40B4-BE49-F238E27FC236}">
                <a16:creationId xmlns:a16="http://schemas.microsoft.com/office/drawing/2014/main" id="{E734D606-4D53-091F-9955-FFDB6499A09F}"/>
              </a:ext>
            </a:extLst>
          </p:cNvPr>
          <p:cNvSpPr txBox="1">
            <a:spLocks noGrp="1"/>
          </p:cNvSpPr>
          <p:nvPr>
            <p:ph type="body" idx="13"/>
          </p:nvPr>
        </p:nvSpPr>
        <p:spPr>
          <a:xfrm>
            <a:off x="594359" y="2739118"/>
            <a:ext cx="7333790" cy="553998"/>
          </a:xfrm>
          <a:prstGeom prst="rect">
            <a:avLst/>
          </a:prstGeom>
          <a:noFill/>
          <a:ln>
            <a:noFill/>
          </a:ln>
        </p:spPr>
        <p:txBody>
          <a:bodyPr spcFirstLastPara="1" wrap="square" lIns="0" tIns="0" rIns="0" bIns="0" anchor="t" anchorCtr="0">
            <a:noAutofit/>
          </a:bodyPr>
          <a:lstStyle/>
          <a:p>
            <a:r>
              <a:rPr lang="sl-SI" sz="2000" noProof="0" dirty="0"/>
              <a:t>1. Znaki, certifikati, sistemi upravljanja – luč v džungli znakov</a:t>
            </a:r>
          </a:p>
          <a:p>
            <a:pPr lvl="0" algn="l" rtl="0">
              <a:spcAft>
                <a:spcPts val="0"/>
              </a:spcAft>
              <a:buSzPts val="2400"/>
            </a:pPr>
            <a:r>
              <a:rPr lang="sl-SI" sz="2000" noProof="0" dirty="0">
                <a:solidFill>
                  <a:srgbClr val="035854"/>
                </a:solidFill>
              </a:rPr>
              <a:t>2. Uporaba znakov v okviru javnih naročil</a:t>
            </a:r>
          </a:p>
          <a:p>
            <a:pPr lvl="0" algn="l" rtl="0">
              <a:spcAft>
                <a:spcPts val="0"/>
              </a:spcAft>
              <a:buSzPts val="2400"/>
            </a:pPr>
            <a:r>
              <a:rPr lang="sl-SI" sz="2000" dirty="0">
                <a:solidFill>
                  <a:srgbClr val="A3C42A"/>
                </a:solidFill>
              </a:rPr>
              <a:t>3. </a:t>
            </a:r>
            <a:r>
              <a:rPr lang="sl-SI" sz="2000" noProof="0" dirty="0">
                <a:solidFill>
                  <a:srgbClr val="A3C42A"/>
                </a:solidFill>
              </a:rPr>
              <a:t>Vaja</a:t>
            </a:r>
            <a:endParaRPr lang="sl-SI" sz="2000" dirty="0">
              <a:solidFill>
                <a:srgbClr val="A3C42A"/>
              </a:solidFill>
            </a:endParaRPr>
          </a:p>
          <a:p>
            <a:pPr lvl="0" algn="l" rtl="0">
              <a:spcAft>
                <a:spcPts val="0"/>
              </a:spcAft>
              <a:buSzPts val="2400"/>
            </a:pPr>
            <a:r>
              <a:rPr lang="sl-SI" sz="2000" noProof="0" dirty="0"/>
              <a:t>4. Predstavitev izbranih znakov</a:t>
            </a:r>
          </a:p>
        </p:txBody>
      </p:sp>
      <p:pic>
        <p:nvPicPr>
          <p:cNvPr id="129" name="Google Shape;129;p8">
            <a:extLst>
              <a:ext uri="{FF2B5EF4-FFF2-40B4-BE49-F238E27FC236}">
                <a16:creationId xmlns:a16="http://schemas.microsoft.com/office/drawing/2014/main" id="{2A400C6C-4DCD-13C3-20C7-A3F9F666EAAE}"/>
              </a:ext>
            </a:extLst>
          </p:cNvPr>
          <p:cNvPicPr preferRelativeResize="0"/>
          <p:nvPr/>
        </p:nvPicPr>
        <p:blipFill rotWithShape="1">
          <a:blip r:embed="rId3">
            <a:alphaModFix/>
          </a:blip>
          <a:srcRect/>
          <a:stretch/>
        </p:blipFill>
        <p:spPr>
          <a:xfrm>
            <a:off x="5783483" y="3293116"/>
            <a:ext cx="4289331" cy="3033266"/>
          </a:xfrm>
          <a:prstGeom prst="rect">
            <a:avLst/>
          </a:prstGeom>
          <a:noFill/>
          <a:ln>
            <a:noFill/>
          </a:ln>
        </p:spPr>
      </p:pic>
    </p:spTree>
    <p:extLst>
      <p:ext uri="{BB962C8B-B14F-4D97-AF65-F5344CB8AC3E}">
        <p14:creationId xmlns:p14="http://schemas.microsoft.com/office/powerpoint/2010/main" val="310018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18E916-CA6D-CF93-8E44-204967533471}"/>
              </a:ext>
            </a:extLst>
          </p:cNvPr>
          <p:cNvSpPr>
            <a:spLocks noGrp="1"/>
          </p:cNvSpPr>
          <p:nvPr>
            <p:ph type="pic" idx="2"/>
          </p:nvPr>
        </p:nvSpPr>
        <p:spPr/>
        <p:txBody>
          <a:bodyPr/>
          <a:lstStyle/>
          <a:p>
            <a:endParaRPr lang="sl-SI"/>
          </a:p>
        </p:txBody>
      </p:sp>
      <p:sp>
        <p:nvSpPr>
          <p:cNvPr id="361" name="Google Shape;361;p5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3. Vaja</a:t>
            </a:r>
          </a:p>
        </p:txBody>
      </p:sp>
      <p:sp>
        <p:nvSpPr>
          <p:cNvPr id="4" name="Text Placeholder 3">
            <a:extLst>
              <a:ext uri="{FF2B5EF4-FFF2-40B4-BE49-F238E27FC236}">
                <a16:creationId xmlns:a16="http://schemas.microsoft.com/office/drawing/2014/main" id="{E1DD8E7D-76F9-FC68-1EDA-5C6C5D5A162C}"/>
              </a:ext>
            </a:extLst>
          </p:cNvPr>
          <p:cNvSpPr>
            <a:spLocks noGrp="1"/>
          </p:cNvSpPr>
          <p:nvPr>
            <p:ph type="body" idx="15"/>
          </p:nvPr>
        </p:nvSpPr>
        <p:spPr>
          <a:xfrm>
            <a:off x="594360" y="2654644"/>
            <a:ext cx="5394904" cy="307777"/>
          </a:xfrm>
        </p:spPr>
        <p:txBody>
          <a:bodyPr/>
          <a:lstStyle/>
          <a:p>
            <a:r>
              <a:rPr lang="sl-SI" dirty="0"/>
              <a:t>Detektiv za znake</a:t>
            </a:r>
          </a:p>
        </p:txBody>
      </p:sp>
    </p:spTree>
    <p:extLst>
      <p:ext uri="{BB962C8B-B14F-4D97-AF65-F5344CB8AC3E}">
        <p14:creationId xmlns:p14="http://schemas.microsoft.com/office/powerpoint/2010/main" val="17012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Vsebina</a:t>
            </a:r>
          </a:p>
        </p:txBody>
      </p:sp>
      <p:sp>
        <p:nvSpPr>
          <p:cNvPr id="128" name="Google Shape;128;p8"/>
          <p:cNvSpPr txBox="1">
            <a:spLocks noGrp="1"/>
          </p:cNvSpPr>
          <p:nvPr>
            <p:ph type="body" idx="13"/>
          </p:nvPr>
        </p:nvSpPr>
        <p:spPr>
          <a:xfrm>
            <a:off x="594359" y="2739118"/>
            <a:ext cx="7333790" cy="553998"/>
          </a:xfrm>
          <a:prstGeom prst="rect">
            <a:avLst/>
          </a:prstGeom>
          <a:noFill/>
          <a:ln>
            <a:noFill/>
          </a:ln>
        </p:spPr>
        <p:txBody>
          <a:bodyPr spcFirstLastPara="1" wrap="square" lIns="0" tIns="0" rIns="0" bIns="0" anchor="t" anchorCtr="0">
            <a:noAutofit/>
          </a:bodyPr>
          <a:lstStyle/>
          <a:p>
            <a:r>
              <a:rPr lang="sl-SI" sz="2000" dirty="0">
                <a:solidFill>
                  <a:srgbClr val="A3C42A"/>
                </a:solidFill>
              </a:rPr>
              <a:t>1. Znaki, certifikati, sistemi upravljanja – luč v džungli znakov</a:t>
            </a:r>
          </a:p>
          <a:p>
            <a:pPr lvl="0"/>
            <a:r>
              <a:rPr lang="sl-SI" sz="2000" dirty="0">
                <a:solidFill>
                  <a:srgbClr val="035854"/>
                </a:solidFill>
              </a:rPr>
              <a:t>2. Uporaba znakov v okviru javnih naročil</a:t>
            </a:r>
          </a:p>
          <a:p>
            <a:pPr lvl="0"/>
            <a:r>
              <a:rPr lang="sl-SI" sz="2000" dirty="0">
                <a:solidFill>
                  <a:srgbClr val="035854"/>
                </a:solidFill>
              </a:rPr>
              <a:t>3. </a:t>
            </a:r>
            <a:r>
              <a:rPr lang="sl-SI" sz="2000" dirty="0"/>
              <a:t>Vaja</a:t>
            </a:r>
          </a:p>
          <a:p>
            <a:pPr lvl="0"/>
            <a:r>
              <a:rPr lang="sl-SI" sz="2000" dirty="0"/>
              <a:t>4. Predstavitev izbranih znakov</a:t>
            </a:r>
          </a:p>
        </p:txBody>
      </p:sp>
      <p:pic>
        <p:nvPicPr>
          <p:cNvPr id="129" name="Google Shape;129;p8"/>
          <p:cNvPicPr preferRelativeResize="0"/>
          <p:nvPr/>
        </p:nvPicPr>
        <p:blipFill rotWithShape="1">
          <a:blip r:embed="rId3">
            <a:alphaModFix/>
          </a:blip>
          <a:srcRect/>
          <a:stretch/>
        </p:blipFill>
        <p:spPr>
          <a:xfrm>
            <a:off x="5783483" y="3293116"/>
            <a:ext cx="4289331" cy="3033266"/>
          </a:xfrm>
          <a:prstGeom prst="rect">
            <a:avLst/>
          </a:prstGeom>
          <a:noFill/>
          <a:ln>
            <a:noFill/>
          </a:ln>
        </p:spPr>
      </p:pic>
    </p:spTree>
    <p:extLst>
      <p:ext uri="{BB962C8B-B14F-4D97-AF65-F5344CB8AC3E}">
        <p14:creationId xmlns:p14="http://schemas.microsoft.com/office/powerpoint/2010/main" val="2562131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6"/>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noProof="0" dirty="0"/>
              <a:t>Detektiv za znake:</a:t>
            </a:r>
            <a:br>
              <a:rPr lang="sl-SI" noProof="0" dirty="0"/>
            </a:br>
            <a:r>
              <a:rPr lang="sl-SI" noProof="0" dirty="0"/>
              <a:t>preučevanje trditev o trajnosti na blagu</a:t>
            </a:r>
          </a:p>
        </p:txBody>
      </p:sp>
      <p:sp>
        <p:nvSpPr>
          <p:cNvPr id="369" name="Google Shape;369;p56"/>
          <p:cNvSpPr txBox="1">
            <a:spLocks noGrp="1"/>
          </p:cNvSpPr>
          <p:nvPr>
            <p:ph type="body" idx="15"/>
          </p:nvPr>
        </p:nvSpPr>
        <p:spPr>
          <a:prstGeom prst="rect">
            <a:avLst/>
          </a:prstGeom>
          <a:noFill/>
          <a:ln>
            <a:noFill/>
          </a:ln>
        </p:spPr>
        <p:txBody>
          <a:bodyPr spcFirstLastPara="1" wrap="square" lIns="0" tIns="0" rIns="0" bIns="0" anchor="t" anchorCtr="0">
            <a:noAutofit/>
          </a:bodyPr>
          <a:lstStyle/>
          <a:p>
            <a:pPr lvl="0"/>
            <a:r>
              <a:rPr lang="sl-SI" sz="2400" dirty="0"/>
              <a:t>Ocenite trajnostne znake na različnem blagu s pomočjo spletnega raziskovanja in priloženega kontrolnega seznama.</a:t>
            </a:r>
          </a:p>
          <a:p>
            <a:pPr lvl="0"/>
            <a:endParaRPr lang="sl-SI" sz="2400" dirty="0"/>
          </a:p>
          <a:p>
            <a:pPr lvl="0"/>
            <a:r>
              <a:rPr lang="sl-SI" sz="2400" dirty="0"/>
              <a:t>Ocenite verodostojnost, preglednost in ustreznost vsakega znaka ter predstavite svoje zaključke.</a:t>
            </a:r>
          </a:p>
          <a:p>
            <a:pPr marL="457200" lvl="0" indent="-228600" algn="l" rtl="0">
              <a:lnSpc>
                <a:spcPct val="90000"/>
              </a:lnSpc>
              <a:spcBef>
                <a:spcPts val="1800"/>
              </a:spcBef>
              <a:spcAft>
                <a:spcPts val="0"/>
              </a:spcAft>
              <a:buClr>
                <a:srgbClr val="3F3F3F"/>
              </a:buClr>
              <a:buSzPts val="2000"/>
              <a:buFont typeface="Arial"/>
              <a:buNone/>
            </a:pPr>
            <a:endParaRPr lang="sl-SI" sz="2400" dirty="0"/>
          </a:p>
        </p:txBody>
      </p:sp>
      <p:sp>
        <p:nvSpPr>
          <p:cNvPr id="370" name="Google Shape;370;p56"/>
          <p:cNvSpPr txBox="1">
            <a:spLocks noGrp="1"/>
          </p:cNvSpPr>
          <p:nvPr>
            <p:ph type="body" idx="16"/>
          </p:nvPr>
        </p:nvSpPr>
        <p:spPr>
          <a:prstGeom prst="rect">
            <a:avLst/>
          </a:prstGeom>
          <a:noFill/>
          <a:ln>
            <a:noFill/>
          </a:ln>
        </p:spPr>
        <p:txBody>
          <a:bodyPr spcFirstLastPara="1" wrap="square" lIns="0" tIns="0" rIns="0" bIns="0" anchor="t" anchorCtr="0">
            <a:noAutofit/>
          </a:bodyPr>
          <a:lstStyle/>
          <a:p>
            <a:pPr lvl="0">
              <a:buSzPct val="117647"/>
            </a:pPr>
            <a:r>
              <a:rPr lang="sl-SI" b="1" dirty="0"/>
              <a:t>Raziskovalna vprašanja:</a:t>
            </a:r>
          </a:p>
          <a:p>
            <a:pPr marL="571500" indent="-342900">
              <a:buClr>
                <a:srgbClr val="035854"/>
              </a:buClr>
              <a:buFont typeface="Arial" panose="020B0604020202020204" pitchFamily="34" charset="0"/>
              <a:buChar char="•"/>
            </a:pPr>
            <a:r>
              <a:rPr lang="sl-SI" b="1" dirty="0"/>
              <a:t>Kdo podeljuje znak? </a:t>
            </a:r>
            <a:r>
              <a:rPr lang="sl-SI" dirty="0"/>
              <a:t>(npr. vlada, nevladna organizacija, zasebno podjetje)</a:t>
            </a:r>
          </a:p>
          <a:p>
            <a:pPr marL="571500" indent="-342900">
              <a:buClr>
                <a:srgbClr val="035854"/>
              </a:buClr>
              <a:buFont typeface="Arial" panose="020B0604020202020204" pitchFamily="34" charset="0"/>
              <a:buChar char="•"/>
            </a:pPr>
            <a:r>
              <a:rPr lang="sl-SI" b="1" dirty="0"/>
              <a:t>Katera merila se uporabljajo? </a:t>
            </a:r>
            <a:r>
              <a:rPr lang="sl-SI" dirty="0"/>
              <a:t>(družbeni, </a:t>
            </a:r>
            <a:r>
              <a:rPr lang="sl-SI" dirty="0" err="1"/>
              <a:t>okoljski</a:t>
            </a:r>
            <a:r>
              <a:rPr lang="sl-SI" dirty="0"/>
              <a:t>, gospodarski standardi)</a:t>
            </a:r>
          </a:p>
          <a:p>
            <a:pPr marL="571500" indent="-342900">
              <a:buClr>
                <a:srgbClr val="035854"/>
              </a:buClr>
              <a:buFont typeface="Arial" panose="020B0604020202020204" pitchFamily="34" charset="0"/>
              <a:buChar char="•"/>
            </a:pPr>
            <a:r>
              <a:rPr lang="sl-SI" b="1" dirty="0"/>
              <a:t>Kako se preverja skladnost z merili? </a:t>
            </a:r>
            <a:r>
              <a:rPr lang="sl-SI" dirty="0"/>
              <a:t>(neodvisni pregledi, samoocenjevanje itd.)</a:t>
            </a:r>
          </a:p>
          <a:p>
            <a:pPr marL="571500" indent="-342900">
              <a:buClr>
                <a:srgbClr val="035854"/>
              </a:buClr>
              <a:buFont typeface="Arial" panose="020B0604020202020204" pitchFamily="34" charset="0"/>
              <a:buChar char="•"/>
            </a:pPr>
            <a:r>
              <a:rPr lang="sl-SI" b="1" dirty="0"/>
              <a:t>Ali je pregledno in zanesljivo?</a:t>
            </a:r>
          </a:p>
          <a:p>
            <a:pPr marL="571500" indent="-342900">
              <a:buClr>
                <a:srgbClr val="035854"/>
              </a:buClr>
              <a:buFont typeface="Arial" panose="020B0604020202020204" pitchFamily="34" charset="0"/>
              <a:buChar char="•"/>
            </a:pPr>
            <a:r>
              <a:rPr lang="sl-SI" b="1" dirty="0"/>
              <a:t>Ali je v skladu s cilji trajnostnega javnega naročanja?</a:t>
            </a:r>
          </a:p>
          <a:p>
            <a:pPr marL="457200" lvl="0" indent="-228600" algn="l" rtl="0">
              <a:lnSpc>
                <a:spcPct val="90000"/>
              </a:lnSpc>
              <a:spcBef>
                <a:spcPts val="1800"/>
              </a:spcBef>
              <a:spcAft>
                <a:spcPts val="0"/>
              </a:spcAft>
              <a:buClr>
                <a:srgbClr val="3F3F3F"/>
              </a:buClr>
              <a:buSzPct val="117647"/>
              <a:buFont typeface="Arial"/>
              <a:buNone/>
            </a:pPr>
            <a:endParaRPr lang="sl-SI" dirty="0"/>
          </a:p>
        </p:txBody>
      </p:sp>
    </p:spTree>
    <p:extLst>
      <p:ext uri="{BB962C8B-B14F-4D97-AF65-F5344CB8AC3E}">
        <p14:creationId xmlns:p14="http://schemas.microsoft.com/office/powerpoint/2010/main" val="118559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2D17FF5C-CABB-028F-47C9-231506C9ADC5}"/>
            </a:ext>
          </a:extLst>
        </p:cNvPr>
        <p:cNvGrpSpPr/>
        <p:nvPr/>
      </p:nvGrpSpPr>
      <p:grpSpPr>
        <a:xfrm>
          <a:off x="0" y="0"/>
          <a:ext cx="0" cy="0"/>
          <a:chOff x="0" y="0"/>
          <a:chExt cx="0" cy="0"/>
        </a:xfrm>
      </p:grpSpPr>
      <p:sp>
        <p:nvSpPr>
          <p:cNvPr id="127" name="Google Shape;127;p8">
            <a:extLst>
              <a:ext uri="{FF2B5EF4-FFF2-40B4-BE49-F238E27FC236}">
                <a16:creationId xmlns:a16="http://schemas.microsoft.com/office/drawing/2014/main" id="{8DA9B06A-9621-A87E-6FF8-FCDBFF1721D9}"/>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Vsebina</a:t>
            </a:r>
          </a:p>
        </p:txBody>
      </p:sp>
      <p:sp>
        <p:nvSpPr>
          <p:cNvPr id="128" name="Google Shape;128;p8">
            <a:extLst>
              <a:ext uri="{FF2B5EF4-FFF2-40B4-BE49-F238E27FC236}">
                <a16:creationId xmlns:a16="http://schemas.microsoft.com/office/drawing/2014/main" id="{89394C4A-3E5F-912B-31F2-FB1B7D4FA4C4}"/>
              </a:ext>
            </a:extLst>
          </p:cNvPr>
          <p:cNvSpPr txBox="1">
            <a:spLocks noGrp="1"/>
          </p:cNvSpPr>
          <p:nvPr>
            <p:ph type="body" idx="13"/>
          </p:nvPr>
        </p:nvSpPr>
        <p:spPr>
          <a:xfrm>
            <a:off x="594359" y="2739118"/>
            <a:ext cx="7333790" cy="553998"/>
          </a:xfrm>
          <a:prstGeom prst="rect">
            <a:avLst/>
          </a:prstGeom>
          <a:noFill/>
          <a:ln>
            <a:noFill/>
          </a:ln>
        </p:spPr>
        <p:txBody>
          <a:bodyPr spcFirstLastPara="1" wrap="square" lIns="0" tIns="0" rIns="0" bIns="0" anchor="t" anchorCtr="0">
            <a:noAutofit/>
          </a:bodyPr>
          <a:lstStyle/>
          <a:p>
            <a:r>
              <a:rPr lang="sl-SI" sz="2000" noProof="0" dirty="0"/>
              <a:t>1. Znaki, certifikati, sistemi upravljanja – luč v džungli znakov</a:t>
            </a:r>
          </a:p>
          <a:p>
            <a:pPr lvl="0" algn="l" rtl="0">
              <a:spcAft>
                <a:spcPts val="0"/>
              </a:spcAft>
              <a:buSzPts val="2400"/>
            </a:pPr>
            <a:r>
              <a:rPr lang="sl-SI" sz="2000" noProof="0" dirty="0">
                <a:solidFill>
                  <a:srgbClr val="035854"/>
                </a:solidFill>
              </a:rPr>
              <a:t>2. Uporaba znakov v okviru javnih naročil</a:t>
            </a:r>
          </a:p>
          <a:p>
            <a:pPr lvl="0" algn="l" rtl="0">
              <a:spcAft>
                <a:spcPts val="0"/>
              </a:spcAft>
              <a:buSzPts val="2400"/>
            </a:pPr>
            <a:r>
              <a:rPr lang="sl-SI" sz="2000" dirty="0">
                <a:solidFill>
                  <a:srgbClr val="035854"/>
                </a:solidFill>
              </a:rPr>
              <a:t>3. </a:t>
            </a:r>
            <a:r>
              <a:rPr lang="sl-SI" sz="2000" noProof="0" dirty="0">
                <a:solidFill>
                  <a:srgbClr val="035854"/>
                </a:solidFill>
              </a:rPr>
              <a:t>Vaja</a:t>
            </a:r>
            <a:endParaRPr lang="sl-SI" sz="2000" dirty="0">
              <a:solidFill>
                <a:srgbClr val="035854"/>
              </a:solidFill>
            </a:endParaRPr>
          </a:p>
          <a:p>
            <a:pPr lvl="0" algn="l" rtl="0">
              <a:spcAft>
                <a:spcPts val="0"/>
              </a:spcAft>
              <a:buSzPts val="2400"/>
            </a:pPr>
            <a:r>
              <a:rPr lang="sl-SI" sz="2000" noProof="0" dirty="0">
                <a:solidFill>
                  <a:srgbClr val="A3C42A"/>
                </a:solidFill>
              </a:rPr>
              <a:t>4. Predstavitev izbranih znakov</a:t>
            </a:r>
          </a:p>
        </p:txBody>
      </p:sp>
      <p:pic>
        <p:nvPicPr>
          <p:cNvPr id="129" name="Google Shape;129;p8">
            <a:extLst>
              <a:ext uri="{FF2B5EF4-FFF2-40B4-BE49-F238E27FC236}">
                <a16:creationId xmlns:a16="http://schemas.microsoft.com/office/drawing/2014/main" id="{9DA3E6F1-6C49-6894-D0CA-D4B12981F131}"/>
              </a:ext>
            </a:extLst>
          </p:cNvPr>
          <p:cNvPicPr preferRelativeResize="0"/>
          <p:nvPr/>
        </p:nvPicPr>
        <p:blipFill rotWithShape="1">
          <a:blip r:embed="rId3">
            <a:alphaModFix/>
          </a:blip>
          <a:srcRect/>
          <a:stretch/>
        </p:blipFill>
        <p:spPr>
          <a:xfrm>
            <a:off x="5783483" y="3293116"/>
            <a:ext cx="4289331" cy="3033266"/>
          </a:xfrm>
          <a:prstGeom prst="rect">
            <a:avLst/>
          </a:prstGeom>
          <a:noFill/>
          <a:ln>
            <a:noFill/>
          </a:ln>
        </p:spPr>
      </p:pic>
    </p:spTree>
    <p:extLst>
      <p:ext uri="{BB962C8B-B14F-4D97-AF65-F5344CB8AC3E}">
        <p14:creationId xmlns:p14="http://schemas.microsoft.com/office/powerpoint/2010/main" val="3758027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EA6D5FA2-BA76-59F2-CFB9-9083F5B46501}"/>
            </a:ext>
          </a:extLst>
        </p:cNvPr>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32897D-ADB2-5B01-A68E-C9A53CD4D3E2}"/>
              </a:ext>
            </a:extLst>
          </p:cNvPr>
          <p:cNvSpPr>
            <a:spLocks noGrp="1"/>
          </p:cNvSpPr>
          <p:nvPr>
            <p:ph type="pic" idx="2"/>
          </p:nvPr>
        </p:nvSpPr>
        <p:spPr/>
        <p:txBody>
          <a:bodyPr/>
          <a:lstStyle/>
          <a:p>
            <a:endParaRPr lang="sl-SI"/>
          </a:p>
        </p:txBody>
      </p:sp>
      <p:sp>
        <p:nvSpPr>
          <p:cNvPr id="361" name="Google Shape;361;p55">
            <a:extLst>
              <a:ext uri="{FF2B5EF4-FFF2-40B4-BE49-F238E27FC236}">
                <a16:creationId xmlns:a16="http://schemas.microsoft.com/office/drawing/2014/main" id="{54A07BC4-A512-D0DA-1B88-C9B4780E62E9}"/>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4. Predstavitev izbranih znakov</a:t>
            </a:r>
          </a:p>
        </p:txBody>
      </p:sp>
      <p:sp>
        <p:nvSpPr>
          <p:cNvPr id="4" name="Text Placeholder 3">
            <a:extLst>
              <a:ext uri="{FF2B5EF4-FFF2-40B4-BE49-F238E27FC236}">
                <a16:creationId xmlns:a16="http://schemas.microsoft.com/office/drawing/2014/main" id="{2FAC6802-0F8F-ECCD-E4EB-ACB11E78CF5A}"/>
              </a:ext>
            </a:extLst>
          </p:cNvPr>
          <p:cNvSpPr>
            <a:spLocks noGrp="1"/>
          </p:cNvSpPr>
          <p:nvPr>
            <p:ph type="body" idx="15"/>
          </p:nvPr>
        </p:nvSpPr>
        <p:spPr>
          <a:xfrm>
            <a:off x="594360" y="2654644"/>
            <a:ext cx="5394904" cy="307777"/>
          </a:xfrm>
        </p:spPr>
        <p:txBody>
          <a:bodyPr/>
          <a:lstStyle/>
          <a:p>
            <a:r>
              <a:rPr lang="sl-SI" dirty="0"/>
              <a:t>Detektiv za znake</a:t>
            </a:r>
          </a:p>
        </p:txBody>
      </p:sp>
    </p:spTree>
    <p:extLst>
      <p:ext uri="{BB962C8B-B14F-4D97-AF65-F5344CB8AC3E}">
        <p14:creationId xmlns:p14="http://schemas.microsoft.com/office/powerpoint/2010/main" val="4104218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a:extLst>
            <a:ext uri="{FF2B5EF4-FFF2-40B4-BE49-F238E27FC236}">
              <a16:creationId xmlns:a16="http://schemas.microsoft.com/office/drawing/2014/main" id="{99C7B2F3-7FFD-A4E7-12B8-07FAB367C1FB}"/>
            </a:ext>
          </a:extLst>
        </p:cNvPr>
        <p:cNvGrpSpPr/>
        <p:nvPr/>
      </p:nvGrpSpPr>
      <p:grpSpPr>
        <a:xfrm>
          <a:off x="0" y="0"/>
          <a:ext cx="0" cy="0"/>
          <a:chOff x="0" y="0"/>
          <a:chExt cx="0" cy="0"/>
        </a:xfrm>
      </p:grpSpPr>
      <p:sp>
        <p:nvSpPr>
          <p:cNvPr id="21" name="Google Shape;409;p59">
            <a:extLst>
              <a:ext uri="{FF2B5EF4-FFF2-40B4-BE49-F238E27FC236}">
                <a16:creationId xmlns:a16="http://schemas.microsoft.com/office/drawing/2014/main" id="{7A442D44-64DE-B64C-B1D4-B1F579F85A46}"/>
              </a:ext>
            </a:extLst>
          </p:cNvPr>
          <p:cNvSpPr/>
          <p:nvPr/>
        </p:nvSpPr>
        <p:spPr>
          <a:xfrm>
            <a:off x="6319670" y="641802"/>
            <a:ext cx="2027975" cy="1597784"/>
          </a:xfrm>
          <a:prstGeom prst="rect">
            <a:avLst/>
          </a:prstGeom>
          <a:solidFill>
            <a:schemeClr val="bg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sp>
        <p:nvSpPr>
          <p:cNvPr id="314" name="Google Shape;314;g3710211bd9b_0_6">
            <a:extLst>
              <a:ext uri="{FF2B5EF4-FFF2-40B4-BE49-F238E27FC236}">
                <a16:creationId xmlns:a16="http://schemas.microsoft.com/office/drawing/2014/main" id="{6A1544D7-D479-12A1-7D7A-00252C0EC787}"/>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pl-PL" noProof="0" dirty="0">
                <a:latin typeface="Aptos Serif" panose="02020604070405020304" pitchFamily="18" charset="0"/>
                <a:cs typeface="Aptos Serif" panose="02020604070405020304" pitchFamily="18" charset="0"/>
              </a:rPr>
              <a:t>Znaki</a:t>
            </a:r>
            <a:br>
              <a:rPr lang="pl-PL" noProof="0" dirty="0">
                <a:latin typeface="Aptos Serif" panose="02020604070405020304" pitchFamily="18" charset="0"/>
                <a:cs typeface="Aptos Serif" panose="02020604070405020304" pitchFamily="18" charset="0"/>
              </a:rPr>
            </a:br>
            <a:r>
              <a:rPr lang="pl-PL" noProof="0" dirty="0">
                <a:latin typeface="Aptos Serif" panose="02020604070405020304" pitchFamily="18" charset="0"/>
                <a:cs typeface="Aptos Serif" panose="02020604070405020304" pitchFamily="18" charset="0"/>
              </a:rPr>
              <a:t>za več vrst blaga</a:t>
            </a:r>
            <a:endParaRPr lang="sl-SI" noProof="0" dirty="0">
              <a:latin typeface="Aptos Serif" panose="02020604070405020304" pitchFamily="18" charset="0"/>
              <a:cs typeface="Aptos Serif" panose="02020604070405020304" pitchFamily="18" charset="0"/>
            </a:endParaRPr>
          </a:p>
        </p:txBody>
      </p:sp>
      <p:pic>
        <p:nvPicPr>
          <p:cNvPr id="3" name="Google Shape;390;p59">
            <a:extLst>
              <a:ext uri="{FF2B5EF4-FFF2-40B4-BE49-F238E27FC236}">
                <a16:creationId xmlns:a16="http://schemas.microsoft.com/office/drawing/2014/main" id="{D97DBF8E-D1C1-8A89-1C12-6A9AA405298E}"/>
              </a:ext>
            </a:extLst>
          </p:cNvPr>
          <p:cNvPicPr preferRelativeResize="0"/>
          <p:nvPr/>
        </p:nvPicPr>
        <p:blipFill rotWithShape="1">
          <a:blip r:embed="rId3">
            <a:alphaModFix/>
          </a:blip>
          <a:srcRect t="20141"/>
          <a:stretch>
            <a:fillRect/>
          </a:stretch>
        </p:blipFill>
        <p:spPr>
          <a:xfrm>
            <a:off x="6454385" y="765649"/>
            <a:ext cx="1221792" cy="967551"/>
          </a:xfrm>
          <a:prstGeom prst="rect">
            <a:avLst/>
          </a:prstGeom>
          <a:noFill/>
          <a:ln>
            <a:noFill/>
          </a:ln>
        </p:spPr>
      </p:pic>
      <p:sp>
        <p:nvSpPr>
          <p:cNvPr id="4" name="Google Shape;392;p59">
            <a:extLst>
              <a:ext uri="{FF2B5EF4-FFF2-40B4-BE49-F238E27FC236}">
                <a16:creationId xmlns:a16="http://schemas.microsoft.com/office/drawing/2014/main" id="{AE79EB91-C2D8-7095-AE1D-525E6ADD76F5}"/>
              </a:ext>
            </a:extLst>
          </p:cNvPr>
          <p:cNvSpPr txBox="1">
            <a:spLocks/>
          </p:cNvSpPr>
          <p:nvPr/>
        </p:nvSpPr>
        <p:spPr>
          <a:xfrm>
            <a:off x="449845" y="1530804"/>
            <a:ext cx="6787747" cy="3708517"/>
          </a:xfrm>
          <a:prstGeom prst="rect">
            <a:avLst/>
          </a:prstGeom>
          <a:noFill/>
          <a:ln>
            <a:noFill/>
          </a:ln>
        </p:spPr>
        <p:txBody>
          <a:bodyPr spcFirstLastPara="1" wrap="square" lIns="0" tIns="228600" rIns="0" bIns="0"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panose="020B0004020202020204" pitchFamily="34" charset="0"/>
                <a:ea typeface="Aptos" panose="020B0004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228600">
              <a:lnSpc>
                <a:spcPct val="80000"/>
              </a:lnSpc>
              <a:spcBef>
                <a:spcPts val="2200"/>
              </a:spcBef>
              <a:buClr>
                <a:schemeClr val="accent4"/>
              </a:buClr>
              <a:buSzPts val="2400"/>
            </a:pPr>
            <a:endParaRPr lang="sl-SI"/>
          </a:p>
          <a:p>
            <a:pPr marL="457200" indent="-228600">
              <a:lnSpc>
                <a:spcPct val="80000"/>
              </a:lnSpc>
              <a:spcBef>
                <a:spcPts val="2200"/>
              </a:spcBef>
              <a:buClr>
                <a:schemeClr val="accent4"/>
              </a:buClr>
              <a:buSzPts val="2400"/>
            </a:pPr>
            <a:endParaRPr lang="sl-SI"/>
          </a:p>
          <a:p>
            <a:pPr marL="457200" indent="-228600">
              <a:lnSpc>
                <a:spcPct val="80000"/>
              </a:lnSpc>
              <a:spcBef>
                <a:spcPts val="2200"/>
              </a:spcBef>
              <a:buClr>
                <a:schemeClr val="accent4"/>
              </a:buClr>
              <a:buSzPts val="2400"/>
            </a:pPr>
            <a:endParaRPr lang="sl-SI" dirty="0"/>
          </a:p>
        </p:txBody>
      </p:sp>
      <p:pic>
        <p:nvPicPr>
          <p:cNvPr id="5" name="Google Shape;393;p59">
            <a:extLst>
              <a:ext uri="{FF2B5EF4-FFF2-40B4-BE49-F238E27FC236}">
                <a16:creationId xmlns:a16="http://schemas.microsoft.com/office/drawing/2014/main" id="{6DECA4CA-B0C4-2664-12EF-D91BA5FD5935}"/>
              </a:ext>
            </a:extLst>
          </p:cNvPr>
          <p:cNvPicPr preferRelativeResize="0"/>
          <p:nvPr/>
        </p:nvPicPr>
        <p:blipFill rotWithShape="1">
          <a:blip r:embed="rId4">
            <a:alphaModFix/>
          </a:blip>
          <a:srcRect l="19535" r="19535"/>
          <a:stretch/>
        </p:blipFill>
        <p:spPr>
          <a:xfrm>
            <a:off x="739653" y="830105"/>
            <a:ext cx="1037946" cy="854512"/>
          </a:xfrm>
          <a:prstGeom prst="rect">
            <a:avLst/>
          </a:prstGeom>
          <a:noFill/>
          <a:ln>
            <a:noFill/>
          </a:ln>
        </p:spPr>
      </p:pic>
      <p:pic>
        <p:nvPicPr>
          <p:cNvPr id="6" name="Google Shape;394;p59">
            <a:extLst>
              <a:ext uri="{FF2B5EF4-FFF2-40B4-BE49-F238E27FC236}">
                <a16:creationId xmlns:a16="http://schemas.microsoft.com/office/drawing/2014/main" id="{370E836E-AA98-8DC7-3680-A98B34514967}"/>
              </a:ext>
            </a:extLst>
          </p:cNvPr>
          <p:cNvPicPr preferRelativeResize="0"/>
          <p:nvPr/>
        </p:nvPicPr>
        <p:blipFill rotWithShape="1">
          <a:blip r:embed="rId5">
            <a:alphaModFix/>
          </a:blip>
          <a:srcRect l="25519" r="19754"/>
          <a:stretch/>
        </p:blipFill>
        <p:spPr>
          <a:xfrm>
            <a:off x="714136" y="1902575"/>
            <a:ext cx="1287296" cy="1176111"/>
          </a:xfrm>
          <a:prstGeom prst="rect">
            <a:avLst/>
          </a:prstGeom>
          <a:noFill/>
          <a:ln>
            <a:noFill/>
          </a:ln>
        </p:spPr>
      </p:pic>
      <p:pic>
        <p:nvPicPr>
          <p:cNvPr id="7" name="Google Shape;395;p59">
            <a:extLst>
              <a:ext uri="{FF2B5EF4-FFF2-40B4-BE49-F238E27FC236}">
                <a16:creationId xmlns:a16="http://schemas.microsoft.com/office/drawing/2014/main" id="{A7F572DB-964C-EC52-95AC-13CA7825D45D}"/>
              </a:ext>
            </a:extLst>
          </p:cNvPr>
          <p:cNvPicPr preferRelativeResize="0"/>
          <p:nvPr/>
        </p:nvPicPr>
        <p:blipFill rotWithShape="1">
          <a:blip r:embed="rId6">
            <a:alphaModFix/>
          </a:blip>
          <a:srcRect/>
          <a:stretch/>
        </p:blipFill>
        <p:spPr>
          <a:xfrm>
            <a:off x="714136" y="3368884"/>
            <a:ext cx="1010215" cy="990578"/>
          </a:xfrm>
          <a:prstGeom prst="rect">
            <a:avLst/>
          </a:prstGeom>
          <a:noFill/>
          <a:ln>
            <a:noFill/>
          </a:ln>
        </p:spPr>
      </p:pic>
      <p:sp>
        <p:nvSpPr>
          <p:cNvPr id="8" name="Google Shape;396;p59">
            <a:extLst>
              <a:ext uri="{FF2B5EF4-FFF2-40B4-BE49-F238E27FC236}">
                <a16:creationId xmlns:a16="http://schemas.microsoft.com/office/drawing/2014/main" id="{E5C55B0A-2B31-0B2E-8857-4EF85F4B9B2B}"/>
              </a:ext>
            </a:extLst>
          </p:cNvPr>
          <p:cNvSpPr/>
          <p:nvPr/>
        </p:nvSpPr>
        <p:spPr>
          <a:xfrm>
            <a:off x="562922" y="631949"/>
            <a:ext cx="1505185" cy="4994184"/>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pic>
        <p:nvPicPr>
          <p:cNvPr id="9" name="Google Shape;397;p59">
            <a:extLst>
              <a:ext uri="{FF2B5EF4-FFF2-40B4-BE49-F238E27FC236}">
                <a16:creationId xmlns:a16="http://schemas.microsoft.com/office/drawing/2014/main" id="{86F8C22C-E41C-B34B-C4A2-A5DCCA73DB75}"/>
              </a:ext>
            </a:extLst>
          </p:cNvPr>
          <p:cNvPicPr preferRelativeResize="0"/>
          <p:nvPr/>
        </p:nvPicPr>
        <p:blipFill rotWithShape="1">
          <a:blip r:embed="rId7">
            <a:alphaModFix/>
          </a:blip>
          <a:srcRect/>
          <a:stretch/>
        </p:blipFill>
        <p:spPr>
          <a:xfrm>
            <a:off x="739653" y="4462522"/>
            <a:ext cx="1037946" cy="933943"/>
          </a:xfrm>
          <a:prstGeom prst="rect">
            <a:avLst/>
          </a:prstGeom>
          <a:noFill/>
          <a:ln>
            <a:noFill/>
          </a:ln>
        </p:spPr>
      </p:pic>
      <p:pic>
        <p:nvPicPr>
          <p:cNvPr id="10" name="Google Shape;398;p59">
            <a:extLst>
              <a:ext uri="{FF2B5EF4-FFF2-40B4-BE49-F238E27FC236}">
                <a16:creationId xmlns:a16="http://schemas.microsoft.com/office/drawing/2014/main" id="{9810EDAC-B923-AA35-F2F1-34487FA608DA}"/>
              </a:ext>
            </a:extLst>
          </p:cNvPr>
          <p:cNvPicPr preferRelativeResize="0"/>
          <p:nvPr/>
        </p:nvPicPr>
        <p:blipFill rotWithShape="1">
          <a:blip r:embed="rId4">
            <a:alphaModFix/>
          </a:blip>
          <a:srcRect l="19535" r="19535"/>
          <a:stretch/>
        </p:blipFill>
        <p:spPr>
          <a:xfrm>
            <a:off x="707247" y="847179"/>
            <a:ext cx="1037946" cy="854512"/>
          </a:xfrm>
          <a:prstGeom prst="rect">
            <a:avLst/>
          </a:prstGeom>
          <a:noFill/>
          <a:ln>
            <a:noFill/>
          </a:ln>
        </p:spPr>
      </p:pic>
      <p:pic>
        <p:nvPicPr>
          <p:cNvPr id="11" name="Google Shape;399;p59">
            <a:extLst>
              <a:ext uri="{FF2B5EF4-FFF2-40B4-BE49-F238E27FC236}">
                <a16:creationId xmlns:a16="http://schemas.microsoft.com/office/drawing/2014/main" id="{9B8F89B3-BC45-241D-1CAC-B95F0DA0D0A9}"/>
              </a:ext>
            </a:extLst>
          </p:cNvPr>
          <p:cNvPicPr preferRelativeResize="0"/>
          <p:nvPr/>
        </p:nvPicPr>
        <p:blipFill rotWithShape="1">
          <a:blip r:embed="rId5">
            <a:alphaModFix/>
          </a:blip>
          <a:srcRect l="25519" r="19754"/>
          <a:stretch/>
        </p:blipFill>
        <p:spPr>
          <a:xfrm>
            <a:off x="681730" y="1919649"/>
            <a:ext cx="1287296" cy="1176111"/>
          </a:xfrm>
          <a:prstGeom prst="rect">
            <a:avLst/>
          </a:prstGeom>
          <a:noFill/>
          <a:ln>
            <a:noFill/>
          </a:ln>
        </p:spPr>
      </p:pic>
      <p:pic>
        <p:nvPicPr>
          <p:cNvPr id="12" name="Google Shape;400;p59">
            <a:extLst>
              <a:ext uri="{FF2B5EF4-FFF2-40B4-BE49-F238E27FC236}">
                <a16:creationId xmlns:a16="http://schemas.microsoft.com/office/drawing/2014/main" id="{5814967F-CF46-A77E-5359-B7C825BA4596}"/>
              </a:ext>
            </a:extLst>
          </p:cNvPr>
          <p:cNvPicPr preferRelativeResize="0"/>
          <p:nvPr/>
        </p:nvPicPr>
        <p:blipFill rotWithShape="1">
          <a:blip r:embed="rId6">
            <a:alphaModFix/>
          </a:blip>
          <a:srcRect/>
          <a:stretch/>
        </p:blipFill>
        <p:spPr>
          <a:xfrm>
            <a:off x="681730" y="3385958"/>
            <a:ext cx="1010215" cy="990578"/>
          </a:xfrm>
          <a:prstGeom prst="rect">
            <a:avLst/>
          </a:prstGeom>
          <a:noFill/>
          <a:ln>
            <a:noFill/>
          </a:ln>
        </p:spPr>
      </p:pic>
      <p:pic>
        <p:nvPicPr>
          <p:cNvPr id="13" name="Google Shape;401;p59">
            <a:extLst>
              <a:ext uri="{FF2B5EF4-FFF2-40B4-BE49-F238E27FC236}">
                <a16:creationId xmlns:a16="http://schemas.microsoft.com/office/drawing/2014/main" id="{B4AACCB7-612B-1BEF-EC8F-E01A8166E153}"/>
              </a:ext>
            </a:extLst>
          </p:cNvPr>
          <p:cNvPicPr preferRelativeResize="0"/>
          <p:nvPr/>
        </p:nvPicPr>
        <p:blipFill rotWithShape="1">
          <a:blip r:embed="rId8">
            <a:alphaModFix/>
          </a:blip>
          <a:srcRect/>
          <a:stretch/>
        </p:blipFill>
        <p:spPr>
          <a:xfrm>
            <a:off x="4620717" y="2284195"/>
            <a:ext cx="1064376" cy="1232790"/>
          </a:xfrm>
          <a:prstGeom prst="rect">
            <a:avLst/>
          </a:prstGeom>
          <a:noFill/>
          <a:ln>
            <a:noFill/>
          </a:ln>
        </p:spPr>
      </p:pic>
      <p:pic>
        <p:nvPicPr>
          <p:cNvPr id="14" name="Google Shape;402;p59">
            <a:extLst>
              <a:ext uri="{FF2B5EF4-FFF2-40B4-BE49-F238E27FC236}">
                <a16:creationId xmlns:a16="http://schemas.microsoft.com/office/drawing/2014/main" id="{324159D0-7AEA-362F-D7CF-75CAEFF9E1AE}"/>
              </a:ext>
            </a:extLst>
          </p:cNvPr>
          <p:cNvPicPr preferRelativeResize="0"/>
          <p:nvPr/>
        </p:nvPicPr>
        <p:blipFill rotWithShape="1">
          <a:blip r:embed="rId9">
            <a:alphaModFix/>
          </a:blip>
          <a:srcRect/>
          <a:stretch/>
        </p:blipFill>
        <p:spPr>
          <a:xfrm>
            <a:off x="4577232" y="3976073"/>
            <a:ext cx="1232791" cy="1232791"/>
          </a:xfrm>
          <a:prstGeom prst="rect">
            <a:avLst/>
          </a:prstGeom>
          <a:noFill/>
          <a:ln>
            <a:noFill/>
          </a:ln>
        </p:spPr>
      </p:pic>
      <p:sp>
        <p:nvSpPr>
          <p:cNvPr id="15" name="Google Shape;403;p59">
            <a:extLst>
              <a:ext uri="{FF2B5EF4-FFF2-40B4-BE49-F238E27FC236}">
                <a16:creationId xmlns:a16="http://schemas.microsoft.com/office/drawing/2014/main" id="{5BD82C2F-6139-1838-7C26-42353608957E}"/>
              </a:ext>
            </a:extLst>
          </p:cNvPr>
          <p:cNvSpPr/>
          <p:nvPr/>
        </p:nvSpPr>
        <p:spPr>
          <a:xfrm>
            <a:off x="4260672" y="614586"/>
            <a:ext cx="1837383" cy="4983978"/>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grpSp>
        <p:nvGrpSpPr>
          <p:cNvPr id="16" name="Google Shape;404;p59">
            <a:extLst>
              <a:ext uri="{FF2B5EF4-FFF2-40B4-BE49-F238E27FC236}">
                <a16:creationId xmlns:a16="http://schemas.microsoft.com/office/drawing/2014/main" id="{5B79BD7B-1782-139C-747D-68F79E20AFC0}"/>
              </a:ext>
            </a:extLst>
          </p:cNvPr>
          <p:cNvGrpSpPr/>
          <p:nvPr/>
        </p:nvGrpSpPr>
        <p:grpSpPr>
          <a:xfrm>
            <a:off x="2302971" y="614586"/>
            <a:ext cx="1730310" cy="5010602"/>
            <a:chOff x="7608168" y="1412776"/>
            <a:chExt cx="1730310" cy="5010602"/>
          </a:xfrm>
        </p:grpSpPr>
        <p:pic>
          <p:nvPicPr>
            <p:cNvPr id="17" name="Google Shape;405;p59">
              <a:extLst>
                <a:ext uri="{FF2B5EF4-FFF2-40B4-BE49-F238E27FC236}">
                  <a16:creationId xmlns:a16="http://schemas.microsoft.com/office/drawing/2014/main" id="{B369D7FA-BD26-4A7C-0ADF-A0F45CE6F862}"/>
                </a:ext>
              </a:extLst>
            </p:cNvPr>
            <p:cNvPicPr preferRelativeResize="0"/>
            <p:nvPr/>
          </p:nvPicPr>
          <p:blipFill rotWithShape="1">
            <a:blip r:embed="rId10">
              <a:alphaModFix/>
            </a:blip>
            <a:srcRect l="21182" r="18724"/>
            <a:stretch/>
          </p:blipFill>
          <p:spPr>
            <a:xfrm>
              <a:off x="7823458" y="1602110"/>
              <a:ext cx="1318233" cy="1052775"/>
            </a:xfrm>
            <a:prstGeom prst="rect">
              <a:avLst/>
            </a:prstGeom>
            <a:noFill/>
            <a:ln>
              <a:noFill/>
            </a:ln>
          </p:spPr>
        </p:pic>
        <p:sp>
          <p:nvSpPr>
            <p:cNvPr id="18" name="Google Shape;406;p59">
              <a:extLst>
                <a:ext uri="{FF2B5EF4-FFF2-40B4-BE49-F238E27FC236}">
                  <a16:creationId xmlns:a16="http://schemas.microsoft.com/office/drawing/2014/main" id="{78C14808-EF7F-0B83-9B92-3A99D5EA7EF4}"/>
                </a:ext>
              </a:extLst>
            </p:cNvPr>
            <p:cNvSpPr/>
            <p:nvPr/>
          </p:nvSpPr>
          <p:spPr>
            <a:xfrm>
              <a:off x="7608168" y="1412776"/>
              <a:ext cx="1730310" cy="501060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pic>
          <p:nvPicPr>
            <p:cNvPr id="19" name="Google Shape;407;p59">
              <a:extLst>
                <a:ext uri="{FF2B5EF4-FFF2-40B4-BE49-F238E27FC236}">
                  <a16:creationId xmlns:a16="http://schemas.microsoft.com/office/drawing/2014/main" id="{8D878505-8D43-5893-A616-750CCE10A27D}"/>
                </a:ext>
              </a:extLst>
            </p:cNvPr>
            <p:cNvPicPr preferRelativeResize="0"/>
            <p:nvPr/>
          </p:nvPicPr>
          <p:blipFill rotWithShape="1">
            <a:blip r:embed="rId11">
              <a:alphaModFix/>
            </a:blip>
            <a:srcRect/>
            <a:stretch/>
          </p:blipFill>
          <p:spPr>
            <a:xfrm>
              <a:off x="7968208" y="2924944"/>
              <a:ext cx="1062863" cy="1053022"/>
            </a:xfrm>
            <a:prstGeom prst="rect">
              <a:avLst/>
            </a:prstGeom>
            <a:noFill/>
            <a:ln>
              <a:noFill/>
            </a:ln>
          </p:spPr>
        </p:pic>
        <p:pic>
          <p:nvPicPr>
            <p:cNvPr id="20" name="Google Shape;408;p59" descr="naturland fair">
              <a:extLst>
                <a:ext uri="{FF2B5EF4-FFF2-40B4-BE49-F238E27FC236}">
                  <a16:creationId xmlns:a16="http://schemas.microsoft.com/office/drawing/2014/main" id="{D429108A-78E5-747C-11AF-F3B005DD841B}"/>
                </a:ext>
              </a:extLst>
            </p:cNvPr>
            <p:cNvPicPr preferRelativeResize="0"/>
            <p:nvPr/>
          </p:nvPicPr>
          <p:blipFill rotWithShape="1">
            <a:blip r:embed="rId12">
              <a:alphaModFix/>
            </a:blip>
            <a:srcRect/>
            <a:stretch/>
          </p:blipFill>
          <p:spPr>
            <a:xfrm>
              <a:off x="8040216" y="4219776"/>
              <a:ext cx="944868" cy="2088232"/>
            </a:xfrm>
            <a:prstGeom prst="rect">
              <a:avLst/>
            </a:prstGeom>
            <a:noFill/>
            <a:ln>
              <a:noFill/>
            </a:ln>
          </p:spPr>
        </p:pic>
      </p:grpSp>
      <p:pic>
        <p:nvPicPr>
          <p:cNvPr id="22" name="Google Shape;410;p59">
            <a:extLst>
              <a:ext uri="{FF2B5EF4-FFF2-40B4-BE49-F238E27FC236}">
                <a16:creationId xmlns:a16="http://schemas.microsoft.com/office/drawing/2014/main" id="{053CEA95-801E-66BE-3459-3A3C0BFFE5C8}"/>
              </a:ext>
            </a:extLst>
          </p:cNvPr>
          <p:cNvPicPr preferRelativeResize="0"/>
          <p:nvPr/>
        </p:nvPicPr>
        <p:blipFill rotWithShape="1">
          <a:blip r:embed="rId13">
            <a:alphaModFix/>
          </a:blip>
          <a:srcRect l="21023" t="-6485" r="23864" b="2418"/>
          <a:stretch/>
        </p:blipFill>
        <p:spPr>
          <a:xfrm>
            <a:off x="7119467" y="1241647"/>
            <a:ext cx="991638" cy="879130"/>
          </a:xfrm>
          <a:prstGeom prst="rect">
            <a:avLst/>
          </a:prstGeom>
          <a:noFill/>
          <a:ln>
            <a:noFill/>
          </a:ln>
        </p:spPr>
      </p:pic>
      <p:grpSp>
        <p:nvGrpSpPr>
          <p:cNvPr id="23" name="Google Shape;411;p59">
            <a:extLst>
              <a:ext uri="{FF2B5EF4-FFF2-40B4-BE49-F238E27FC236}">
                <a16:creationId xmlns:a16="http://schemas.microsoft.com/office/drawing/2014/main" id="{EDCE6E2E-D14A-518B-6220-3A87B1E67867}"/>
              </a:ext>
            </a:extLst>
          </p:cNvPr>
          <p:cNvGrpSpPr/>
          <p:nvPr/>
        </p:nvGrpSpPr>
        <p:grpSpPr>
          <a:xfrm>
            <a:off x="6318885" y="2422557"/>
            <a:ext cx="2027975" cy="2107863"/>
            <a:chOff x="2628760" y="3720551"/>
            <a:chExt cx="2606065" cy="2708726"/>
          </a:xfrm>
        </p:grpSpPr>
        <p:pic>
          <p:nvPicPr>
            <p:cNvPr id="24" name="Google Shape;412;p59">
              <a:extLst>
                <a:ext uri="{FF2B5EF4-FFF2-40B4-BE49-F238E27FC236}">
                  <a16:creationId xmlns:a16="http://schemas.microsoft.com/office/drawing/2014/main" id="{9799DD2A-AA04-5A7C-4A62-C155EDE6D473}"/>
                </a:ext>
              </a:extLst>
            </p:cNvPr>
            <p:cNvPicPr preferRelativeResize="0"/>
            <p:nvPr/>
          </p:nvPicPr>
          <p:blipFill rotWithShape="1">
            <a:blip r:embed="rId14">
              <a:alphaModFix/>
            </a:blip>
            <a:srcRect/>
            <a:stretch/>
          </p:blipFill>
          <p:spPr>
            <a:xfrm>
              <a:off x="2919413" y="3887707"/>
              <a:ext cx="1725733" cy="1075132"/>
            </a:xfrm>
            <a:prstGeom prst="rect">
              <a:avLst/>
            </a:prstGeom>
            <a:noFill/>
            <a:ln>
              <a:noFill/>
            </a:ln>
          </p:spPr>
        </p:pic>
        <p:sp>
          <p:nvSpPr>
            <p:cNvPr id="25" name="Google Shape;413;p59">
              <a:extLst>
                <a:ext uri="{FF2B5EF4-FFF2-40B4-BE49-F238E27FC236}">
                  <a16:creationId xmlns:a16="http://schemas.microsoft.com/office/drawing/2014/main" id="{017CDCD2-91DB-C444-0B47-6408B4CD1990}"/>
                </a:ext>
              </a:extLst>
            </p:cNvPr>
            <p:cNvSpPr/>
            <p:nvPr/>
          </p:nvSpPr>
          <p:spPr>
            <a:xfrm>
              <a:off x="2628760" y="3720551"/>
              <a:ext cx="2606065" cy="270872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pic>
          <p:nvPicPr>
            <p:cNvPr id="26" name="Google Shape;414;p59">
              <a:extLst>
                <a:ext uri="{FF2B5EF4-FFF2-40B4-BE49-F238E27FC236}">
                  <a16:creationId xmlns:a16="http://schemas.microsoft.com/office/drawing/2014/main" id="{1468E91A-F307-DA3F-AA14-1ACF1F4CBB39}"/>
                </a:ext>
              </a:extLst>
            </p:cNvPr>
            <p:cNvPicPr preferRelativeResize="0"/>
            <p:nvPr/>
          </p:nvPicPr>
          <p:blipFill rotWithShape="1">
            <a:blip r:embed="rId15">
              <a:alphaModFix/>
            </a:blip>
            <a:srcRect/>
            <a:stretch/>
          </p:blipFill>
          <p:spPr>
            <a:xfrm>
              <a:off x="3094956" y="4975459"/>
              <a:ext cx="1428750" cy="1428750"/>
            </a:xfrm>
            <a:prstGeom prst="rect">
              <a:avLst/>
            </a:prstGeom>
            <a:noFill/>
            <a:ln>
              <a:noFill/>
            </a:ln>
          </p:spPr>
        </p:pic>
      </p:grpSp>
      <p:sp>
        <p:nvSpPr>
          <p:cNvPr id="27" name="Google Shape;415;p59">
            <a:extLst>
              <a:ext uri="{FF2B5EF4-FFF2-40B4-BE49-F238E27FC236}">
                <a16:creationId xmlns:a16="http://schemas.microsoft.com/office/drawing/2014/main" id="{E0763E4F-313B-25C6-5D9A-158F0DE60C35}"/>
              </a:ext>
            </a:extLst>
          </p:cNvPr>
          <p:cNvSpPr/>
          <p:nvPr/>
        </p:nvSpPr>
        <p:spPr>
          <a:xfrm>
            <a:off x="8537719" y="641802"/>
            <a:ext cx="1773208" cy="3864527"/>
          </a:xfrm>
          <a:prstGeom prst="rect">
            <a:avLst/>
          </a:prstGeom>
          <a:solidFill>
            <a:schemeClr val="bg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lang="sl-SI" sz="2200" b="0" i="0" u="none" strike="noStrike" cap="none" noProof="0" dirty="0">
              <a:solidFill>
                <a:schemeClr val="hlink"/>
              </a:solidFill>
              <a:latin typeface="Arial"/>
              <a:ea typeface="Arial"/>
              <a:cs typeface="Arial"/>
              <a:sym typeface="Arial"/>
            </a:endParaRPr>
          </a:p>
        </p:txBody>
      </p:sp>
      <p:pic>
        <p:nvPicPr>
          <p:cNvPr id="28" name="Google Shape;416;p59" descr="EU-Bio-Logo.jpg">
            <a:extLst>
              <a:ext uri="{FF2B5EF4-FFF2-40B4-BE49-F238E27FC236}">
                <a16:creationId xmlns:a16="http://schemas.microsoft.com/office/drawing/2014/main" id="{1035C7F9-823D-4441-1DD2-43330B37DB2A}"/>
              </a:ext>
            </a:extLst>
          </p:cNvPr>
          <p:cNvPicPr preferRelativeResize="0"/>
          <p:nvPr/>
        </p:nvPicPr>
        <p:blipFill rotWithShape="1">
          <a:blip r:embed="rId16">
            <a:alphaModFix/>
          </a:blip>
          <a:srcRect/>
          <a:stretch/>
        </p:blipFill>
        <p:spPr>
          <a:xfrm>
            <a:off x="4663315" y="1128636"/>
            <a:ext cx="1058470" cy="709175"/>
          </a:xfrm>
          <a:prstGeom prst="rect">
            <a:avLst/>
          </a:prstGeom>
          <a:noFill/>
          <a:ln>
            <a:noFill/>
          </a:ln>
        </p:spPr>
      </p:pic>
      <p:pic>
        <p:nvPicPr>
          <p:cNvPr id="29" name="Google Shape;417;p59" descr="Ein Bild, das Text, Schrift, Screenshot, Grafiken enthält.&#10;&#10;KI-generierte Inhalte können fehlerhaft sein.">
            <a:extLst>
              <a:ext uri="{FF2B5EF4-FFF2-40B4-BE49-F238E27FC236}">
                <a16:creationId xmlns:a16="http://schemas.microsoft.com/office/drawing/2014/main" id="{6A3D8BE9-519E-16B1-9772-53FDF66185A8}"/>
              </a:ext>
            </a:extLst>
          </p:cNvPr>
          <p:cNvPicPr preferRelativeResize="0"/>
          <p:nvPr/>
        </p:nvPicPr>
        <p:blipFill rotWithShape="1">
          <a:blip r:embed="rId17">
            <a:alphaModFix/>
          </a:blip>
          <a:srcRect/>
          <a:stretch/>
        </p:blipFill>
        <p:spPr>
          <a:xfrm>
            <a:off x="8686228" y="742794"/>
            <a:ext cx="1504663" cy="1160741"/>
          </a:xfrm>
          <a:prstGeom prst="rect">
            <a:avLst/>
          </a:prstGeom>
          <a:noFill/>
          <a:ln>
            <a:noFill/>
          </a:ln>
        </p:spPr>
      </p:pic>
      <p:pic>
        <p:nvPicPr>
          <p:cNvPr id="30" name="Google Shape;418;p59" descr="Cradle to Cradle Products Innovation Institute Launches Cradle to ...">
            <a:extLst>
              <a:ext uri="{FF2B5EF4-FFF2-40B4-BE49-F238E27FC236}">
                <a16:creationId xmlns:a16="http://schemas.microsoft.com/office/drawing/2014/main" id="{50CBCCEF-B645-3CBE-77AA-AC39DF6A72FB}"/>
              </a:ext>
            </a:extLst>
          </p:cNvPr>
          <p:cNvPicPr preferRelativeResize="0"/>
          <p:nvPr/>
        </p:nvPicPr>
        <p:blipFill rotWithShape="1">
          <a:blip r:embed="rId18">
            <a:alphaModFix/>
          </a:blip>
          <a:srcRect l="13407" t="4818" r="18545" b="-733"/>
          <a:stretch/>
        </p:blipFill>
        <p:spPr>
          <a:xfrm>
            <a:off x="8804993" y="3321655"/>
            <a:ext cx="1224004" cy="1127428"/>
          </a:xfrm>
          <a:prstGeom prst="rect">
            <a:avLst/>
          </a:prstGeom>
          <a:noFill/>
          <a:ln>
            <a:noFill/>
          </a:ln>
        </p:spPr>
      </p:pic>
      <p:pic>
        <p:nvPicPr>
          <p:cNvPr id="31" name="Google Shape;419;p59" descr="De La Rue is proud to announce that its Bathford Paper Mill has ...">
            <a:extLst>
              <a:ext uri="{FF2B5EF4-FFF2-40B4-BE49-F238E27FC236}">
                <a16:creationId xmlns:a16="http://schemas.microsoft.com/office/drawing/2014/main" id="{214C4BBB-46B0-330D-FBF8-F0D13533D69F}"/>
              </a:ext>
            </a:extLst>
          </p:cNvPr>
          <p:cNvPicPr preferRelativeResize="0"/>
          <p:nvPr/>
        </p:nvPicPr>
        <p:blipFill rotWithShape="1">
          <a:blip r:embed="rId19">
            <a:alphaModFix/>
          </a:blip>
          <a:srcRect/>
          <a:stretch/>
        </p:blipFill>
        <p:spPr>
          <a:xfrm>
            <a:off x="8959773" y="2036470"/>
            <a:ext cx="1062719" cy="1160740"/>
          </a:xfrm>
          <a:prstGeom prst="rect">
            <a:avLst/>
          </a:prstGeom>
          <a:noFill/>
          <a:ln>
            <a:noFill/>
          </a:ln>
        </p:spPr>
      </p:pic>
    </p:spTree>
    <p:extLst>
      <p:ext uri="{BB962C8B-B14F-4D97-AF65-F5344CB8AC3E}">
        <p14:creationId xmlns:p14="http://schemas.microsoft.com/office/powerpoint/2010/main" val="885600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6" name="Google Shape;426;p60"/>
          <p:cNvSpPr txBox="1">
            <a:spLocks noGrp="1"/>
          </p:cNvSpPr>
          <p:nvPr>
            <p:ph type="body" idx="1"/>
          </p:nvPr>
        </p:nvSpPr>
        <p:spPr>
          <a:xfrm>
            <a:off x="594359" y="2654643"/>
            <a:ext cx="8076111" cy="465546"/>
          </a:xfrm>
          <a:prstGeom prst="rect">
            <a:avLst/>
          </a:prstGeom>
          <a:noFill/>
          <a:ln>
            <a:noFill/>
          </a:ln>
        </p:spPr>
        <p:txBody>
          <a:bodyPr spcFirstLastPara="1" wrap="square" lIns="0" tIns="0" rIns="0" bIns="0" anchor="t" anchorCtr="0">
            <a:noAutofit/>
          </a:bodyPr>
          <a:lstStyle/>
          <a:p>
            <a:pPr marL="342000" indent="-342900">
              <a:buClr>
                <a:srgbClr val="035854"/>
              </a:buClr>
              <a:buFont typeface="Arial" panose="020B0604020202020204" pitchFamily="34" charset="0"/>
              <a:buChar char="•"/>
            </a:pPr>
            <a:r>
              <a:rPr lang="sl-SI" noProof="0" dirty="0"/>
              <a:t>Trenutno 87.485 vrst blaga iz več kot 20 skupin blaga po vsej EU, od električnih naprav, tekstila, barv in lakov do kampov</a:t>
            </a:r>
          </a:p>
          <a:p>
            <a:pPr marL="342000" indent="-342900">
              <a:buClr>
                <a:srgbClr val="035854"/>
              </a:buClr>
              <a:buFont typeface="Arial" panose="020B0604020202020204" pitchFamily="34" charset="0"/>
              <a:buChar char="•"/>
            </a:pPr>
            <a:r>
              <a:rPr lang="sl-SI" noProof="0" dirty="0"/>
              <a:t>Upravlja: Evropska komisija, Odbor EU za </a:t>
            </a:r>
            <a:r>
              <a:rPr lang="sl-SI" noProof="0" dirty="0" err="1"/>
              <a:t>okoljsko</a:t>
            </a:r>
            <a:r>
              <a:rPr lang="sl-SI" noProof="0" dirty="0"/>
              <a:t> označevanje (EUEB) – na nacionalni ravni pristojni organ, ki ga izbere država članica</a:t>
            </a:r>
          </a:p>
          <a:p>
            <a:pPr marL="342000" indent="-342900">
              <a:buClr>
                <a:srgbClr val="035854"/>
              </a:buClr>
              <a:buFont typeface="Arial" panose="020B0604020202020204" pitchFamily="34" charset="0"/>
              <a:buChar char="•"/>
            </a:pPr>
            <a:r>
              <a:rPr lang="sl-SI" noProof="0" dirty="0"/>
              <a:t>Razvoj in revizija meril: merila za podelitev, odvisna od skupine blaga, ki jih razvije Evropska komisija v sodelovanju z Odbor EU za </a:t>
            </a:r>
            <a:r>
              <a:rPr lang="sl-SI" noProof="0" dirty="0" err="1"/>
              <a:t>okoljsko</a:t>
            </a:r>
            <a:r>
              <a:rPr lang="sl-SI" noProof="0" dirty="0"/>
              <a:t> označevanje in v posvetovanju z neodvisnimi strokovnjaki in nevladnimi organizacijami; redna revizija</a:t>
            </a:r>
          </a:p>
          <a:p>
            <a:pPr marL="342000" indent="-342900">
              <a:buClr>
                <a:srgbClr val="035854"/>
              </a:buClr>
              <a:buFont typeface="Arial" panose="020B0604020202020204" pitchFamily="34" charset="0"/>
              <a:buChar char="•"/>
            </a:pPr>
            <a:r>
              <a:rPr lang="sl-SI" noProof="0" dirty="0"/>
              <a:t>Mehanizmi preverjanja in nadzora: naključni pregledi s strani pristojnega nacionalnega organa; odvzem </a:t>
            </a:r>
            <a:r>
              <a:rPr lang="sl-SI" noProof="0" dirty="0" err="1"/>
              <a:t>okoljskega</a:t>
            </a:r>
            <a:r>
              <a:rPr lang="sl-SI" noProof="0" dirty="0"/>
              <a:t> znaka v primeru nespoštovanja</a:t>
            </a:r>
          </a:p>
        </p:txBody>
      </p:sp>
      <p:sp>
        <p:nvSpPr>
          <p:cNvPr id="425" name="Google Shape;425;p6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dirty="0"/>
              <a:t>Znaki za več vrst blaga – </a:t>
            </a:r>
            <a:br>
              <a:rPr lang="sl-SI" dirty="0"/>
            </a:br>
            <a:r>
              <a:rPr lang="sl-SI" dirty="0" err="1"/>
              <a:t>Okoljski</a:t>
            </a:r>
            <a:r>
              <a:rPr lang="sl-SI" dirty="0"/>
              <a:t> znak EU</a:t>
            </a:r>
          </a:p>
        </p:txBody>
      </p:sp>
      <p:pic>
        <p:nvPicPr>
          <p:cNvPr id="427" name="Google Shape;427;p60"/>
          <p:cNvPicPr preferRelativeResize="0"/>
          <p:nvPr/>
        </p:nvPicPr>
        <p:blipFill rotWithShape="1">
          <a:blip r:embed="rId3">
            <a:alphaModFix/>
          </a:blip>
          <a:srcRect l="25519" r="19754"/>
          <a:stretch/>
        </p:blipFill>
        <p:spPr>
          <a:xfrm>
            <a:off x="9265228" y="1161018"/>
            <a:ext cx="2606732" cy="2267982"/>
          </a:xfrm>
          <a:prstGeom prst="rect">
            <a:avLst/>
          </a:prstGeom>
          <a:noFill/>
          <a:ln>
            <a:noFill/>
          </a:ln>
        </p:spPr>
      </p:pic>
      <p:pic>
        <p:nvPicPr>
          <p:cNvPr id="428" name="Google Shape;428;p60"/>
          <p:cNvPicPr preferRelativeResize="0"/>
          <p:nvPr/>
        </p:nvPicPr>
        <p:blipFill rotWithShape="1">
          <a:blip r:embed="rId4">
            <a:alphaModFix/>
          </a:blip>
          <a:srcRect l="21182" r="18724"/>
          <a:stretch/>
        </p:blipFill>
        <p:spPr>
          <a:xfrm>
            <a:off x="9135574" y="3683375"/>
            <a:ext cx="1318233" cy="1002557"/>
          </a:xfrm>
          <a:prstGeom prst="rect">
            <a:avLst/>
          </a:prstGeom>
          <a:noFill/>
          <a:ln>
            <a:noFill/>
          </a:ln>
        </p:spPr>
      </p:pic>
      <p:pic>
        <p:nvPicPr>
          <p:cNvPr id="429" name="Google Shape;429;p60"/>
          <p:cNvPicPr preferRelativeResize="0"/>
          <p:nvPr/>
        </p:nvPicPr>
        <p:blipFill rotWithShape="1">
          <a:blip r:embed="rId5">
            <a:alphaModFix/>
          </a:blip>
          <a:srcRect l="19535" r="19535"/>
          <a:stretch/>
        </p:blipFill>
        <p:spPr>
          <a:xfrm>
            <a:off x="10355833" y="4825765"/>
            <a:ext cx="1233264" cy="966881"/>
          </a:xfrm>
          <a:prstGeom prst="rect">
            <a:avLst/>
          </a:prstGeom>
          <a:noFill/>
          <a:ln>
            <a:noFill/>
          </a:ln>
        </p:spPr>
      </p:pic>
      <p:pic>
        <p:nvPicPr>
          <p:cNvPr id="430" name="Google Shape;430;p60"/>
          <p:cNvPicPr preferRelativeResize="0"/>
          <p:nvPr/>
        </p:nvPicPr>
        <p:blipFill rotWithShape="1">
          <a:blip r:embed="rId6">
            <a:alphaModFix/>
          </a:blip>
          <a:srcRect/>
          <a:stretch/>
        </p:blipFill>
        <p:spPr>
          <a:xfrm>
            <a:off x="9265228" y="4835632"/>
            <a:ext cx="1087818" cy="1015792"/>
          </a:xfrm>
          <a:prstGeom prst="rect">
            <a:avLst/>
          </a:prstGeom>
          <a:noFill/>
          <a:ln>
            <a:noFill/>
          </a:ln>
        </p:spPr>
      </p:pic>
      <p:pic>
        <p:nvPicPr>
          <p:cNvPr id="431" name="Google Shape;431;p60"/>
          <p:cNvPicPr preferRelativeResize="0"/>
          <p:nvPr/>
        </p:nvPicPr>
        <p:blipFill rotWithShape="1">
          <a:blip r:embed="rId7">
            <a:alphaModFix/>
          </a:blip>
          <a:srcRect/>
          <a:stretch/>
        </p:blipFill>
        <p:spPr>
          <a:xfrm>
            <a:off x="10453807" y="3733132"/>
            <a:ext cx="1037946" cy="889394"/>
          </a:xfrm>
          <a:prstGeom prst="rect">
            <a:avLst/>
          </a:prstGeom>
          <a:noFill/>
          <a:ln>
            <a:noFill/>
          </a:ln>
        </p:spPr>
      </p:pic>
    </p:spTree>
    <p:extLst>
      <p:ext uri="{BB962C8B-B14F-4D97-AF65-F5344CB8AC3E}">
        <p14:creationId xmlns:p14="http://schemas.microsoft.com/office/powerpoint/2010/main" val="1225974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Google Shape;438;p61"/>
          <p:cNvSpPr txBox="1">
            <a:spLocks noGrp="1"/>
          </p:cNvSpPr>
          <p:nvPr>
            <p:ph type="body" idx="1"/>
          </p:nvPr>
        </p:nvSpPr>
        <p:spPr>
          <a:xfrm>
            <a:off x="594360" y="2654642"/>
            <a:ext cx="8541214" cy="1002557"/>
          </a:xfrm>
          <a:prstGeom prst="rect">
            <a:avLst/>
          </a:prstGeom>
          <a:noFill/>
          <a:ln>
            <a:noFill/>
          </a:ln>
        </p:spPr>
        <p:txBody>
          <a:bodyPr spcFirstLastPara="1" wrap="square" lIns="0" tIns="0" rIns="0" bIns="0" anchor="t" anchorCtr="0">
            <a:noAutofit/>
          </a:bodyPr>
          <a:lstStyle/>
          <a:p>
            <a:pPr marL="342000" indent="-342900">
              <a:buClr>
                <a:srgbClr val="035854"/>
              </a:buClr>
              <a:buSzPct val="100000"/>
              <a:buFont typeface="Arial" panose="020B0604020202020204" pitchFamily="34" charset="0"/>
              <a:buChar char="•"/>
            </a:pPr>
            <a:r>
              <a:rPr lang="sl-SI" sz="1800" noProof="0" dirty="0"/>
              <a:t>Trenutno je nagrajenih skupno okoli 20.000 vrst blaga in storitev iz 1600 podjetij.</a:t>
            </a:r>
          </a:p>
          <a:p>
            <a:pPr marL="342000" indent="-342900">
              <a:buClr>
                <a:srgbClr val="035854"/>
              </a:buClr>
              <a:buSzPct val="100000"/>
              <a:buFont typeface="Arial" panose="020B0604020202020204" pitchFamily="34" charset="0"/>
              <a:buChar char="•"/>
            </a:pPr>
            <a:r>
              <a:rPr lang="sl-SI" sz="1800" noProof="0" dirty="0"/>
              <a:t>Kategorije Blaga in storitev: „Vsakdanje življenje in bivanje“, „Papir in tisk“, „Električni aparati“, „Gradnja in ogrevanje“, „Trgovina in občine“, „Vozila in mobilnost“</a:t>
            </a:r>
          </a:p>
          <a:p>
            <a:pPr marL="342000" indent="-342900">
              <a:buClr>
                <a:srgbClr val="035854"/>
              </a:buClr>
              <a:buSzPct val="100000"/>
              <a:buFont typeface="Arial" panose="020B0604020202020204" pitchFamily="34" charset="0"/>
              <a:buChar char="•"/>
            </a:pPr>
            <a:r>
              <a:rPr lang="sl-SI" sz="1800" noProof="0" dirty="0"/>
              <a:t>Upravlja: Zvezno ministrstvo za okolje, varstvo narave in varnost reaktorjev (BMU), Zvezni urad za okolje (UBA), žirija za </a:t>
            </a:r>
            <a:r>
              <a:rPr lang="sl-SI" sz="1800" noProof="0" dirty="0" err="1"/>
              <a:t>okoljske</a:t>
            </a:r>
            <a:r>
              <a:rPr lang="sl-SI" sz="1800" noProof="0" dirty="0"/>
              <a:t> znake, RAL </a:t>
            </a:r>
            <a:r>
              <a:rPr lang="sl-SI" sz="1800" noProof="0" dirty="0" err="1"/>
              <a:t>gGmbH</a:t>
            </a:r>
            <a:r>
              <a:rPr lang="sl-SI" sz="1800" noProof="0" dirty="0"/>
              <a:t> (nevtralna organizacija; Nemčija)</a:t>
            </a:r>
          </a:p>
          <a:p>
            <a:pPr marL="342000" indent="-342900">
              <a:buClr>
                <a:srgbClr val="035854"/>
              </a:buClr>
              <a:buSzPct val="100000"/>
              <a:buFont typeface="Arial" panose="020B0604020202020204" pitchFamily="34" charset="0"/>
              <a:buChar char="•"/>
            </a:pPr>
            <a:r>
              <a:rPr lang="sl-SI" sz="1800" noProof="0" dirty="0"/>
              <a:t>Razvoj in revizija meril: merila za podelitev, odvisna od skupine izdelkov, razvita s strani Zveznega urada za okolje na podlagi obsežnega posvetovalnega procesa, tekoča revizija</a:t>
            </a:r>
          </a:p>
          <a:p>
            <a:pPr marL="342000" indent="-342900">
              <a:buClr>
                <a:srgbClr val="035854"/>
              </a:buClr>
              <a:buSzPct val="100000"/>
              <a:buFont typeface="Arial" panose="020B0604020202020204" pitchFamily="34" charset="0"/>
              <a:buChar char="•"/>
            </a:pPr>
            <a:r>
              <a:rPr lang="sl-SI" sz="1800" noProof="0" dirty="0"/>
              <a:t>Preverjanje in kontrolni mehanizmi: preverjanje s strani RAL v primeru zlorabe; opozorilo v primeru zlorabe, odvzem v primeru kršitve meril za podelitev</a:t>
            </a:r>
          </a:p>
        </p:txBody>
      </p:sp>
      <p:sp>
        <p:nvSpPr>
          <p:cNvPr id="437" name="Google Shape;437;p6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Znaki za več vrst blaga –</a:t>
            </a:r>
            <a:br>
              <a:rPr lang="sl-SI" noProof="0" dirty="0"/>
            </a:br>
            <a:r>
              <a:rPr lang="sl-SI" noProof="0" dirty="0"/>
              <a:t>Modri angel</a:t>
            </a:r>
          </a:p>
        </p:txBody>
      </p:sp>
      <p:pic>
        <p:nvPicPr>
          <p:cNvPr id="3" name="Google Shape;427;p60">
            <a:extLst>
              <a:ext uri="{FF2B5EF4-FFF2-40B4-BE49-F238E27FC236}">
                <a16:creationId xmlns:a16="http://schemas.microsoft.com/office/drawing/2014/main" id="{57C3D800-FB2A-935C-3D3B-26EBE74A0E3A}"/>
              </a:ext>
            </a:extLst>
          </p:cNvPr>
          <p:cNvPicPr preferRelativeResize="0"/>
          <p:nvPr/>
        </p:nvPicPr>
        <p:blipFill rotWithShape="1">
          <a:blip r:embed="rId3">
            <a:alphaModFix/>
          </a:blip>
          <a:srcRect l="25519" r="19754"/>
          <a:stretch/>
        </p:blipFill>
        <p:spPr>
          <a:xfrm>
            <a:off x="10448384" y="4835632"/>
            <a:ext cx="1152301" cy="1002557"/>
          </a:xfrm>
          <a:prstGeom prst="rect">
            <a:avLst/>
          </a:prstGeom>
          <a:noFill/>
          <a:ln>
            <a:noFill/>
          </a:ln>
        </p:spPr>
      </p:pic>
      <p:pic>
        <p:nvPicPr>
          <p:cNvPr id="4" name="Google Shape;428;p60">
            <a:extLst>
              <a:ext uri="{FF2B5EF4-FFF2-40B4-BE49-F238E27FC236}">
                <a16:creationId xmlns:a16="http://schemas.microsoft.com/office/drawing/2014/main" id="{DDD0CF48-A2FC-E908-7D60-93216076F9D7}"/>
              </a:ext>
            </a:extLst>
          </p:cNvPr>
          <p:cNvPicPr preferRelativeResize="0"/>
          <p:nvPr/>
        </p:nvPicPr>
        <p:blipFill rotWithShape="1">
          <a:blip r:embed="rId4">
            <a:alphaModFix/>
          </a:blip>
          <a:srcRect l="21182" r="18724"/>
          <a:stretch/>
        </p:blipFill>
        <p:spPr>
          <a:xfrm>
            <a:off x="9135574" y="3683375"/>
            <a:ext cx="1318233" cy="1002557"/>
          </a:xfrm>
          <a:prstGeom prst="rect">
            <a:avLst/>
          </a:prstGeom>
          <a:noFill/>
          <a:ln>
            <a:noFill/>
          </a:ln>
        </p:spPr>
      </p:pic>
      <p:pic>
        <p:nvPicPr>
          <p:cNvPr id="5" name="Google Shape;429;p60">
            <a:extLst>
              <a:ext uri="{FF2B5EF4-FFF2-40B4-BE49-F238E27FC236}">
                <a16:creationId xmlns:a16="http://schemas.microsoft.com/office/drawing/2014/main" id="{27628C80-C5FB-E068-C065-A03181438D97}"/>
              </a:ext>
            </a:extLst>
          </p:cNvPr>
          <p:cNvPicPr preferRelativeResize="0"/>
          <p:nvPr/>
        </p:nvPicPr>
        <p:blipFill rotWithShape="1">
          <a:blip r:embed="rId5">
            <a:alphaModFix/>
          </a:blip>
          <a:srcRect l="19535" r="19535"/>
          <a:stretch/>
        </p:blipFill>
        <p:spPr>
          <a:xfrm>
            <a:off x="9265227" y="1655304"/>
            <a:ext cx="2226525" cy="1745599"/>
          </a:xfrm>
          <a:prstGeom prst="rect">
            <a:avLst/>
          </a:prstGeom>
          <a:noFill/>
          <a:ln>
            <a:noFill/>
          </a:ln>
        </p:spPr>
      </p:pic>
      <p:pic>
        <p:nvPicPr>
          <p:cNvPr id="6" name="Google Shape;430;p60">
            <a:extLst>
              <a:ext uri="{FF2B5EF4-FFF2-40B4-BE49-F238E27FC236}">
                <a16:creationId xmlns:a16="http://schemas.microsoft.com/office/drawing/2014/main" id="{684A330D-154C-6E66-6490-DC517E4A7390}"/>
              </a:ext>
            </a:extLst>
          </p:cNvPr>
          <p:cNvPicPr preferRelativeResize="0"/>
          <p:nvPr/>
        </p:nvPicPr>
        <p:blipFill rotWithShape="1">
          <a:blip r:embed="rId6">
            <a:alphaModFix/>
          </a:blip>
          <a:srcRect/>
          <a:stretch/>
        </p:blipFill>
        <p:spPr>
          <a:xfrm>
            <a:off x="9265228" y="4835632"/>
            <a:ext cx="1087818" cy="1015792"/>
          </a:xfrm>
          <a:prstGeom prst="rect">
            <a:avLst/>
          </a:prstGeom>
          <a:noFill/>
          <a:ln>
            <a:noFill/>
          </a:ln>
        </p:spPr>
      </p:pic>
      <p:pic>
        <p:nvPicPr>
          <p:cNvPr id="7" name="Google Shape;431;p60">
            <a:extLst>
              <a:ext uri="{FF2B5EF4-FFF2-40B4-BE49-F238E27FC236}">
                <a16:creationId xmlns:a16="http://schemas.microsoft.com/office/drawing/2014/main" id="{CE9629C9-06C8-F91B-8B68-53B1344F9314}"/>
              </a:ext>
            </a:extLst>
          </p:cNvPr>
          <p:cNvPicPr preferRelativeResize="0"/>
          <p:nvPr/>
        </p:nvPicPr>
        <p:blipFill rotWithShape="1">
          <a:blip r:embed="rId7">
            <a:alphaModFix/>
          </a:blip>
          <a:srcRect/>
          <a:stretch/>
        </p:blipFill>
        <p:spPr>
          <a:xfrm>
            <a:off x="10453807" y="3733132"/>
            <a:ext cx="1037946" cy="889394"/>
          </a:xfrm>
          <a:prstGeom prst="rect">
            <a:avLst/>
          </a:prstGeom>
          <a:noFill/>
          <a:ln>
            <a:noFill/>
          </a:ln>
        </p:spPr>
      </p:pic>
    </p:spTree>
    <p:extLst>
      <p:ext uri="{BB962C8B-B14F-4D97-AF65-F5344CB8AC3E}">
        <p14:creationId xmlns:p14="http://schemas.microsoft.com/office/powerpoint/2010/main" val="2203716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6">
          <a:extLst>
            <a:ext uri="{FF2B5EF4-FFF2-40B4-BE49-F238E27FC236}">
              <a16:creationId xmlns:a16="http://schemas.microsoft.com/office/drawing/2014/main" id="{BA55384B-3ED1-FF82-6277-1CEBD914D258}"/>
            </a:ext>
          </a:extLst>
        </p:cNvPr>
        <p:cNvGrpSpPr/>
        <p:nvPr/>
      </p:nvGrpSpPr>
      <p:grpSpPr>
        <a:xfrm>
          <a:off x="0" y="0"/>
          <a:ext cx="0" cy="0"/>
          <a:chOff x="0" y="0"/>
          <a:chExt cx="0" cy="0"/>
        </a:xfrm>
      </p:grpSpPr>
      <p:sp>
        <p:nvSpPr>
          <p:cNvPr id="438" name="Google Shape;438;p61">
            <a:extLst>
              <a:ext uri="{FF2B5EF4-FFF2-40B4-BE49-F238E27FC236}">
                <a16:creationId xmlns:a16="http://schemas.microsoft.com/office/drawing/2014/main" id="{CD760F1E-B700-B5A8-D978-070C4B94370D}"/>
              </a:ext>
            </a:extLst>
          </p:cNvPr>
          <p:cNvSpPr txBox="1">
            <a:spLocks noGrp="1"/>
          </p:cNvSpPr>
          <p:nvPr>
            <p:ph type="body" idx="1"/>
          </p:nvPr>
        </p:nvSpPr>
        <p:spPr>
          <a:xfrm>
            <a:off x="594360" y="2654642"/>
            <a:ext cx="8541214" cy="1002557"/>
          </a:xfrm>
          <a:prstGeom prst="rect">
            <a:avLst/>
          </a:prstGeom>
          <a:noFill/>
          <a:ln>
            <a:noFill/>
          </a:ln>
        </p:spPr>
        <p:txBody>
          <a:bodyPr spcFirstLastPara="1" wrap="square" lIns="0" tIns="0" rIns="0" bIns="0" anchor="t" anchorCtr="0">
            <a:noAutofit/>
          </a:bodyPr>
          <a:lstStyle/>
          <a:p>
            <a:pPr marL="342000" indent="-342900">
              <a:buClr>
                <a:srgbClr val="035854"/>
              </a:buClr>
              <a:buSzPct val="100000"/>
              <a:buFont typeface="Arial" panose="020B0604020202020204" pitchFamily="34" charset="0"/>
              <a:buChar char="•"/>
            </a:pPr>
            <a:r>
              <a:rPr lang="sl-SI" sz="2400" noProof="0" dirty="0"/>
              <a:t>Trenutno več kot 6000 vrst blaga: živila, tekstil, žoge, cvetje, kozmetika, zlato</a:t>
            </a:r>
          </a:p>
          <a:p>
            <a:pPr marL="342000" indent="-342900">
              <a:buClr>
                <a:srgbClr val="035854"/>
              </a:buClr>
              <a:buSzPct val="100000"/>
              <a:buFont typeface="Arial" panose="020B0604020202020204" pitchFamily="34" charset="0"/>
              <a:buChar char="•"/>
            </a:pPr>
            <a:r>
              <a:rPr lang="sl-SI" sz="2400" noProof="0" dirty="0"/>
              <a:t>Upravlja: </a:t>
            </a:r>
            <a:r>
              <a:rPr lang="sl-SI" sz="2400" noProof="0" dirty="0" err="1"/>
              <a:t>Fairtrade</a:t>
            </a:r>
            <a:r>
              <a:rPr lang="sl-SI" sz="2400" noProof="0" dirty="0"/>
              <a:t> </a:t>
            </a:r>
            <a:r>
              <a:rPr lang="sl-SI" sz="2400" noProof="0" dirty="0" err="1"/>
              <a:t>International</a:t>
            </a:r>
            <a:endParaRPr lang="sl-SI" sz="2400" noProof="0" dirty="0"/>
          </a:p>
          <a:p>
            <a:pPr marL="342000" indent="-342900">
              <a:buClr>
                <a:srgbClr val="035854"/>
              </a:buClr>
              <a:buSzPct val="100000"/>
              <a:buFont typeface="Arial" panose="020B0604020202020204" pitchFamily="34" charset="0"/>
              <a:buChar char="•"/>
            </a:pPr>
            <a:r>
              <a:rPr lang="sl-SI" sz="2400" noProof="0" dirty="0"/>
              <a:t>Razvoj in revizija meril: razvoj in redna revizija s strani </a:t>
            </a:r>
            <a:r>
              <a:rPr lang="sl-SI" sz="2400" noProof="0" dirty="0" err="1"/>
              <a:t>Fairtrade</a:t>
            </a:r>
            <a:r>
              <a:rPr lang="sl-SI" sz="2400" noProof="0" dirty="0"/>
              <a:t> </a:t>
            </a:r>
            <a:r>
              <a:rPr lang="sl-SI" sz="2400" noProof="0" dirty="0" err="1"/>
              <a:t>International</a:t>
            </a:r>
            <a:r>
              <a:rPr lang="sl-SI" sz="2400" noProof="0" dirty="0"/>
              <a:t> v preglednem procesu, v katerega so vključene vse zainteresirane strani;</a:t>
            </a:r>
          </a:p>
          <a:p>
            <a:pPr marL="342000" indent="-342900">
              <a:buClr>
                <a:srgbClr val="035854"/>
              </a:buClr>
              <a:buSzPct val="100000"/>
              <a:buFont typeface="Arial" panose="020B0604020202020204" pitchFamily="34" charset="0"/>
              <a:buChar char="•"/>
            </a:pPr>
            <a:r>
              <a:rPr lang="sl-SI" sz="2400" noProof="0" dirty="0"/>
              <a:t>Mehanizmi preverjanja in nadzora: redni pregledi pogodbenih partnerjev s strani revizorjev po standardiziranih postopkih</a:t>
            </a:r>
          </a:p>
        </p:txBody>
      </p:sp>
      <p:sp>
        <p:nvSpPr>
          <p:cNvPr id="437" name="Google Shape;437;p61">
            <a:extLst>
              <a:ext uri="{FF2B5EF4-FFF2-40B4-BE49-F238E27FC236}">
                <a16:creationId xmlns:a16="http://schemas.microsoft.com/office/drawing/2014/main" id="{A5161833-315E-E89D-C47D-23ABA9EE5EF0}"/>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Znaki za več vrst blaga – </a:t>
            </a:r>
            <a:br>
              <a:rPr lang="sl-SI" noProof="0" dirty="0"/>
            </a:br>
            <a:r>
              <a:rPr lang="sl-SI" noProof="0" dirty="0"/>
              <a:t>Pravična trgovina</a:t>
            </a:r>
          </a:p>
        </p:txBody>
      </p:sp>
      <p:pic>
        <p:nvPicPr>
          <p:cNvPr id="3" name="Google Shape;427;p60">
            <a:extLst>
              <a:ext uri="{FF2B5EF4-FFF2-40B4-BE49-F238E27FC236}">
                <a16:creationId xmlns:a16="http://schemas.microsoft.com/office/drawing/2014/main" id="{2D9928E4-0873-2DF8-F97C-751839EAACBB}"/>
              </a:ext>
            </a:extLst>
          </p:cNvPr>
          <p:cNvPicPr preferRelativeResize="0"/>
          <p:nvPr/>
        </p:nvPicPr>
        <p:blipFill rotWithShape="1">
          <a:blip r:embed="rId3">
            <a:alphaModFix/>
          </a:blip>
          <a:srcRect l="25519" r="19754"/>
          <a:stretch/>
        </p:blipFill>
        <p:spPr>
          <a:xfrm>
            <a:off x="10448384" y="4835632"/>
            <a:ext cx="1152301" cy="1002557"/>
          </a:xfrm>
          <a:prstGeom prst="rect">
            <a:avLst/>
          </a:prstGeom>
          <a:noFill/>
          <a:ln>
            <a:noFill/>
          </a:ln>
        </p:spPr>
      </p:pic>
      <p:pic>
        <p:nvPicPr>
          <p:cNvPr id="4" name="Google Shape;428;p60">
            <a:extLst>
              <a:ext uri="{FF2B5EF4-FFF2-40B4-BE49-F238E27FC236}">
                <a16:creationId xmlns:a16="http://schemas.microsoft.com/office/drawing/2014/main" id="{8FEC6890-B8FF-21F6-5029-2CFEEAD52A20}"/>
              </a:ext>
            </a:extLst>
          </p:cNvPr>
          <p:cNvPicPr preferRelativeResize="0"/>
          <p:nvPr/>
        </p:nvPicPr>
        <p:blipFill rotWithShape="1">
          <a:blip r:embed="rId4">
            <a:alphaModFix/>
          </a:blip>
          <a:srcRect l="28617" r="23754"/>
          <a:stretch>
            <a:fillRect/>
          </a:stretch>
        </p:blipFill>
        <p:spPr>
          <a:xfrm>
            <a:off x="9190980" y="897232"/>
            <a:ext cx="2741940" cy="2631041"/>
          </a:xfrm>
          <a:prstGeom prst="rect">
            <a:avLst/>
          </a:prstGeom>
          <a:noFill/>
          <a:ln>
            <a:noFill/>
          </a:ln>
        </p:spPr>
      </p:pic>
      <p:pic>
        <p:nvPicPr>
          <p:cNvPr id="5" name="Google Shape;429;p60">
            <a:extLst>
              <a:ext uri="{FF2B5EF4-FFF2-40B4-BE49-F238E27FC236}">
                <a16:creationId xmlns:a16="http://schemas.microsoft.com/office/drawing/2014/main" id="{9EA81805-3A0E-1359-3302-7D26B119EEF6}"/>
              </a:ext>
            </a:extLst>
          </p:cNvPr>
          <p:cNvPicPr preferRelativeResize="0"/>
          <p:nvPr/>
        </p:nvPicPr>
        <p:blipFill rotWithShape="1">
          <a:blip r:embed="rId5">
            <a:alphaModFix/>
          </a:blip>
          <a:srcRect l="19535" r="19535"/>
          <a:stretch/>
        </p:blipFill>
        <p:spPr>
          <a:xfrm>
            <a:off x="9190980" y="3733132"/>
            <a:ext cx="1233264" cy="966881"/>
          </a:xfrm>
          <a:prstGeom prst="rect">
            <a:avLst/>
          </a:prstGeom>
          <a:noFill/>
          <a:ln>
            <a:noFill/>
          </a:ln>
        </p:spPr>
      </p:pic>
      <p:pic>
        <p:nvPicPr>
          <p:cNvPr id="6" name="Google Shape;430;p60">
            <a:extLst>
              <a:ext uri="{FF2B5EF4-FFF2-40B4-BE49-F238E27FC236}">
                <a16:creationId xmlns:a16="http://schemas.microsoft.com/office/drawing/2014/main" id="{78A0390E-FA42-5BDD-9302-E05C7791F66C}"/>
              </a:ext>
            </a:extLst>
          </p:cNvPr>
          <p:cNvPicPr preferRelativeResize="0"/>
          <p:nvPr/>
        </p:nvPicPr>
        <p:blipFill rotWithShape="1">
          <a:blip r:embed="rId6">
            <a:alphaModFix/>
          </a:blip>
          <a:srcRect/>
          <a:stretch/>
        </p:blipFill>
        <p:spPr>
          <a:xfrm>
            <a:off x="9265228" y="4835632"/>
            <a:ext cx="1087818" cy="1015792"/>
          </a:xfrm>
          <a:prstGeom prst="rect">
            <a:avLst/>
          </a:prstGeom>
          <a:noFill/>
          <a:ln>
            <a:noFill/>
          </a:ln>
        </p:spPr>
      </p:pic>
      <p:pic>
        <p:nvPicPr>
          <p:cNvPr id="7" name="Google Shape;431;p60">
            <a:extLst>
              <a:ext uri="{FF2B5EF4-FFF2-40B4-BE49-F238E27FC236}">
                <a16:creationId xmlns:a16="http://schemas.microsoft.com/office/drawing/2014/main" id="{8438C6A7-53A0-E2BC-D91A-FBB40600E097}"/>
              </a:ext>
            </a:extLst>
          </p:cNvPr>
          <p:cNvPicPr preferRelativeResize="0"/>
          <p:nvPr/>
        </p:nvPicPr>
        <p:blipFill rotWithShape="1">
          <a:blip r:embed="rId7">
            <a:alphaModFix/>
          </a:blip>
          <a:srcRect/>
          <a:stretch/>
        </p:blipFill>
        <p:spPr>
          <a:xfrm>
            <a:off x="10453807" y="3733132"/>
            <a:ext cx="1037946" cy="889394"/>
          </a:xfrm>
          <a:prstGeom prst="rect">
            <a:avLst/>
          </a:prstGeom>
          <a:noFill/>
          <a:ln>
            <a:noFill/>
          </a:ln>
        </p:spPr>
      </p:pic>
    </p:spTree>
    <p:extLst>
      <p:ext uri="{BB962C8B-B14F-4D97-AF65-F5344CB8AC3E}">
        <p14:creationId xmlns:p14="http://schemas.microsoft.com/office/powerpoint/2010/main" val="1334595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3"/>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b="1" noProof="0" dirty="0"/>
              <a:t>Znaki v živilskem sektorju</a:t>
            </a:r>
            <a:endParaRPr lang="sl-SI" noProof="0" dirty="0"/>
          </a:p>
        </p:txBody>
      </p:sp>
      <p:pic>
        <p:nvPicPr>
          <p:cNvPr id="461" name="Google Shape;461;p63" descr="EU-Bio-Logo.jpg"/>
          <p:cNvPicPr preferRelativeResize="0"/>
          <p:nvPr/>
        </p:nvPicPr>
        <p:blipFill rotWithShape="1">
          <a:blip r:embed="rId3">
            <a:alphaModFix/>
          </a:blip>
          <a:srcRect/>
          <a:stretch/>
        </p:blipFill>
        <p:spPr>
          <a:xfrm>
            <a:off x="5044990" y="2137345"/>
            <a:ext cx="1059489" cy="709858"/>
          </a:xfrm>
          <a:prstGeom prst="rect">
            <a:avLst/>
          </a:prstGeom>
          <a:noFill/>
          <a:ln>
            <a:noFill/>
          </a:ln>
        </p:spPr>
      </p:pic>
      <p:pic>
        <p:nvPicPr>
          <p:cNvPr id="462" name="Google Shape;462;p63" descr="naturland fair"/>
          <p:cNvPicPr preferRelativeResize="0"/>
          <p:nvPr/>
        </p:nvPicPr>
        <p:blipFill rotWithShape="1">
          <a:blip r:embed="rId4">
            <a:alphaModFix/>
          </a:blip>
          <a:srcRect/>
          <a:stretch/>
        </p:blipFill>
        <p:spPr>
          <a:xfrm>
            <a:off x="889307" y="4517596"/>
            <a:ext cx="747609" cy="1681418"/>
          </a:xfrm>
          <a:prstGeom prst="rect">
            <a:avLst/>
          </a:prstGeom>
          <a:noFill/>
          <a:ln>
            <a:noFill/>
          </a:ln>
        </p:spPr>
      </p:pic>
      <p:pic>
        <p:nvPicPr>
          <p:cNvPr id="463" name="Google Shape;463;p63" descr="Bioland_Logo_2012"/>
          <p:cNvPicPr preferRelativeResize="0"/>
          <p:nvPr/>
        </p:nvPicPr>
        <p:blipFill rotWithShape="1">
          <a:blip r:embed="rId5">
            <a:alphaModFix/>
          </a:blip>
          <a:srcRect/>
          <a:stretch/>
        </p:blipFill>
        <p:spPr>
          <a:xfrm>
            <a:off x="1655639" y="3252878"/>
            <a:ext cx="985082" cy="946298"/>
          </a:xfrm>
          <a:prstGeom prst="rect">
            <a:avLst/>
          </a:prstGeom>
          <a:noFill/>
          <a:ln>
            <a:noFill/>
          </a:ln>
        </p:spPr>
      </p:pic>
      <p:pic>
        <p:nvPicPr>
          <p:cNvPr id="464" name="Google Shape;464;p63" descr="Demeter"/>
          <p:cNvPicPr preferRelativeResize="0"/>
          <p:nvPr/>
        </p:nvPicPr>
        <p:blipFill rotWithShape="1">
          <a:blip r:embed="rId6">
            <a:alphaModFix/>
          </a:blip>
          <a:srcRect/>
          <a:stretch/>
        </p:blipFill>
        <p:spPr>
          <a:xfrm>
            <a:off x="3918356" y="881267"/>
            <a:ext cx="923803" cy="640064"/>
          </a:xfrm>
          <a:prstGeom prst="rect">
            <a:avLst/>
          </a:prstGeom>
          <a:noFill/>
          <a:ln>
            <a:noFill/>
          </a:ln>
        </p:spPr>
      </p:pic>
      <p:pic>
        <p:nvPicPr>
          <p:cNvPr id="465" name="Google Shape;465;p63"/>
          <p:cNvPicPr preferRelativeResize="0"/>
          <p:nvPr/>
        </p:nvPicPr>
        <p:blipFill rotWithShape="1">
          <a:blip r:embed="rId7">
            <a:alphaModFix/>
          </a:blip>
          <a:srcRect/>
          <a:stretch/>
        </p:blipFill>
        <p:spPr>
          <a:xfrm>
            <a:off x="763614" y="1951432"/>
            <a:ext cx="1052208" cy="1052208"/>
          </a:xfrm>
          <a:prstGeom prst="rect">
            <a:avLst/>
          </a:prstGeom>
          <a:noFill/>
          <a:ln>
            <a:noFill/>
          </a:ln>
        </p:spPr>
      </p:pic>
      <p:pic>
        <p:nvPicPr>
          <p:cNvPr id="466" name="Google Shape;466;p63"/>
          <p:cNvPicPr preferRelativeResize="0"/>
          <p:nvPr/>
        </p:nvPicPr>
        <p:blipFill rotWithShape="1">
          <a:blip r:embed="rId8">
            <a:alphaModFix/>
          </a:blip>
          <a:srcRect/>
          <a:stretch/>
        </p:blipFill>
        <p:spPr>
          <a:xfrm>
            <a:off x="2640721" y="4701986"/>
            <a:ext cx="842862" cy="989446"/>
          </a:xfrm>
          <a:prstGeom prst="rect">
            <a:avLst/>
          </a:prstGeom>
          <a:noFill/>
          <a:ln>
            <a:noFill/>
          </a:ln>
        </p:spPr>
      </p:pic>
      <p:pic>
        <p:nvPicPr>
          <p:cNvPr id="467" name="Google Shape;467;p63"/>
          <p:cNvPicPr preferRelativeResize="0"/>
          <p:nvPr/>
        </p:nvPicPr>
        <p:blipFill rotWithShape="1">
          <a:blip r:embed="rId9">
            <a:alphaModFix/>
          </a:blip>
          <a:srcRect/>
          <a:stretch/>
        </p:blipFill>
        <p:spPr>
          <a:xfrm>
            <a:off x="4842159" y="4701986"/>
            <a:ext cx="805614" cy="798154"/>
          </a:xfrm>
          <a:prstGeom prst="rect">
            <a:avLst/>
          </a:prstGeom>
          <a:noFill/>
          <a:ln>
            <a:noFill/>
          </a:ln>
        </p:spPr>
      </p:pic>
      <p:pic>
        <p:nvPicPr>
          <p:cNvPr id="468" name="Google Shape;468;p63" descr="Bio-Zeichen Baden-WÃ¼rttemberg"/>
          <p:cNvPicPr preferRelativeResize="0"/>
          <p:nvPr/>
        </p:nvPicPr>
        <p:blipFill rotWithShape="1">
          <a:blip r:embed="rId10">
            <a:alphaModFix/>
          </a:blip>
          <a:srcRect/>
          <a:stretch/>
        </p:blipFill>
        <p:spPr>
          <a:xfrm>
            <a:off x="3697304" y="3433740"/>
            <a:ext cx="1365908" cy="765436"/>
          </a:xfrm>
          <a:prstGeom prst="rect">
            <a:avLst/>
          </a:prstGeom>
          <a:noFill/>
          <a:ln>
            <a:noFill/>
          </a:ln>
        </p:spPr>
      </p:pic>
      <p:pic>
        <p:nvPicPr>
          <p:cNvPr id="469" name="Google Shape;469;p63"/>
          <p:cNvPicPr preferRelativeResize="0"/>
          <p:nvPr/>
        </p:nvPicPr>
        <p:blipFill>
          <a:blip r:embed="rId11">
            <a:alphaModFix/>
          </a:blip>
          <a:stretch>
            <a:fillRect/>
          </a:stretch>
        </p:blipFill>
        <p:spPr>
          <a:xfrm>
            <a:off x="1873095" y="595627"/>
            <a:ext cx="903851" cy="1211343"/>
          </a:xfrm>
          <a:prstGeom prst="rect">
            <a:avLst/>
          </a:prstGeom>
          <a:noFill/>
          <a:ln>
            <a:noFill/>
          </a:ln>
        </p:spPr>
      </p:pic>
      <p:pic>
        <p:nvPicPr>
          <p:cNvPr id="470" name="Google Shape;470;p63"/>
          <p:cNvPicPr preferRelativeResize="0"/>
          <p:nvPr/>
        </p:nvPicPr>
        <p:blipFill>
          <a:blip r:embed="rId12">
            <a:alphaModFix/>
          </a:blip>
          <a:stretch>
            <a:fillRect/>
          </a:stretch>
        </p:blipFill>
        <p:spPr>
          <a:xfrm>
            <a:off x="2872172" y="2078451"/>
            <a:ext cx="1197265" cy="798169"/>
          </a:xfrm>
          <a:prstGeom prst="rect">
            <a:avLst/>
          </a:prstGeom>
          <a:noFill/>
          <a:ln>
            <a:noFill/>
          </a:ln>
        </p:spPr>
      </p:pic>
    </p:spTree>
    <p:extLst>
      <p:ext uri="{BB962C8B-B14F-4D97-AF65-F5344CB8AC3E}">
        <p14:creationId xmlns:p14="http://schemas.microsoft.com/office/powerpoint/2010/main" val="2631669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Ekološka živila</a:t>
            </a:r>
          </a:p>
        </p:txBody>
      </p:sp>
      <p:sp>
        <p:nvSpPr>
          <p:cNvPr id="477" name="Google Shape;477;p64"/>
          <p:cNvSpPr txBox="1">
            <a:spLocks noGrp="1"/>
          </p:cNvSpPr>
          <p:nvPr>
            <p:ph type="body" idx="15"/>
          </p:nvPr>
        </p:nvSpPr>
        <p:spPr>
          <a:xfrm>
            <a:off x="594359" y="2654644"/>
            <a:ext cx="11056619" cy="774355"/>
          </a:xfrm>
          <a:prstGeom prst="rect">
            <a:avLst/>
          </a:prstGeom>
          <a:noFill/>
          <a:ln>
            <a:noFill/>
          </a:ln>
        </p:spPr>
        <p:txBody>
          <a:bodyPr spcFirstLastPara="1" wrap="square" lIns="0" tIns="0" rIns="0" bIns="0" anchor="t" anchorCtr="0">
            <a:noAutofit/>
          </a:bodyPr>
          <a:lstStyle/>
          <a:p>
            <a:pPr marL="342000" indent="-342900">
              <a:buClr>
                <a:srgbClr val="035854"/>
              </a:buClr>
              <a:buFont typeface="Arial" panose="020B0604020202020204" pitchFamily="34" charset="0"/>
              <a:buChar char="•"/>
            </a:pPr>
            <a:r>
              <a:rPr lang="sl-SI" dirty="0" err="1"/>
              <a:t>Bio</a:t>
            </a:r>
            <a:r>
              <a:rPr lang="sl-SI" dirty="0"/>
              <a:t> ali ekološko– zakonsko opredeljena znaka</a:t>
            </a:r>
          </a:p>
          <a:p>
            <a:pPr marL="342000" indent="-342900">
              <a:buClr>
                <a:srgbClr val="035854"/>
              </a:buClr>
              <a:buFont typeface="Arial" panose="020B0604020202020204" pitchFamily="34" charset="0"/>
              <a:buChar char="•"/>
            </a:pPr>
            <a:r>
              <a:rPr lang="sl-SI" dirty="0"/>
              <a:t>Proizvodnja v skladu z Uredbo (EU) 2018/848 Evropskega parlamenta in Sveta z dne 30. maja 2018 o </a:t>
            </a:r>
            <a:r>
              <a:rPr lang="sl-SI" dirty="0" err="1"/>
              <a:t>bio</a:t>
            </a:r>
            <a:r>
              <a:rPr lang="sl-SI" dirty="0"/>
              <a:t>/ekološki proizvodnji in označevanju </a:t>
            </a:r>
            <a:r>
              <a:rPr lang="sl-SI" dirty="0" err="1"/>
              <a:t>bio</a:t>
            </a:r>
            <a:r>
              <a:rPr lang="sl-SI" dirty="0"/>
              <a:t>/ekoloških proizvodov</a:t>
            </a:r>
          </a:p>
          <a:p>
            <a:pPr marL="342000" indent="-342900">
              <a:buClr>
                <a:srgbClr val="035854"/>
              </a:buClr>
              <a:buFont typeface="Arial" panose="020B0604020202020204" pitchFamily="34" charset="0"/>
              <a:buChar char="•"/>
            </a:pPr>
            <a:r>
              <a:rPr lang="sl-SI" dirty="0"/>
              <a:t>Ekološki logotip EU za kmetijske proizvode, ki se tržijo kot ekološki, je za pakirane izdelke obvezen</a:t>
            </a:r>
          </a:p>
          <a:p>
            <a:pPr marL="342000" indent="-342900">
              <a:buClr>
                <a:srgbClr val="035854"/>
              </a:buClr>
              <a:buFont typeface="Arial" panose="020B0604020202020204" pitchFamily="34" charset="0"/>
              <a:buChar char="•"/>
            </a:pPr>
            <a:r>
              <a:rPr lang="sl-SI" dirty="0"/>
              <a:t>Izpolniti je treba vsaj 95 odstotkov naslednjih meril:</a:t>
            </a:r>
          </a:p>
          <a:p>
            <a:pPr marL="684000" lvl="1" indent="-342900">
              <a:lnSpc>
                <a:spcPct val="100000"/>
              </a:lnSpc>
              <a:spcBef>
                <a:spcPts val="0"/>
              </a:spcBef>
              <a:buClr>
                <a:srgbClr val="035854"/>
              </a:buClr>
              <a:buSzPct val="100000"/>
            </a:pPr>
            <a:r>
              <a:rPr lang="sl-SI" dirty="0">
                <a:latin typeface="Aptos" panose="020B0004020202020204" pitchFamily="34" charset="0"/>
              </a:rPr>
              <a:t>Brez uporabe kemičnih pesticidov in gnojil</a:t>
            </a:r>
          </a:p>
          <a:p>
            <a:pPr marL="684000" lvl="1" indent="-342900">
              <a:lnSpc>
                <a:spcPct val="100000"/>
              </a:lnSpc>
              <a:spcBef>
                <a:spcPts val="0"/>
              </a:spcBef>
              <a:buClr>
                <a:srgbClr val="035854"/>
              </a:buClr>
              <a:buSzPct val="100000"/>
            </a:pPr>
            <a:r>
              <a:rPr lang="sl-SI" dirty="0">
                <a:latin typeface="Aptos" panose="020B0004020202020204" pitchFamily="34" charset="0"/>
              </a:rPr>
              <a:t>Največje dovoljeno število živali na hektar</a:t>
            </a:r>
          </a:p>
          <a:p>
            <a:pPr marL="684000" lvl="1" indent="-342900">
              <a:lnSpc>
                <a:spcPct val="100000"/>
              </a:lnSpc>
              <a:spcBef>
                <a:spcPts val="0"/>
              </a:spcBef>
              <a:buClr>
                <a:srgbClr val="035854"/>
              </a:buClr>
              <a:buSzPct val="100000"/>
            </a:pPr>
            <a:r>
              <a:rPr lang="sl-SI" dirty="0">
                <a:latin typeface="Aptos" panose="020B0004020202020204" pitchFamily="34" charset="0"/>
              </a:rPr>
              <a:t>Vrste reje, primerne za posamezne živalske vrste</a:t>
            </a:r>
          </a:p>
          <a:p>
            <a:pPr marL="684000" lvl="1" indent="-342900">
              <a:lnSpc>
                <a:spcPct val="100000"/>
              </a:lnSpc>
              <a:spcBef>
                <a:spcPts val="0"/>
              </a:spcBef>
              <a:buClr>
                <a:srgbClr val="035854"/>
              </a:buClr>
              <a:buSzPct val="100000"/>
            </a:pPr>
            <a:r>
              <a:rPr lang="sl-SI" dirty="0">
                <a:latin typeface="Aptos" panose="020B0004020202020204" pitchFamily="34" charset="0"/>
              </a:rPr>
              <a:t>Ekološka krma in prepoved antibiotikov za nemedicinske namene</a:t>
            </a:r>
          </a:p>
          <a:p>
            <a:pPr marL="684000" lvl="1" indent="-342900">
              <a:lnSpc>
                <a:spcPct val="100000"/>
              </a:lnSpc>
              <a:spcBef>
                <a:spcPts val="0"/>
              </a:spcBef>
              <a:buClr>
                <a:srgbClr val="035854"/>
              </a:buClr>
              <a:buSzPct val="100000"/>
            </a:pPr>
            <a:r>
              <a:rPr lang="sl-SI" dirty="0">
                <a:latin typeface="Aptos" panose="020B0004020202020204" pitchFamily="34" charset="0"/>
              </a:rPr>
              <a:t>Prepoved genske tehnologije; v predelanih živilih je dovoljenih le 53 aditivov (namesto 316 v </a:t>
            </a:r>
            <a:r>
              <a:rPr lang="sl-SI" dirty="0" err="1">
                <a:latin typeface="Aptos" panose="020B0004020202020204" pitchFamily="34" charset="0"/>
              </a:rPr>
              <a:t>konvencionih</a:t>
            </a:r>
            <a:r>
              <a:rPr lang="sl-SI" dirty="0">
                <a:latin typeface="Aptos" panose="020B0004020202020204" pitchFamily="34" charset="0"/>
              </a:rPr>
              <a:t> živilih)</a:t>
            </a:r>
          </a:p>
          <a:p>
            <a:pPr marL="342000" indent="-342900">
              <a:buClr>
                <a:srgbClr val="035854"/>
              </a:buClr>
              <a:buFont typeface="Arial" panose="020B0604020202020204" pitchFamily="34" charset="0"/>
              <a:buChar char="•"/>
            </a:pPr>
            <a:r>
              <a:rPr lang="sl-SI" dirty="0"/>
              <a:t>Letni nadzor s strani akreditiranih organov</a:t>
            </a:r>
          </a:p>
        </p:txBody>
      </p:sp>
      <p:pic>
        <p:nvPicPr>
          <p:cNvPr id="478" name="Google Shape;478;p64" descr="EU-Bio-Logo.jpg"/>
          <p:cNvPicPr preferRelativeResize="0"/>
          <p:nvPr/>
        </p:nvPicPr>
        <p:blipFill rotWithShape="1">
          <a:blip r:embed="rId3">
            <a:alphaModFix/>
          </a:blip>
          <a:srcRect/>
          <a:stretch/>
        </p:blipFill>
        <p:spPr>
          <a:xfrm>
            <a:off x="9581418" y="1545481"/>
            <a:ext cx="2016223" cy="1350870"/>
          </a:xfrm>
          <a:prstGeom prst="rect">
            <a:avLst/>
          </a:prstGeom>
          <a:noFill/>
          <a:ln>
            <a:noFill/>
          </a:ln>
        </p:spPr>
      </p:pic>
    </p:spTree>
    <p:extLst>
      <p:ext uri="{BB962C8B-B14F-4D97-AF65-F5344CB8AC3E}">
        <p14:creationId xmlns:p14="http://schemas.microsoft.com/office/powerpoint/2010/main" val="1667481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8" name="Google Shape;488;p65" descr="Demeter"/>
          <p:cNvPicPr preferRelativeResize="0"/>
          <p:nvPr/>
        </p:nvPicPr>
        <p:blipFill rotWithShape="1">
          <a:blip r:embed="rId3">
            <a:alphaModFix/>
          </a:blip>
          <a:srcRect/>
          <a:stretch/>
        </p:blipFill>
        <p:spPr>
          <a:xfrm>
            <a:off x="3746895" y="2110665"/>
            <a:ext cx="1913641" cy="1325880"/>
          </a:xfrm>
          <a:prstGeom prst="rect">
            <a:avLst/>
          </a:prstGeom>
          <a:noFill/>
          <a:ln>
            <a:noFill/>
          </a:ln>
        </p:spPr>
      </p:pic>
      <p:sp>
        <p:nvSpPr>
          <p:cNvPr id="484" name="Google Shape;484;p65"/>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b="1" noProof="0" dirty="0"/>
              <a:t>Vsi ekološki certifikati niso enaki</a:t>
            </a:r>
            <a:endParaRPr lang="sl-SI" noProof="0" dirty="0"/>
          </a:p>
        </p:txBody>
      </p:sp>
      <p:sp>
        <p:nvSpPr>
          <p:cNvPr id="485" name="Google Shape;485;p65"/>
          <p:cNvSpPr txBox="1">
            <a:spLocks noGrp="1"/>
          </p:cNvSpPr>
          <p:nvPr>
            <p:ph type="body" idx="16"/>
          </p:nvPr>
        </p:nvSpPr>
        <p:spPr>
          <a:prstGeom prst="rect">
            <a:avLst/>
          </a:prstGeom>
          <a:noFill/>
          <a:ln>
            <a:noFill/>
          </a:ln>
        </p:spPr>
        <p:txBody>
          <a:bodyPr spcFirstLastPara="1" wrap="square" lIns="0" tIns="0" rIns="0" bIns="0" anchor="b" anchorCtr="0">
            <a:noAutofit/>
          </a:bodyPr>
          <a:lstStyle/>
          <a:p>
            <a:pPr marL="342900" indent="-342900">
              <a:buClr>
                <a:srgbClr val="035854"/>
              </a:buClr>
              <a:buSzPct val="100000"/>
              <a:buFont typeface="Arial" panose="020B0604020202020204" pitchFamily="34" charset="0"/>
              <a:buChar char="•"/>
            </a:pPr>
            <a:r>
              <a:rPr lang="sl-SI" sz="2400" noProof="0" dirty="0"/>
              <a:t>Zahteve EU so minimalni standardi</a:t>
            </a:r>
          </a:p>
          <a:p>
            <a:pPr marL="342900" indent="-342900">
              <a:buClr>
                <a:srgbClr val="035854"/>
              </a:buClr>
              <a:buSzPct val="100000"/>
              <a:buFont typeface="Arial" panose="020B0604020202020204" pitchFamily="34" charset="0"/>
              <a:buChar char="•"/>
            </a:pPr>
            <a:r>
              <a:rPr lang="sl-SI" sz="2400" noProof="0" dirty="0"/>
              <a:t>Tradicionalni znaki združenj imajo večinoma višje standarde, npr.:</a:t>
            </a:r>
          </a:p>
          <a:p>
            <a:pPr marL="342900" indent="-342900">
              <a:buClr>
                <a:srgbClr val="035854"/>
              </a:buClr>
              <a:buSzPct val="100000"/>
              <a:buFont typeface="Arial" panose="020B0604020202020204" pitchFamily="34" charset="0"/>
              <a:buChar char="•"/>
            </a:pPr>
            <a:r>
              <a:rPr lang="sl-SI" sz="2400" noProof="0" dirty="0"/>
              <a:t>Popolna preusmeritev kmetije na ekološko kmetovanje</a:t>
            </a:r>
          </a:p>
          <a:p>
            <a:pPr marL="342900" indent="-342900">
              <a:buClr>
                <a:srgbClr val="035854"/>
              </a:buClr>
              <a:buSzPct val="100000"/>
              <a:buFont typeface="Arial" panose="020B0604020202020204" pitchFamily="34" charset="0"/>
              <a:buChar char="•"/>
            </a:pPr>
            <a:r>
              <a:rPr lang="sl-SI" sz="2400" noProof="0" dirty="0"/>
              <a:t>Večje površinske zahteve za rejo živali (npr. prašiči, kokoši)</a:t>
            </a:r>
          </a:p>
        </p:txBody>
      </p:sp>
      <p:pic>
        <p:nvPicPr>
          <p:cNvPr id="486" name="Google Shape;486;p65" descr="naturland fair"/>
          <p:cNvPicPr preferRelativeResize="0"/>
          <p:nvPr/>
        </p:nvPicPr>
        <p:blipFill rotWithShape="1">
          <a:blip r:embed="rId4">
            <a:alphaModFix/>
          </a:blip>
          <a:srcRect/>
          <a:stretch/>
        </p:blipFill>
        <p:spPr>
          <a:xfrm>
            <a:off x="594360" y="1006770"/>
            <a:ext cx="825512" cy="1995191"/>
          </a:xfrm>
          <a:prstGeom prst="rect">
            <a:avLst/>
          </a:prstGeom>
          <a:noFill/>
          <a:ln>
            <a:noFill/>
          </a:ln>
        </p:spPr>
      </p:pic>
      <p:pic>
        <p:nvPicPr>
          <p:cNvPr id="487" name="Google Shape;487;p65" descr="Bioland_Logo_2012"/>
          <p:cNvPicPr preferRelativeResize="0"/>
          <p:nvPr/>
        </p:nvPicPr>
        <p:blipFill rotWithShape="1">
          <a:blip r:embed="rId5">
            <a:alphaModFix/>
          </a:blip>
          <a:srcRect/>
          <a:stretch/>
        </p:blipFill>
        <p:spPr>
          <a:xfrm>
            <a:off x="1877243" y="1810432"/>
            <a:ext cx="1414332" cy="1233559"/>
          </a:xfrm>
          <a:prstGeom prst="rect">
            <a:avLst/>
          </a:prstGeom>
          <a:noFill/>
          <a:ln>
            <a:noFill/>
          </a:ln>
        </p:spPr>
      </p:pic>
    </p:spTree>
    <p:extLst>
      <p:ext uri="{BB962C8B-B14F-4D97-AF65-F5344CB8AC3E}">
        <p14:creationId xmlns:p14="http://schemas.microsoft.com/office/powerpoint/2010/main" val="349054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Toliko znakov …</a:t>
            </a:r>
            <a:endParaRPr lang="sl-SI" noProof="0" dirty="0">
              <a:solidFill>
                <a:srgbClr val="FF0000"/>
              </a:solidFill>
            </a:endParaRPr>
          </a:p>
        </p:txBody>
      </p:sp>
      <p:pic>
        <p:nvPicPr>
          <p:cNvPr id="136" name="Google Shape;136;p30"/>
          <p:cNvPicPr preferRelativeResize="0"/>
          <p:nvPr/>
        </p:nvPicPr>
        <p:blipFill rotWithShape="1">
          <a:blip r:embed="rId3">
            <a:alphaModFix/>
          </a:blip>
          <a:srcRect/>
          <a:stretch/>
        </p:blipFill>
        <p:spPr>
          <a:xfrm>
            <a:off x="5965061" y="4932864"/>
            <a:ext cx="2954727" cy="1691258"/>
          </a:xfrm>
          <a:prstGeom prst="rect">
            <a:avLst/>
          </a:prstGeom>
          <a:noFill/>
          <a:ln>
            <a:noFill/>
          </a:ln>
        </p:spPr>
      </p:pic>
      <p:pic>
        <p:nvPicPr>
          <p:cNvPr id="137" name="Google Shape;137;p30"/>
          <p:cNvPicPr preferRelativeResize="0"/>
          <p:nvPr/>
        </p:nvPicPr>
        <p:blipFill rotWithShape="1">
          <a:blip r:embed="rId4">
            <a:alphaModFix/>
          </a:blip>
          <a:srcRect/>
          <a:stretch/>
        </p:blipFill>
        <p:spPr>
          <a:xfrm>
            <a:off x="8368682" y="2791877"/>
            <a:ext cx="1310607" cy="1293210"/>
          </a:xfrm>
          <a:prstGeom prst="rect">
            <a:avLst/>
          </a:prstGeom>
          <a:noFill/>
          <a:ln>
            <a:noFill/>
          </a:ln>
        </p:spPr>
      </p:pic>
      <p:pic>
        <p:nvPicPr>
          <p:cNvPr id="138" name="Google Shape;138;p30" descr="naturland fair"/>
          <p:cNvPicPr preferRelativeResize="0"/>
          <p:nvPr/>
        </p:nvPicPr>
        <p:blipFill rotWithShape="1">
          <a:blip r:embed="rId5">
            <a:alphaModFix/>
          </a:blip>
          <a:srcRect/>
          <a:stretch/>
        </p:blipFill>
        <p:spPr>
          <a:xfrm>
            <a:off x="2206045" y="4435600"/>
            <a:ext cx="944868" cy="2088232"/>
          </a:xfrm>
          <a:prstGeom prst="rect">
            <a:avLst/>
          </a:prstGeom>
          <a:noFill/>
          <a:ln>
            <a:noFill/>
          </a:ln>
        </p:spPr>
      </p:pic>
      <p:pic>
        <p:nvPicPr>
          <p:cNvPr id="139" name="Google Shape;139;p30"/>
          <p:cNvPicPr preferRelativeResize="0"/>
          <p:nvPr/>
        </p:nvPicPr>
        <p:blipFill rotWithShape="1">
          <a:blip r:embed="rId6">
            <a:alphaModFix/>
          </a:blip>
          <a:srcRect/>
          <a:stretch/>
        </p:blipFill>
        <p:spPr>
          <a:xfrm>
            <a:off x="2005840" y="2573811"/>
            <a:ext cx="1374836" cy="1374836"/>
          </a:xfrm>
          <a:prstGeom prst="rect">
            <a:avLst/>
          </a:prstGeom>
          <a:noFill/>
          <a:ln>
            <a:noFill/>
          </a:ln>
        </p:spPr>
      </p:pic>
      <p:pic>
        <p:nvPicPr>
          <p:cNvPr id="140" name="Google Shape;140;p30"/>
          <p:cNvPicPr preferRelativeResize="0"/>
          <p:nvPr/>
        </p:nvPicPr>
        <p:blipFill rotWithShape="1">
          <a:blip r:embed="rId7">
            <a:alphaModFix/>
          </a:blip>
          <a:srcRect/>
          <a:stretch/>
        </p:blipFill>
        <p:spPr>
          <a:xfrm>
            <a:off x="3827849" y="3953726"/>
            <a:ext cx="1033163" cy="1212843"/>
          </a:xfrm>
          <a:prstGeom prst="rect">
            <a:avLst/>
          </a:prstGeom>
          <a:noFill/>
          <a:ln>
            <a:noFill/>
          </a:ln>
        </p:spPr>
      </p:pic>
      <p:pic>
        <p:nvPicPr>
          <p:cNvPr id="141" name="Google Shape;141;p30"/>
          <p:cNvPicPr preferRelativeResize="0"/>
          <p:nvPr/>
        </p:nvPicPr>
        <p:blipFill rotWithShape="1">
          <a:blip r:embed="rId8">
            <a:alphaModFix/>
          </a:blip>
          <a:srcRect/>
          <a:stretch/>
        </p:blipFill>
        <p:spPr>
          <a:xfrm>
            <a:off x="8571710" y="4732996"/>
            <a:ext cx="1327502" cy="1252794"/>
          </a:xfrm>
          <a:prstGeom prst="rect">
            <a:avLst/>
          </a:prstGeom>
          <a:noFill/>
          <a:ln>
            <a:noFill/>
          </a:ln>
        </p:spPr>
      </p:pic>
      <p:pic>
        <p:nvPicPr>
          <p:cNvPr id="142" name="Google Shape;142;p30"/>
          <p:cNvPicPr preferRelativeResize="0"/>
          <p:nvPr/>
        </p:nvPicPr>
        <p:blipFill rotWithShape="1">
          <a:blip r:embed="rId9">
            <a:alphaModFix/>
          </a:blip>
          <a:srcRect/>
          <a:stretch/>
        </p:blipFill>
        <p:spPr>
          <a:xfrm>
            <a:off x="3772580" y="2238987"/>
            <a:ext cx="1891936" cy="1174992"/>
          </a:xfrm>
          <a:prstGeom prst="rect">
            <a:avLst/>
          </a:prstGeom>
          <a:noFill/>
          <a:ln>
            <a:noFill/>
          </a:ln>
        </p:spPr>
      </p:pic>
      <p:pic>
        <p:nvPicPr>
          <p:cNvPr id="143" name="Google Shape;143;p30"/>
          <p:cNvPicPr preferRelativeResize="0"/>
          <p:nvPr/>
        </p:nvPicPr>
        <p:blipFill rotWithShape="1">
          <a:blip r:embed="rId10">
            <a:alphaModFix/>
          </a:blip>
          <a:srcRect/>
          <a:stretch/>
        </p:blipFill>
        <p:spPr>
          <a:xfrm>
            <a:off x="4819870" y="4885269"/>
            <a:ext cx="1407790" cy="1465381"/>
          </a:xfrm>
          <a:prstGeom prst="rect">
            <a:avLst/>
          </a:prstGeom>
          <a:noFill/>
          <a:ln>
            <a:noFill/>
          </a:ln>
        </p:spPr>
      </p:pic>
      <p:pic>
        <p:nvPicPr>
          <p:cNvPr id="144" name="Google Shape;144;p30"/>
          <p:cNvPicPr preferRelativeResize="0"/>
          <p:nvPr/>
        </p:nvPicPr>
        <p:blipFill rotWithShape="1">
          <a:blip r:embed="rId11">
            <a:alphaModFix/>
          </a:blip>
          <a:srcRect/>
          <a:stretch/>
        </p:blipFill>
        <p:spPr>
          <a:xfrm>
            <a:off x="5794484" y="3201248"/>
            <a:ext cx="2234722" cy="1251444"/>
          </a:xfrm>
          <a:prstGeom prst="rect">
            <a:avLst/>
          </a:prstGeom>
          <a:noFill/>
          <a:ln>
            <a:noFill/>
          </a:ln>
        </p:spPr>
      </p:pic>
      <p:pic>
        <p:nvPicPr>
          <p:cNvPr id="145" name="Google Shape;145;p30" descr="Demeter"/>
          <p:cNvPicPr preferRelativeResize="0"/>
          <p:nvPr/>
        </p:nvPicPr>
        <p:blipFill rotWithShape="1">
          <a:blip r:embed="rId12">
            <a:alphaModFix/>
          </a:blip>
          <a:srcRect/>
          <a:stretch/>
        </p:blipFill>
        <p:spPr>
          <a:xfrm>
            <a:off x="10461298" y="1646395"/>
            <a:ext cx="1333500" cy="923925"/>
          </a:xfrm>
          <a:prstGeom prst="rect">
            <a:avLst/>
          </a:prstGeom>
          <a:noFill/>
          <a:ln>
            <a:noFill/>
          </a:ln>
        </p:spPr>
      </p:pic>
      <p:pic>
        <p:nvPicPr>
          <p:cNvPr id="146" name="Google Shape;146;p30"/>
          <p:cNvPicPr preferRelativeResize="0"/>
          <p:nvPr/>
        </p:nvPicPr>
        <p:blipFill rotWithShape="1">
          <a:blip r:embed="rId13">
            <a:alphaModFix/>
          </a:blip>
          <a:srcRect/>
          <a:stretch/>
        </p:blipFill>
        <p:spPr>
          <a:xfrm>
            <a:off x="458360" y="2423523"/>
            <a:ext cx="1162896" cy="1152128"/>
          </a:xfrm>
          <a:prstGeom prst="rect">
            <a:avLst/>
          </a:prstGeom>
          <a:noFill/>
          <a:ln>
            <a:noFill/>
          </a:ln>
        </p:spPr>
      </p:pic>
      <p:pic>
        <p:nvPicPr>
          <p:cNvPr id="147" name="Google Shape;147;p30"/>
          <p:cNvPicPr preferRelativeResize="0"/>
          <p:nvPr/>
        </p:nvPicPr>
        <p:blipFill rotWithShape="1">
          <a:blip r:embed="rId14">
            <a:alphaModFix/>
          </a:blip>
          <a:srcRect/>
          <a:stretch/>
        </p:blipFill>
        <p:spPr>
          <a:xfrm>
            <a:off x="455705" y="3761933"/>
            <a:ext cx="1431454" cy="1291948"/>
          </a:xfrm>
          <a:prstGeom prst="rect">
            <a:avLst/>
          </a:prstGeom>
          <a:noFill/>
          <a:ln>
            <a:noFill/>
          </a:ln>
        </p:spPr>
      </p:pic>
      <p:pic>
        <p:nvPicPr>
          <p:cNvPr id="148" name="Google Shape;148;p30"/>
          <p:cNvPicPr preferRelativeResize="0"/>
          <p:nvPr/>
        </p:nvPicPr>
        <p:blipFill rotWithShape="1">
          <a:blip r:embed="rId15">
            <a:alphaModFix/>
          </a:blip>
          <a:srcRect/>
          <a:stretch/>
        </p:blipFill>
        <p:spPr>
          <a:xfrm>
            <a:off x="6184879" y="876613"/>
            <a:ext cx="844368" cy="1143614"/>
          </a:xfrm>
          <a:prstGeom prst="rect">
            <a:avLst/>
          </a:prstGeom>
          <a:noFill/>
          <a:ln>
            <a:noFill/>
          </a:ln>
        </p:spPr>
      </p:pic>
      <p:pic>
        <p:nvPicPr>
          <p:cNvPr id="149" name="Google Shape;149;p30" descr="EU-Bio-Logo.jpg"/>
          <p:cNvPicPr preferRelativeResize="0"/>
          <p:nvPr/>
        </p:nvPicPr>
        <p:blipFill rotWithShape="1">
          <a:blip r:embed="rId16">
            <a:alphaModFix/>
          </a:blip>
          <a:srcRect/>
          <a:stretch/>
        </p:blipFill>
        <p:spPr>
          <a:xfrm>
            <a:off x="7931485" y="1302076"/>
            <a:ext cx="1529362" cy="1024673"/>
          </a:xfrm>
          <a:prstGeom prst="rect">
            <a:avLst/>
          </a:prstGeom>
          <a:noFill/>
          <a:ln>
            <a:noFill/>
          </a:ln>
        </p:spPr>
      </p:pic>
      <p:pic>
        <p:nvPicPr>
          <p:cNvPr id="150" name="Google Shape;150;p30" descr="Ein Bild, das Grafiken, Grafikdesign, Schrift, Logo enthält.&#10;&#10;KI-generierte Inhalte können fehlerhaft sein."/>
          <p:cNvPicPr preferRelativeResize="0"/>
          <p:nvPr/>
        </p:nvPicPr>
        <p:blipFill rotWithShape="1">
          <a:blip r:embed="rId17">
            <a:alphaModFix/>
          </a:blip>
          <a:srcRect/>
          <a:stretch/>
        </p:blipFill>
        <p:spPr>
          <a:xfrm>
            <a:off x="10356181" y="3064974"/>
            <a:ext cx="1306624" cy="1785719"/>
          </a:xfrm>
          <a:prstGeom prst="rect">
            <a:avLst/>
          </a:prstGeom>
          <a:noFill/>
          <a:ln>
            <a:noFill/>
          </a:ln>
        </p:spPr>
      </p:pic>
    </p:spTree>
    <p:extLst>
      <p:ext uri="{BB962C8B-B14F-4D97-AF65-F5344CB8AC3E}">
        <p14:creationId xmlns:p14="http://schemas.microsoft.com/office/powerpoint/2010/main" val="1322627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66"/>
          <p:cNvSpPr txBox="1">
            <a:spLocks noGrp="1"/>
          </p:cNvSpPr>
          <p:nvPr>
            <p:ph type="body" idx="1"/>
          </p:nvPr>
        </p:nvSpPr>
        <p:spPr>
          <a:xfrm>
            <a:off x="594360" y="2654643"/>
            <a:ext cx="8534400" cy="541687"/>
          </a:xfrm>
          <a:prstGeom prst="rect">
            <a:avLst/>
          </a:prstGeom>
          <a:noFill/>
          <a:ln>
            <a:noFill/>
          </a:ln>
        </p:spPr>
        <p:txBody>
          <a:bodyPr spcFirstLastPara="1" wrap="square" lIns="0" tIns="0" rIns="0" bIns="0" anchor="t" anchorCtr="0">
            <a:noAutofit/>
          </a:bodyPr>
          <a:lstStyle/>
          <a:p>
            <a:pPr marL="342000" indent="-342000">
              <a:buClr>
                <a:srgbClr val="035854"/>
              </a:buClr>
              <a:buFont typeface="Arial" panose="020B0604020202020204" pitchFamily="34" charset="0"/>
              <a:buChar char="•"/>
            </a:pPr>
            <a:r>
              <a:rPr lang="sl-SI" sz="1800" b="1" noProof="0" dirty="0"/>
              <a:t>V nasprotju z ekološko pridelavo ni zaščiten znak</a:t>
            </a:r>
          </a:p>
          <a:p>
            <a:pPr marL="342000" indent="-342000">
              <a:buClr>
                <a:srgbClr val="035854"/>
              </a:buClr>
              <a:buFont typeface="Arial" panose="020B0604020202020204" pitchFamily="34" charset="0"/>
              <a:buChar char="•"/>
            </a:pPr>
            <a:r>
              <a:rPr lang="sl-SI" sz="1800" b="1" noProof="0" dirty="0"/>
              <a:t>Znak Pravična trgovina/Max </a:t>
            </a:r>
            <a:r>
              <a:rPr lang="sl-SI" sz="1800" b="1" noProof="0" dirty="0" err="1"/>
              <a:t>Havelaar</a:t>
            </a:r>
            <a:endParaRPr lang="sl-SI" sz="1800" b="1" noProof="0" dirty="0"/>
          </a:p>
          <a:p>
            <a:pPr marL="684000" indent="-342000">
              <a:buClr>
                <a:srgbClr val="035854"/>
              </a:buClr>
              <a:buFont typeface="Arial" panose="020B0604020202020204" pitchFamily="34" charset="0"/>
              <a:buChar char="•"/>
            </a:pPr>
            <a:r>
              <a:rPr lang="sl-SI" sz="1800" noProof="0" dirty="0">
                <a:solidFill>
                  <a:srgbClr val="3F3F3F"/>
                </a:solidFill>
                <a:latin typeface="Aptos" panose="020B0004020202020204" pitchFamily="34" charset="0"/>
              </a:rPr>
              <a:t>Minimalne cene, dolgoročni trgovinski odnosi, poštena plačila, izključitev otroškega dela, premija za pravično trgovino</a:t>
            </a:r>
          </a:p>
          <a:p>
            <a:pPr marL="342000" indent="-342000">
              <a:buClr>
                <a:srgbClr val="035854"/>
              </a:buClr>
              <a:buFont typeface="Arial" panose="020B0604020202020204" pitchFamily="34" charset="0"/>
              <a:buChar char="•"/>
            </a:pPr>
            <a:r>
              <a:rPr lang="sl-SI" sz="1800" b="1" noProof="0" dirty="0" err="1"/>
              <a:t>Naturland</a:t>
            </a:r>
            <a:r>
              <a:rPr lang="sl-SI" sz="1800" b="1" noProof="0" dirty="0"/>
              <a:t> Fair: kombinacija ekološkega in pravičnega, pravična trgovina tudi na severu</a:t>
            </a:r>
          </a:p>
          <a:p>
            <a:pPr marL="342000" indent="-342000">
              <a:buClr>
                <a:srgbClr val="035854"/>
              </a:buClr>
              <a:buFont typeface="Arial" panose="020B0604020202020204" pitchFamily="34" charset="0"/>
              <a:buChar char="•"/>
            </a:pPr>
            <a:r>
              <a:rPr lang="sl-SI" sz="1800" b="1" noProof="0" dirty="0"/>
              <a:t>Zanesljivi trgovinski odnosi</a:t>
            </a:r>
          </a:p>
          <a:p>
            <a:pPr marL="684000" lvl="1" indent="-342000">
              <a:lnSpc>
                <a:spcPct val="100000"/>
              </a:lnSpc>
              <a:spcBef>
                <a:spcPts val="0"/>
              </a:spcBef>
              <a:buClr>
                <a:srgbClr val="035854"/>
              </a:buClr>
            </a:pPr>
            <a:r>
              <a:rPr lang="sl-SI" sz="1800" noProof="0" dirty="0">
                <a:latin typeface="Aptos" panose="020B0004020202020204" pitchFamily="34" charset="0"/>
              </a:rPr>
              <a:t>Zanesljivi trgovinski odnosi</a:t>
            </a:r>
          </a:p>
          <a:p>
            <a:pPr marL="684000" lvl="1" indent="-342000">
              <a:lnSpc>
                <a:spcPct val="100000"/>
              </a:lnSpc>
              <a:spcBef>
                <a:spcPts val="0"/>
              </a:spcBef>
              <a:buClr>
                <a:srgbClr val="035854"/>
              </a:buClr>
            </a:pPr>
            <a:r>
              <a:rPr lang="sl-SI" sz="1800" noProof="0" dirty="0">
                <a:latin typeface="Aptos" panose="020B0004020202020204" pitchFamily="34" charset="0"/>
              </a:rPr>
              <a:t>Pravične proizvodni cene</a:t>
            </a:r>
          </a:p>
          <a:p>
            <a:pPr marL="684000" lvl="1" indent="-342000">
              <a:lnSpc>
                <a:spcPct val="100000"/>
              </a:lnSpc>
              <a:spcBef>
                <a:spcPts val="0"/>
              </a:spcBef>
              <a:buClr>
                <a:srgbClr val="035854"/>
              </a:buClr>
            </a:pPr>
            <a:r>
              <a:rPr lang="sl-SI" sz="1800" noProof="0" dirty="0">
                <a:latin typeface="Aptos" panose="020B0004020202020204" pitchFamily="34" charset="0"/>
              </a:rPr>
              <a:t>Regionalno nabavljanje surovin</a:t>
            </a:r>
          </a:p>
          <a:p>
            <a:pPr marL="342000" indent="-342000">
              <a:buClr>
                <a:srgbClr val="035854"/>
              </a:buClr>
              <a:buFont typeface="Arial" panose="020B0604020202020204" pitchFamily="34" charset="0"/>
              <a:buChar char="•"/>
            </a:pPr>
            <a:r>
              <a:rPr lang="sl-SI" sz="1800" b="1" noProof="0" dirty="0"/>
              <a:t>Pravično za vse življenje (Fair </a:t>
            </a:r>
            <a:r>
              <a:rPr lang="sl-SI" sz="1800" b="1" noProof="0" dirty="0" err="1"/>
              <a:t>for</a:t>
            </a:r>
            <a:r>
              <a:rPr lang="sl-SI" sz="1800" b="1" noProof="0" dirty="0"/>
              <a:t> </a:t>
            </a:r>
            <a:r>
              <a:rPr lang="sl-SI" sz="1800" b="1" noProof="0" dirty="0" err="1"/>
              <a:t>Life</a:t>
            </a:r>
            <a:r>
              <a:rPr lang="sl-SI" sz="1800" b="1" noProof="0" dirty="0"/>
              <a:t>): minimalni in razvojni kriteriji, prožnejši standardi, proizvajalci tudi iz Evrope</a:t>
            </a:r>
          </a:p>
          <a:p>
            <a:pPr marL="684000" lvl="1" indent="-342000">
              <a:lnSpc>
                <a:spcPct val="100000"/>
              </a:lnSpc>
              <a:spcBef>
                <a:spcPts val="0"/>
              </a:spcBef>
              <a:buClr>
                <a:srgbClr val="035854"/>
              </a:buClr>
            </a:pPr>
            <a:r>
              <a:rPr lang="sl-SI" sz="1800" noProof="0" dirty="0">
                <a:latin typeface="Aptos" panose="020B0004020202020204" pitchFamily="34" charset="0"/>
              </a:rPr>
              <a:t>Mali proizvajalci, ki so v slabšem položaju in delavci</a:t>
            </a:r>
          </a:p>
        </p:txBody>
      </p:sp>
      <p:sp>
        <p:nvSpPr>
          <p:cNvPr id="494" name="Google Shape;494;p6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Pravična trgovina</a:t>
            </a:r>
          </a:p>
        </p:txBody>
      </p:sp>
      <p:pic>
        <p:nvPicPr>
          <p:cNvPr id="496" name="Google Shape;496;p66"/>
          <p:cNvPicPr preferRelativeResize="0"/>
          <p:nvPr/>
        </p:nvPicPr>
        <p:blipFill rotWithShape="1">
          <a:blip r:embed="rId3">
            <a:alphaModFix/>
          </a:blip>
          <a:srcRect/>
          <a:stretch/>
        </p:blipFill>
        <p:spPr>
          <a:xfrm>
            <a:off x="9207454" y="1754467"/>
            <a:ext cx="1003346" cy="1177839"/>
          </a:xfrm>
          <a:prstGeom prst="rect">
            <a:avLst/>
          </a:prstGeom>
          <a:noFill/>
          <a:ln>
            <a:noFill/>
          </a:ln>
        </p:spPr>
      </p:pic>
      <p:pic>
        <p:nvPicPr>
          <p:cNvPr id="497" name="Google Shape;497;p66"/>
          <p:cNvPicPr preferRelativeResize="0"/>
          <p:nvPr/>
        </p:nvPicPr>
        <p:blipFill rotWithShape="1">
          <a:blip r:embed="rId4">
            <a:alphaModFix/>
          </a:blip>
          <a:srcRect/>
          <a:stretch/>
        </p:blipFill>
        <p:spPr>
          <a:xfrm>
            <a:off x="9154616" y="5053267"/>
            <a:ext cx="1134059" cy="1134059"/>
          </a:xfrm>
          <a:prstGeom prst="rect">
            <a:avLst/>
          </a:prstGeom>
          <a:noFill/>
          <a:ln>
            <a:noFill/>
          </a:ln>
        </p:spPr>
      </p:pic>
      <p:pic>
        <p:nvPicPr>
          <p:cNvPr id="498" name="Google Shape;498;p66" descr="naturland fair"/>
          <p:cNvPicPr preferRelativeResize="0"/>
          <p:nvPr/>
        </p:nvPicPr>
        <p:blipFill rotWithShape="1">
          <a:blip r:embed="rId5">
            <a:alphaModFix/>
          </a:blip>
          <a:srcRect/>
          <a:stretch/>
        </p:blipFill>
        <p:spPr>
          <a:xfrm>
            <a:off x="9224432" y="3046323"/>
            <a:ext cx="961344" cy="1907523"/>
          </a:xfrm>
          <a:prstGeom prst="rect">
            <a:avLst/>
          </a:prstGeom>
          <a:noFill/>
          <a:ln>
            <a:noFill/>
          </a:ln>
        </p:spPr>
      </p:pic>
    </p:spTree>
    <p:extLst>
      <p:ext uri="{BB962C8B-B14F-4D97-AF65-F5344CB8AC3E}">
        <p14:creationId xmlns:p14="http://schemas.microsoft.com/office/powerpoint/2010/main" val="2039134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Živila – referenčna oznaka</a:t>
            </a:r>
          </a:p>
        </p:txBody>
      </p:sp>
      <p:sp>
        <p:nvSpPr>
          <p:cNvPr id="504" name="Google Shape;504;p6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000" lvl="0" indent="-342900" algn="l" rtl="0">
              <a:spcAft>
                <a:spcPts val="0"/>
              </a:spcAft>
              <a:buClr>
                <a:srgbClr val="035854"/>
              </a:buClr>
              <a:buSzPct val="100000"/>
              <a:buFont typeface="Arial" panose="020B0604020202020204" pitchFamily="34" charset="0"/>
              <a:buChar char="•"/>
            </a:pPr>
            <a:r>
              <a:rPr lang="sl-SI" sz="2400" b="1" noProof="0" dirty="0"/>
              <a:t>Ekološka živila </a:t>
            </a:r>
          </a:p>
          <a:p>
            <a:pPr marL="684000" lvl="1" indent="-342900">
              <a:lnSpc>
                <a:spcPct val="100000"/>
              </a:lnSpc>
              <a:spcBef>
                <a:spcPts val="0"/>
              </a:spcBef>
              <a:buClr>
                <a:srgbClr val="035854"/>
              </a:buClr>
              <a:buSzPct val="100000"/>
            </a:pPr>
            <a:r>
              <a:rPr lang="sl-SI" sz="2400" noProof="0" dirty="0">
                <a:latin typeface="Aptos" panose="020B0004020202020204" pitchFamily="34" charset="0"/>
              </a:rPr>
              <a:t>Ekološki logotip EU za kmetijske proizvode, ki se tržijo kot ekološki</a:t>
            </a:r>
          </a:p>
          <a:p>
            <a:pPr marL="684000" lvl="1" indent="-342900">
              <a:lnSpc>
                <a:spcPct val="100000"/>
              </a:lnSpc>
              <a:spcBef>
                <a:spcPts val="0"/>
              </a:spcBef>
              <a:buClr>
                <a:srgbClr val="035854"/>
              </a:buClr>
              <a:buSzPct val="100000"/>
            </a:pPr>
            <a:r>
              <a:rPr lang="sl-SI" sz="2400" noProof="0" dirty="0">
                <a:latin typeface="Aptos" panose="020B0004020202020204" pitchFamily="34" charset="0"/>
              </a:rPr>
              <a:t>Visoka razpoložljivost izdelkov</a:t>
            </a:r>
          </a:p>
          <a:p>
            <a:pPr marL="684000" lvl="1" indent="-342900">
              <a:lnSpc>
                <a:spcPct val="100000"/>
              </a:lnSpc>
              <a:spcBef>
                <a:spcPts val="0"/>
              </a:spcBef>
              <a:buClr>
                <a:srgbClr val="035854"/>
              </a:buClr>
              <a:buSzPct val="100000"/>
            </a:pPr>
            <a:r>
              <a:rPr lang="sl-SI" sz="2400" noProof="0" dirty="0">
                <a:latin typeface="Aptos" panose="020B0004020202020204" pitchFamily="34" charset="0"/>
              </a:rPr>
              <a:t>Državni znak</a:t>
            </a:r>
          </a:p>
          <a:p>
            <a:pPr marL="342000" lvl="0" indent="-342900" algn="l" rtl="0">
              <a:spcAft>
                <a:spcPts val="0"/>
              </a:spcAft>
              <a:buClr>
                <a:srgbClr val="035854"/>
              </a:buClr>
              <a:buSzPct val="100000"/>
              <a:buFont typeface="Arial" panose="020B0604020202020204" pitchFamily="34" charset="0"/>
              <a:buChar char="•"/>
            </a:pPr>
            <a:r>
              <a:rPr lang="sl-SI" sz="2400" b="1" noProof="0" dirty="0"/>
              <a:t>Živila Pravične trgovine </a:t>
            </a:r>
          </a:p>
          <a:p>
            <a:pPr marL="684000" lvl="1" indent="-342900">
              <a:lnSpc>
                <a:spcPct val="100000"/>
              </a:lnSpc>
              <a:spcBef>
                <a:spcPts val="0"/>
              </a:spcBef>
              <a:buClr>
                <a:srgbClr val="035854"/>
              </a:buClr>
              <a:buSzPct val="100000"/>
            </a:pPr>
            <a:r>
              <a:rPr lang="sl-SI" sz="2400" noProof="0" dirty="0">
                <a:latin typeface="Aptos" panose="020B0004020202020204" pitchFamily="34" charset="0"/>
              </a:rPr>
              <a:t>Znak Pravična trgovina</a:t>
            </a:r>
          </a:p>
          <a:p>
            <a:pPr marL="684000" lvl="1" indent="-342900">
              <a:lnSpc>
                <a:spcPct val="100000"/>
              </a:lnSpc>
              <a:spcBef>
                <a:spcPts val="0"/>
              </a:spcBef>
              <a:buClr>
                <a:srgbClr val="035854"/>
              </a:buClr>
              <a:buSzPct val="100000"/>
            </a:pPr>
            <a:r>
              <a:rPr lang="sl-SI" sz="2400" noProof="0" dirty="0">
                <a:latin typeface="Aptos" panose="020B0004020202020204" pitchFamily="34" charset="0"/>
              </a:rPr>
              <a:t>Visoki standardi in ugled</a:t>
            </a:r>
          </a:p>
          <a:p>
            <a:pPr marL="684000" lvl="1" indent="-342900">
              <a:lnSpc>
                <a:spcPct val="100000"/>
              </a:lnSpc>
              <a:spcBef>
                <a:spcPts val="0"/>
              </a:spcBef>
              <a:buClr>
                <a:srgbClr val="035854"/>
              </a:buClr>
              <a:buSzPct val="100000"/>
            </a:pPr>
            <a:r>
              <a:rPr lang="sl-SI" sz="2400" noProof="0" dirty="0">
                <a:latin typeface="Aptos" panose="020B0004020202020204" pitchFamily="34" charset="0"/>
              </a:rPr>
              <a:t>Visoka razpoložljivost izdelkov, tudi za velike odjemalce</a:t>
            </a:r>
          </a:p>
        </p:txBody>
      </p:sp>
      <p:pic>
        <p:nvPicPr>
          <p:cNvPr id="505" name="Google Shape;505;p67"/>
          <p:cNvPicPr preferRelativeResize="0"/>
          <p:nvPr/>
        </p:nvPicPr>
        <p:blipFill rotWithShape="1">
          <a:blip r:embed="rId3">
            <a:alphaModFix/>
          </a:blip>
          <a:srcRect/>
          <a:stretch/>
        </p:blipFill>
        <p:spPr>
          <a:xfrm>
            <a:off x="10406056" y="4110769"/>
            <a:ext cx="1191585" cy="1398816"/>
          </a:xfrm>
          <a:prstGeom prst="rect">
            <a:avLst/>
          </a:prstGeom>
          <a:noFill/>
          <a:ln>
            <a:noFill/>
          </a:ln>
        </p:spPr>
      </p:pic>
      <p:pic>
        <p:nvPicPr>
          <p:cNvPr id="506" name="Google Shape;506;p67" descr="EU-Bio-Logo.jpg"/>
          <p:cNvPicPr preferRelativeResize="0"/>
          <p:nvPr/>
        </p:nvPicPr>
        <p:blipFill rotWithShape="1">
          <a:blip r:embed="rId4">
            <a:alphaModFix/>
          </a:blip>
          <a:srcRect/>
          <a:stretch/>
        </p:blipFill>
        <p:spPr>
          <a:xfrm>
            <a:off x="10071673" y="2654643"/>
            <a:ext cx="1525968" cy="1022399"/>
          </a:xfrm>
          <a:prstGeom prst="rect">
            <a:avLst/>
          </a:prstGeom>
          <a:noFill/>
          <a:ln>
            <a:noFill/>
          </a:ln>
        </p:spPr>
      </p:pic>
    </p:spTree>
    <p:extLst>
      <p:ext uri="{BB962C8B-B14F-4D97-AF65-F5344CB8AC3E}">
        <p14:creationId xmlns:p14="http://schemas.microsoft.com/office/powerpoint/2010/main" val="2382434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IT-</a:t>
            </a:r>
            <a:r>
              <a:rPr lang="sl-SI" noProof="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oprema</a:t>
            </a:r>
            <a:r>
              <a:rPr lang="sl-SI" noProof="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 </a:t>
            </a:r>
            <a:r>
              <a:rPr lang="sl-SI" noProof="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znaki</a:t>
            </a:r>
            <a:endParaRPr lang="sl-SI" noProof="0" dirty="0"/>
          </a:p>
        </p:txBody>
      </p:sp>
      <p:graphicFrame>
        <p:nvGraphicFramePr>
          <p:cNvPr id="512" name="Google Shape;512;p68"/>
          <p:cNvGraphicFramePr/>
          <p:nvPr>
            <p:extLst>
              <p:ext uri="{D42A27DB-BD31-4B8C-83A1-F6EECF244321}">
                <p14:modId xmlns:p14="http://schemas.microsoft.com/office/powerpoint/2010/main" val="4087505270"/>
              </p:ext>
            </p:extLst>
          </p:nvPr>
        </p:nvGraphicFramePr>
        <p:xfrm>
          <a:off x="594358" y="2491980"/>
          <a:ext cx="9921242" cy="4248859"/>
        </p:xfrm>
        <a:graphic>
          <a:graphicData uri="http://schemas.openxmlformats.org/drawingml/2006/table">
            <a:tbl>
              <a:tblPr firstRow="1" bandRow="1">
                <a:noFill/>
              </a:tblPr>
              <a:tblGrid>
                <a:gridCol w="1170152">
                  <a:extLst>
                    <a:ext uri="{9D8B030D-6E8A-4147-A177-3AD203B41FA5}">
                      <a16:colId xmlns:a16="http://schemas.microsoft.com/office/drawing/2014/main" val="20000"/>
                    </a:ext>
                  </a:extLst>
                </a:gridCol>
                <a:gridCol w="8751090">
                  <a:extLst>
                    <a:ext uri="{9D8B030D-6E8A-4147-A177-3AD203B41FA5}">
                      <a16:colId xmlns:a16="http://schemas.microsoft.com/office/drawing/2014/main" val="20001"/>
                    </a:ext>
                  </a:extLst>
                </a:gridCol>
              </a:tblGrid>
              <a:tr h="1011969">
                <a:tc>
                  <a:txBody>
                    <a:bodyPr/>
                    <a:lstStyle/>
                    <a:p>
                      <a:pPr marL="0" marR="0" lvl="0" indent="0" algn="l" rtl="0">
                        <a:lnSpc>
                          <a:spcPct val="100000"/>
                        </a:lnSpc>
                        <a:spcBef>
                          <a:spcPts val="0"/>
                        </a:spcBef>
                        <a:spcAft>
                          <a:spcPts val="0"/>
                        </a:spcAft>
                        <a:buNone/>
                      </a:pPr>
                      <a:endParaRPr lang="sl-SI" sz="1400" u="none" strike="noStrike" cap="none" noProof="0" dirty="0">
                        <a:latin typeface="Aptos" panose="020B0004020202020204" pitchFamily="34" charset="0"/>
                      </a:endParaRPr>
                    </a:p>
                  </a:txBody>
                  <a:tcPr marL="79900" marR="79900" marT="39950" marB="39950"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sl-SI" sz="1600" b="0" u="none" strike="noStrike" cap="none" noProof="0" dirty="0">
                          <a:solidFill>
                            <a:schemeClr val="dk1"/>
                          </a:solidFill>
                          <a:latin typeface="Aptos" panose="020B0004020202020204" pitchFamily="34" charset="0"/>
                        </a:rPr>
                        <a:t>Modri angel- službeni računalniki in tipkovnice</a:t>
                      </a:r>
                      <a:endParaRPr lang="sl-SI" sz="1600" noProof="0" dirty="0">
                        <a:latin typeface="Aptos" panose="020B0004020202020204" pitchFamily="34" charset="0"/>
                      </a:endParaRPr>
                    </a:p>
                    <a:p>
                      <a:pPr marL="0" marR="0" lvl="0" indent="0" algn="l" rtl="0">
                        <a:lnSpc>
                          <a:spcPct val="100000"/>
                        </a:lnSpc>
                        <a:spcBef>
                          <a:spcPts val="0"/>
                        </a:spcBef>
                        <a:spcAft>
                          <a:spcPts val="0"/>
                        </a:spcAft>
                        <a:buNone/>
                      </a:pPr>
                      <a:r>
                        <a:rPr lang="sl-SI" sz="1600" b="0" u="sng" strike="noStrike" cap="none" noProof="0" dirty="0">
                          <a:solidFill>
                            <a:schemeClr val="dk1"/>
                          </a:solidFill>
                          <a:latin typeface="Aptos" panose="020B0004020202020204" pitchFamily="34" charset="0"/>
                          <a:hlinkClick r:id="rId3">
                            <a:extLst>
                              <a:ext uri="{A12FA001-AC4F-418D-AE19-62706E023703}">
                                <ahyp:hlinkClr xmlns:ahyp="http://schemas.microsoft.com/office/drawing/2018/hyperlinkcolor" val="tx"/>
                              </a:ext>
                            </a:extLst>
                          </a:hlinkClick>
                        </a:rPr>
                        <a:t>https://www.blauer-engel.de/en</a:t>
                      </a:r>
                      <a:r>
                        <a:rPr lang="sl-SI" sz="1600" b="0" u="none" strike="noStrike" cap="none" noProof="0" dirty="0">
                          <a:solidFill>
                            <a:schemeClr val="dk1"/>
                          </a:solidFill>
                          <a:latin typeface="Aptos" panose="020B0004020202020204" pitchFamily="34" charset="0"/>
                        </a:rPr>
                        <a:t> </a:t>
                      </a:r>
                      <a:endParaRPr lang="sl-SI" sz="1600" noProof="0" dirty="0">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sl-SI" sz="1600" b="0" u="none" strike="noStrike" cap="none" noProof="0" dirty="0">
                          <a:solidFill>
                            <a:schemeClr val="dk1"/>
                          </a:solidFill>
                          <a:latin typeface="Aptos" panose="020B0004020202020204" pitchFamily="34" charset="0"/>
                        </a:rPr>
                        <a:t>Poraba energije, trajnost (možnosti popravila za najmanj 5 let, možnost nadgradnje), reciklirana zasnova (možnost razstavljanja, ustrezna izbira materialov, da se lahko materiali ponovno uporabijo), izogibanje okolju škodljivim materialom</a:t>
                      </a:r>
                    </a:p>
                  </a:txBody>
                  <a:tcPr marL="79900" marR="79900" marT="39950" marB="39950"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905901">
                <a:tc>
                  <a:txBody>
                    <a:bodyPr/>
                    <a:lstStyle/>
                    <a:p>
                      <a:pPr marL="0" marR="0" lvl="0" indent="0" algn="l" rtl="0">
                        <a:lnSpc>
                          <a:spcPct val="100000"/>
                        </a:lnSpc>
                        <a:spcBef>
                          <a:spcPts val="0"/>
                        </a:spcBef>
                        <a:spcAft>
                          <a:spcPts val="0"/>
                        </a:spcAft>
                        <a:buNone/>
                      </a:pPr>
                      <a:endParaRPr lang="sl-SI" sz="1400" u="none" strike="noStrike" cap="none" noProof="0" dirty="0">
                        <a:latin typeface="Aptos" panose="020B0004020202020204" pitchFamily="34" charset="0"/>
                      </a:endParaRPr>
                    </a:p>
                  </a:txBody>
                  <a:tcPr marL="79900" marR="79900" marT="39950" marB="39950"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sl-SI" sz="1600" u="none" strike="noStrike" cap="none" noProof="0" dirty="0">
                          <a:latin typeface="Aptos" panose="020B0004020202020204" pitchFamily="34" charset="0"/>
                        </a:rPr>
                        <a:t>TCO-certifikat</a:t>
                      </a:r>
                    </a:p>
                    <a:p>
                      <a:pPr marL="0" marR="0" lvl="0" indent="0" algn="l" rtl="0">
                        <a:lnSpc>
                          <a:spcPct val="100000"/>
                        </a:lnSpc>
                        <a:spcBef>
                          <a:spcPts val="0"/>
                        </a:spcBef>
                        <a:spcAft>
                          <a:spcPts val="0"/>
                        </a:spcAft>
                        <a:buNone/>
                      </a:pPr>
                      <a:r>
                        <a:rPr lang="sl-SI" sz="1600" b="0" i="0" u="sng" strike="noStrike" cap="none" noProof="0" dirty="0">
                          <a:solidFill>
                            <a:schemeClr val="dk1"/>
                          </a:solidFill>
                          <a:latin typeface="Aptos" panose="020B0004020202020204" pitchFamily="34" charset="0"/>
                          <a:ea typeface="Arial"/>
                          <a:cs typeface="Arial"/>
                          <a:sym typeface="Arial"/>
                          <a:hlinkClick r:id="rId4">
                            <a:extLst>
                              <a:ext uri="{A12FA001-AC4F-418D-AE19-62706E023703}">
                                <ahyp:hlinkClr xmlns:ahyp="http://schemas.microsoft.com/office/drawing/2018/hyperlinkcolor" val="tx"/>
                              </a:ext>
                            </a:extLst>
                          </a:hlinkClick>
                        </a:rPr>
                        <a:t>https://tcocertified.com/</a:t>
                      </a:r>
                      <a:endParaRPr lang="sl-SI" sz="1600" b="0" i="0" u="none" strike="noStrike" cap="none" noProof="0" dirty="0">
                        <a:solidFill>
                          <a:schemeClr val="dk1"/>
                        </a:solidFill>
                        <a:latin typeface="Aptos" panose="020B0004020202020204" pitchFamily="34" charset="0"/>
                        <a:ea typeface="Arial"/>
                        <a:cs typeface="Arial"/>
                        <a:sym typeface="Arial"/>
                      </a:endParaRPr>
                    </a:p>
                  </a:txBody>
                  <a:tcPr marL="79900" marR="79900" marT="39950" marB="39950"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972827">
                <a:tc>
                  <a:txBody>
                    <a:bodyPr/>
                    <a:lstStyle/>
                    <a:p>
                      <a:pPr marL="0" marR="0" lvl="0" indent="0" algn="l" rtl="0">
                        <a:lnSpc>
                          <a:spcPct val="100000"/>
                        </a:lnSpc>
                        <a:spcBef>
                          <a:spcPts val="0"/>
                        </a:spcBef>
                        <a:spcAft>
                          <a:spcPts val="0"/>
                        </a:spcAft>
                        <a:buNone/>
                      </a:pPr>
                      <a:endParaRPr lang="sl-SI" sz="1400" u="none" strike="noStrike" cap="none" noProof="0" dirty="0">
                        <a:latin typeface="Aptos" panose="020B0004020202020204" pitchFamily="34" charset="0"/>
                      </a:endParaRPr>
                    </a:p>
                  </a:txBody>
                  <a:tcPr marL="79900" marR="79900" marT="39950" marB="39950"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sl-SI" sz="1600" b="0" i="0" u="none" strike="noStrike" cap="none" noProof="0" dirty="0">
                          <a:solidFill>
                            <a:schemeClr val="dk1"/>
                          </a:solidFill>
                          <a:latin typeface="Aptos" panose="020B0004020202020204" pitchFamily="34" charset="0"/>
                          <a:ea typeface="Arial"/>
                          <a:cs typeface="Arial"/>
                          <a:sym typeface="Arial"/>
                        </a:rPr>
                        <a:t>Nordijski </a:t>
                      </a:r>
                      <a:r>
                        <a:rPr lang="sl-SI" sz="1600" b="0" i="0" u="none" strike="noStrike" cap="none" noProof="0" dirty="0" err="1">
                          <a:solidFill>
                            <a:schemeClr val="dk1"/>
                          </a:solidFill>
                          <a:latin typeface="Aptos" panose="020B0004020202020204" pitchFamily="34" charset="0"/>
                          <a:ea typeface="Arial"/>
                          <a:cs typeface="Arial"/>
                          <a:sym typeface="Arial"/>
                        </a:rPr>
                        <a:t>okoljski</a:t>
                      </a:r>
                      <a:r>
                        <a:rPr lang="sl-SI" sz="1600" b="0" i="0" u="none" strike="noStrike" cap="none" noProof="0" dirty="0">
                          <a:solidFill>
                            <a:schemeClr val="dk1"/>
                          </a:solidFill>
                          <a:latin typeface="Aptos" panose="020B0004020202020204" pitchFamily="34" charset="0"/>
                          <a:ea typeface="Arial"/>
                          <a:cs typeface="Arial"/>
                          <a:sym typeface="Arial"/>
                        </a:rPr>
                        <a:t> znak – </a:t>
                      </a:r>
                      <a:r>
                        <a:rPr lang="sl-SI" sz="1600" b="0" i="0" u="none" strike="noStrike" cap="none" noProof="0" dirty="0" err="1">
                          <a:solidFill>
                            <a:schemeClr val="dk1"/>
                          </a:solidFill>
                          <a:latin typeface="Aptos" panose="020B0004020202020204" pitchFamily="34" charset="0"/>
                          <a:ea typeface="Arial"/>
                          <a:cs typeface="Arial"/>
                          <a:sym typeface="Arial"/>
                        </a:rPr>
                        <a:t>Laptops</a:t>
                      </a:r>
                      <a:r>
                        <a:rPr lang="sl-SI" sz="1600" b="0" i="0" u="none" strike="noStrike" cap="none" noProof="0" dirty="0">
                          <a:solidFill>
                            <a:schemeClr val="dk1"/>
                          </a:solidFill>
                          <a:latin typeface="Aptos" panose="020B0004020202020204" pitchFamily="34" charset="0"/>
                          <a:ea typeface="Arial"/>
                          <a:cs typeface="Arial"/>
                          <a:sym typeface="Arial"/>
                        </a:rPr>
                        <a:t> &amp; Co.</a:t>
                      </a:r>
                      <a:br>
                        <a:rPr lang="sl-SI" sz="1600" b="0" i="0" u="none" strike="noStrike" cap="none" noProof="0" dirty="0">
                          <a:solidFill>
                            <a:schemeClr val="dk1"/>
                          </a:solidFill>
                          <a:latin typeface="Aptos" panose="020B0004020202020204" pitchFamily="34" charset="0"/>
                          <a:ea typeface="Arial"/>
                          <a:cs typeface="Arial"/>
                          <a:sym typeface="Arial"/>
                        </a:rPr>
                      </a:br>
                      <a:r>
                        <a:rPr lang="sl-SI" sz="1600" b="0" i="0" u="sng" strike="noStrike" cap="none" noProof="0" dirty="0">
                          <a:solidFill>
                            <a:schemeClr val="dk1"/>
                          </a:solidFill>
                          <a:latin typeface="Aptos" panose="020B0004020202020204" pitchFamily="34" charset="0"/>
                          <a:ea typeface="Arial"/>
                          <a:cs typeface="Arial"/>
                          <a:sym typeface="Arial"/>
                          <a:hlinkClick r:id="rId5">
                            <a:extLst>
                              <a:ext uri="{A12FA001-AC4F-418D-AE19-62706E023703}">
                                <ahyp:hlinkClr xmlns:ahyp="http://schemas.microsoft.com/office/drawing/2018/hyperlinkcolor" val="tx"/>
                              </a:ext>
                            </a:extLst>
                          </a:hlinkClick>
                        </a:rPr>
                        <a:t>http://www.nordic-ecolabel.org</a:t>
                      </a:r>
                      <a:r>
                        <a:rPr lang="sl-SI" sz="1600" b="0" i="0" u="none" strike="noStrike" cap="none" noProof="0" dirty="0">
                          <a:solidFill>
                            <a:schemeClr val="dk1"/>
                          </a:solidFill>
                          <a:latin typeface="Aptos" panose="020B0004020202020204" pitchFamily="34" charset="0"/>
                          <a:ea typeface="Arial"/>
                          <a:cs typeface="Arial"/>
                          <a:sym typeface="Arial"/>
                        </a:rPr>
                        <a:t> </a:t>
                      </a:r>
                      <a:endParaRPr lang="sl-SI" sz="1600" noProof="0" dirty="0">
                        <a:latin typeface="Aptos" panose="020B00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sl-SI" sz="1600" b="0" i="0" u="none" strike="noStrike" cap="none" noProof="0" dirty="0">
                          <a:solidFill>
                            <a:schemeClr val="dk1"/>
                          </a:solidFill>
                          <a:latin typeface="Aptos" panose="020B0004020202020204" pitchFamily="34" charset="0"/>
                          <a:ea typeface="Arial"/>
                          <a:cs typeface="Arial"/>
                          <a:sym typeface="Arial"/>
                        </a:rPr>
                        <a:t>Nizka poraba energije, trajni, reciklirani materiali in izogibanje nevarnih/škodljivih materialov</a:t>
                      </a:r>
                    </a:p>
                  </a:txBody>
                  <a:tcPr marL="79900" marR="79900" marT="39950" marB="39950"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1071031">
                <a:tc>
                  <a:txBody>
                    <a:bodyPr/>
                    <a:lstStyle/>
                    <a:p>
                      <a:pPr marL="0" marR="0" lvl="0" indent="0" algn="l" rtl="0">
                        <a:lnSpc>
                          <a:spcPct val="100000"/>
                        </a:lnSpc>
                        <a:spcBef>
                          <a:spcPts val="0"/>
                        </a:spcBef>
                        <a:spcAft>
                          <a:spcPts val="0"/>
                        </a:spcAft>
                        <a:buNone/>
                      </a:pPr>
                      <a:endParaRPr lang="sl-SI" sz="1400" u="none" strike="noStrike" cap="none" noProof="0" dirty="0">
                        <a:latin typeface="Aptos" panose="020B0004020202020204" pitchFamily="34" charset="0"/>
                      </a:endParaRPr>
                    </a:p>
                  </a:txBody>
                  <a:tcPr marL="79900" marR="79900" marT="39950" marB="39950"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sl-SI" sz="1600" b="0" i="0" u="none" strike="noStrike" cap="none" noProof="0" dirty="0">
                          <a:solidFill>
                            <a:schemeClr val="dk1"/>
                          </a:solidFill>
                          <a:latin typeface="Aptos" panose="020B0004020202020204" pitchFamily="34" charset="0"/>
                          <a:ea typeface="Arial"/>
                          <a:cs typeface="Arial"/>
                          <a:sym typeface="Arial"/>
                        </a:rPr>
                        <a:t>EPEAT </a:t>
                      </a:r>
                      <a:endParaRPr lang="sl-SI" sz="1600" noProof="0" dirty="0">
                        <a:latin typeface="Aptos" panose="020B00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sl-SI" sz="1600" b="0" i="0" u="sng" strike="noStrike" cap="none" noProof="0" dirty="0">
                          <a:solidFill>
                            <a:schemeClr val="dk1"/>
                          </a:solidFill>
                          <a:latin typeface="Aptos" panose="020B0004020202020204" pitchFamily="34" charset="0"/>
                          <a:ea typeface="Arial"/>
                          <a:cs typeface="Arial"/>
                          <a:sym typeface="Arial"/>
                          <a:hlinkClick r:id="rId6">
                            <a:extLst>
                              <a:ext uri="{A12FA001-AC4F-418D-AE19-62706E023703}">
                                <ahyp:hlinkClr xmlns:ahyp="http://schemas.microsoft.com/office/drawing/2018/hyperlinkcolor" val="tx"/>
                              </a:ext>
                            </a:extLst>
                          </a:hlinkClick>
                        </a:rPr>
                        <a:t>http://www.epeat.net</a:t>
                      </a:r>
                      <a:r>
                        <a:rPr lang="sl-SI" sz="1600" b="0" i="0" u="none" strike="noStrike" cap="none" noProof="0" dirty="0">
                          <a:solidFill>
                            <a:schemeClr val="dk1"/>
                          </a:solidFill>
                          <a:latin typeface="Aptos" panose="020B0004020202020204" pitchFamily="34" charset="0"/>
                          <a:ea typeface="Arial"/>
                          <a:cs typeface="Arial"/>
                          <a:sym typeface="Arial"/>
                        </a:rPr>
                        <a:t> </a:t>
                      </a:r>
                      <a:endParaRPr lang="sl-SI" sz="1600" noProof="0" dirty="0">
                        <a:latin typeface="Aptos" panose="020B0004020202020204" pitchFamily="34" charset="0"/>
                      </a:endParaRPr>
                    </a:p>
                    <a:p>
                      <a:pPr marL="0" marR="0" lvl="0" indent="0" algn="l" rtl="0">
                        <a:lnSpc>
                          <a:spcPct val="100000"/>
                        </a:lnSpc>
                        <a:spcBef>
                          <a:spcPts val="0"/>
                        </a:spcBef>
                        <a:spcAft>
                          <a:spcPts val="0"/>
                        </a:spcAft>
                        <a:buClr>
                          <a:schemeClr val="dk1"/>
                        </a:buClr>
                        <a:buSzPts val="1400"/>
                        <a:buFont typeface="Arial"/>
                        <a:buNone/>
                      </a:pPr>
                      <a:r>
                        <a:rPr lang="sl-SI" sz="1600" b="0" i="0" u="none" strike="noStrike" cap="none" noProof="0" dirty="0">
                          <a:solidFill>
                            <a:schemeClr val="dk1"/>
                          </a:solidFill>
                          <a:latin typeface="Aptos" panose="020B0004020202020204" pitchFamily="34" charset="0"/>
                          <a:ea typeface="Arial"/>
                          <a:cs typeface="Arial"/>
                          <a:sym typeface="Arial"/>
                        </a:rPr>
                        <a:t>Nizka poraba energije, trajnost, socialni kriteriji, 3 stopnje: bronasta, srebrna, zlata</a:t>
                      </a:r>
                    </a:p>
                  </a:txBody>
                  <a:tcPr marL="79900" marR="79900" marT="39950" marB="39950"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13" name="Google Shape;513;p68"/>
          <p:cNvPicPr preferRelativeResize="0"/>
          <p:nvPr/>
        </p:nvPicPr>
        <p:blipFill rotWithShape="1">
          <a:blip r:embed="rId7">
            <a:alphaModFix/>
          </a:blip>
          <a:srcRect l="19535" r="19535"/>
          <a:stretch/>
        </p:blipFill>
        <p:spPr>
          <a:xfrm>
            <a:off x="679689" y="2665770"/>
            <a:ext cx="938921" cy="736116"/>
          </a:xfrm>
          <a:prstGeom prst="rect">
            <a:avLst/>
          </a:prstGeom>
          <a:noFill/>
          <a:ln>
            <a:noFill/>
          </a:ln>
        </p:spPr>
      </p:pic>
      <p:pic>
        <p:nvPicPr>
          <p:cNvPr id="514" name="Google Shape;514;p68"/>
          <p:cNvPicPr preferRelativeResize="0"/>
          <p:nvPr/>
        </p:nvPicPr>
        <p:blipFill rotWithShape="1">
          <a:blip r:embed="rId8">
            <a:alphaModFix/>
          </a:blip>
          <a:srcRect/>
          <a:stretch/>
        </p:blipFill>
        <p:spPr>
          <a:xfrm>
            <a:off x="594358" y="3769224"/>
            <a:ext cx="1024252" cy="638109"/>
          </a:xfrm>
          <a:prstGeom prst="rect">
            <a:avLst/>
          </a:prstGeom>
          <a:noFill/>
          <a:ln>
            <a:noFill/>
          </a:ln>
        </p:spPr>
      </p:pic>
      <p:pic>
        <p:nvPicPr>
          <p:cNvPr id="515" name="Google Shape;515;p68"/>
          <p:cNvPicPr preferRelativeResize="0"/>
          <p:nvPr/>
        </p:nvPicPr>
        <p:blipFill rotWithShape="1">
          <a:blip r:embed="rId9">
            <a:alphaModFix/>
          </a:blip>
          <a:srcRect/>
          <a:stretch/>
        </p:blipFill>
        <p:spPr>
          <a:xfrm>
            <a:off x="655845" y="5559972"/>
            <a:ext cx="1007225" cy="1007225"/>
          </a:xfrm>
          <a:prstGeom prst="rect">
            <a:avLst/>
          </a:prstGeom>
          <a:noFill/>
          <a:ln>
            <a:noFill/>
          </a:ln>
        </p:spPr>
      </p:pic>
      <p:pic>
        <p:nvPicPr>
          <p:cNvPr id="516" name="Google Shape;516;p68"/>
          <p:cNvPicPr preferRelativeResize="0"/>
          <p:nvPr/>
        </p:nvPicPr>
        <p:blipFill rotWithShape="1">
          <a:blip r:embed="rId10">
            <a:alphaModFix/>
          </a:blip>
          <a:srcRect/>
          <a:stretch/>
        </p:blipFill>
        <p:spPr>
          <a:xfrm>
            <a:off x="687453" y="4623078"/>
            <a:ext cx="868464" cy="744168"/>
          </a:xfrm>
          <a:prstGeom prst="rect">
            <a:avLst/>
          </a:prstGeom>
          <a:noFill/>
          <a:ln>
            <a:noFill/>
          </a:ln>
        </p:spPr>
      </p:pic>
    </p:spTree>
    <p:extLst>
      <p:ext uri="{BB962C8B-B14F-4D97-AF65-F5344CB8AC3E}">
        <p14:creationId xmlns:p14="http://schemas.microsoft.com/office/powerpoint/2010/main" val="2835120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9"/>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b="1" noProof="0" dirty="0"/>
              <a:t>Referenčni znak za IT-opremo – certifikat TCO</a:t>
            </a:r>
            <a:endParaRPr lang="sl-SI" noProof="0" dirty="0"/>
          </a:p>
        </p:txBody>
      </p:sp>
      <p:sp>
        <p:nvSpPr>
          <p:cNvPr id="2" name="Text Placeholder 1">
            <a:extLst>
              <a:ext uri="{FF2B5EF4-FFF2-40B4-BE49-F238E27FC236}">
                <a16:creationId xmlns:a16="http://schemas.microsoft.com/office/drawing/2014/main" id="{F6FAEA83-818A-77F5-F4D0-306B3F161EF7}"/>
              </a:ext>
            </a:extLst>
          </p:cNvPr>
          <p:cNvSpPr>
            <a:spLocks noGrp="1"/>
          </p:cNvSpPr>
          <p:nvPr>
            <p:ph type="body" idx="16"/>
          </p:nvPr>
        </p:nvSpPr>
        <p:spPr>
          <a:xfrm>
            <a:off x="594360" y="1788579"/>
            <a:ext cx="5207794" cy="4062651"/>
          </a:xfrm>
        </p:spPr>
        <p:txBody>
          <a:bodyPr/>
          <a:lstStyle/>
          <a:p>
            <a:pPr marL="342900" indent="-342900">
              <a:buClr>
                <a:srgbClr val="035854"/>
              </a:buClr>
              <a:buSzPct val="100000"/>
              <a:buFont typeface="Arial" panose="020B0604020202020204" pitchFamily="34" charset="0"/>
              <a:buChar char="•"/>
            </a:pPr>
            <a:r>
              <a:rPr lang="sl-SI" sz="2400" dirty="0"/>
              <a:t>Pionir na področju certifikatov kakovosti IT v zvezi s socialnimi merili</a:t>
            </a:r>
          </a:p>
          <a:p>
            <a:pPr marL="342900" indent="-342900">
              <a:buClr>
                <a:srgbClr val="035854"/>
              </a:buClr>
              <a:buSzPct val="100000"/>
              <a:buFont typeface="Arial" panose="020B0604020202020204" pitchFamily="34" charset="0"/>
              <a:buChar char="•"/>
            </a:pPr>
            <a:r>
              <a:rPr lang="sl-SI" sz="2400" dirty="0"/>
              <a:t>Odgovornost in preglednost vzdolž celotne dobavne verige</a:t>
            </a:r>
          </a:p>
          <a:p>
            <a:pPr marL="342900" indent="-342900">
              <a:buClr>
                <a:srgbClr val="035854"/>
              </a:buClr>
              <a:buSzPct val="100000"/>
              <a:buFont typeface="Arial" panose="020B0604020202020204" pitchFamily="34" charset="0"/>
              <a:buChar char="•"/>
            </a:pPr>
            <a:r>
              <a:rPr lang="sl-SI" sz="2400" dirty="0"/>
              <a:t>Poreklo in pogoji pridobivanja surovin iz konfliktnih območij ter upoštevanje socialnih standardov pri končni montaži naprav</a:t>
            </a:r>
          </a:p>
          <a:p>
            <a:pPr marL="342900" indent="-342900">
              <a:buClr>
                <a:srgbClr val="035854"/>
              </a:buClr>
              <a:buSzPct val="100000"/>
              <a:buFont typeface="Arial" panose="020B0604020202020204" pitchFamily="34" charset="0"/>
              <a:buChar char="•"/>
            </a:pPr>
            <a:r>
              <a:rPr lang="sl-SI" sz="2400" dirty="0"/>
              <a:t>Ekologija: trajnost, možnost nadgradnje in reciklirana zasnova</a:t>
            </a:r>
          </a:p>
        </p:txBody>
      </p:sp>
      <p:pic>
        <p:nvPicPr>
          <p:cNvPr id="523" name="Google Shape;523;p69"/>
          <p:cNvPicPr preferRelativeResize="0"/>
          <p:nvPr/>
        </p:nvPicPr>
        <p:blipFill rotWithShape="1">
          <a:blip r:embed="rId3">
            <a:alphaModFix/>
          </a:blip>
          <a:srcRect/>
          <a:stretch/>
        </p:blipFill>
        <p:spPr>
          <a:xfrm>
            <a:off x="6318885" y="1788579"/>
            <a:ext cx="2894112" cy="1803033"/>
          </a:xfrm>
          <a:prstGeom prst="rect">
            <a:avLst/>
          </a:prstGeom>
          <a:noFill/>
          <a:ln>
            <a:noFill/>
          </a:ln>
        </p:spPr>
      </p:pic>
    </p:spTree>
    <p:extLst>
      <p:ext uri="{BB962C8B-B14F-4D97-AF65-F5344CB8AC3E}">
        <p14:creationId xmlns:p14="http://schemas.microsoft.com/office/powerpoint/2010/main" val="456366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0">
          <a:extLst>
            <a:ext uri="{FF2B5EF4-FFF2-40B4-BE49-F238E27FC236}">
              <a16:creationId xmlns:a16="http://schemas.microsoft.com/office/drawing/2014/main" id="{644A2E91-9561-B48B-9EA1-4C5BE1E68998}"/>
            </a:ext>
          </a:extLst>
        </p:cNvPr>
        <p:cNvGrpSpPr/>
        <p:nvPr/>
      </p:nvGrpSpPr>
      <p:grpSpPr>
        <a:xfrm>
          <a:off x="0" y="0"/>
          <a:ext cx="0" cy="0"/>
          <a:chOff x="0" y="0"/>
          <a:chExt cx="0" cy="0"/>
        </a:xfrm>
      </p:grpSpPr>
      <p:sp>
        <p:nvSpPr>
          <p:cNvPr id="511" name="Google Shape;511;p68">
            <a:extLst>
              <a:ext uri="{FF2B5EF4-FFF2-40B4-BE49-F238E27FC236}">
                <a16:creationId xmlns:a16="http://schemas.microsoft.com/office/drawing/2014/main" id="{011A23FF-42AE-050C-E61C-1FB71F58D7B2}"/>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Znaki blaga - tekstil</a:t>
            </a:r>
            <a:endParaRPr lang="sl-SI" noProof="0" dirty="0"/>
          </a:p>
        </p:txBody>
      </p:sp>
      <p:graphicFrame>
        <p:nvGraphicFramePr>
          <p:cNvPr id="512" name="Google Shape;512;p68">
            <a:extLst>
              <a:ext uri="{FF2B5EF4-FFF2-40B4-BE49-F238E27FC236}">
                <a16:creationId xmlns:a16="http://schemas.microsoft.com/office/drawing/2014/main" id="{23947D9F-B2F0-D36E-12E7-8AC7899EB71E}"/>
              </a:ext>
            </a:extLst>
          </p:cNvPr>
          <p:cNvGraphicFramePr/>
          <p:nvPr>
            <p:extLst>
              <p:ext uri="{D42A27DB-BD31-4B8C-83A1-F6EECF244321}">
                <p14:modId xmlns:p14="http://schemas.microsoft.com/office/powerpoint/2010/main" val="4228812387"/>
              </p:ext>
            </p:extLst>
          </p:nvPr>
        </p:nvGraphicFramePr>
        <p:xfrm>
          <a:off x="594358" y="2491980"/>
          <a:ext cx="9921242" cy="3961728"/>
        </p:xfrm>
        <a:graphic>
          <a:graphicData uri="http://schemas.openxmlformats.org/drawingml/2006/table">
            <a:tbl>
              <a:tblPr firstRow="1" bandRow="1">
                <a:noFill/>
              </a:tblPr>
              <a:tblGrid>
                <a:gridCol w="1170152">
                  <a:extLst>
                    <a:ext uri="{9D8B030D-6E8A-4147-A177-3AD203B41FA5}">
                      <a16:colId xmlns:a16="http://schemas.microsoft.com/office/drawing/2014/main" val="20000"/>
                    </a:ext>
                  </a:extLst>
                </a:gridCol>
                <a:gridCol w="8751090">
                  <a:extLst>
                    <a:ext uri="{9D8B030D-6E8A-4147-A177-3AD203B41FA5}">
                      <a16:colId xmlns:a16="http://schemas.microsoft.com/office/drawing/2014/main" val="20001"/>
                    </a:ext>
                  </a:extLst>
                </a:gridCol>
              </a:tblGrid>
              <a:tr h="1011969">
                <a:tc>
                  <a:txBody>
                    <a:bodyPr/>
                    <a:lstStyle/>
                    <a:p>
                      <a:pPr marL="0" marR="0" lvl="0" indent="0" algn="l" rtl="0">
                        <a:lnSpc>
                          <a:spcPct val="100000"/>
                        </a:lnSpc>
                        <a:spcBef>
                          <a:spcPts val="0"/>
                        </a:spcBef>
                        <a:spcAft>
                          <a:spcPts val="0"/>
                        </a:spcAft>
                        <a:buNone/>
                      </a:pPr>
                      <a:endParaRPr lang="sl-SI" sz="1400" u="none" strike="noStrike" cap="none" noProof="0" dirty="0">
                        <a:latin typeface="Aptos" panose="020B0004020202020204" pitchFamily="34" charset="0"/>
                      </a:endParaRPr>
                    </a:p>
                  </a:txBody>
                  <a:tcPr marL="79900" marR="79900" marT="39950" marB="39950" anchor="ctr">
                    <a:lnL w="9525" cap="flat" cmpd="sng">
                      <a:solidFill>
                        <a:srgbClr val="000000">
                          <a:alpha val="0"/>
                        </a:srgbClr>
                      </a:solidFill>
                      <a:prstDash val="solid"/>
                      <a:round/>
                      <a:headEnd type="none" w="sm" len="sm"/>
                      <a:tailEnd type="none" w="sm" len="sm"/>
                    </a:lnL>
                    <a:lnR w="12700" cap="flat" cmpd="sng" algn="ctr">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sl-SI" sz="1600" b="0" u="none" strike="noStrike" cap="none" noProof="0" dirty="0">
                          <a:solidFill>
                            <a:schemeClr val="dk1"/>
                          </a:solidFill>
                          <a:latin typeface="Aptos" panose="020B0004020202020204" pitchFamily="34" charset="0"/>
                        </a:rPr>
                        <a:t>Globalni standard za ekološki tekstil 90 % naravnih vlaken, 70 % iz ekološkega pridelovanja; temeljna delovna standarda ILO (MOD - Mednarodne organizacije dela)</a:t>
                      </a:r>
                    </a:p>
                    <a:p>
                      <a:pPr marL="0" marR="0" lvl="0" indent="0" algn="l" rtl="0">
                        <a:lnSpc>
                          <a:spcPct val="100000"/>
                        </a:lnSpc>
                        <a:spcBef>
                          <a:spcPts val="0"/>
                        </a:spcBef>
                        <a:spcAft>
                          <a:spcPts val="0"/>
                        </a:spcAft>
                        <a:buNone/>
                      </a:pPr>
                      <a:r>
                        <a:rPr lang="sl-SI" sz="1600" b="0" u="sng" strike="noStrike" cap="none" noProof="0" dirty="0">
                          <a:solidFill>
                            <a:srgbClr val="3F3F3F"/>
                          </a:solidFill>
                          <a:latin typeface="Aptos" panose="020B0004020202020204" pitchFamily="34" charset="0"/>
                          <a:ea typeface="Arial"/>
                          <a:cs typeface="Arial"/>
                          <a:sym typeface="Arial"/>
                          <a:hlinkClick r:id="rId3">
                            <a:extLst>
                              <a:ext uri="{A12FA001-AC4F-418D-AE19-62706E023703}">
                                <ahyp:hlinkClr xmlns:ahyp="http://schemas.microsoft.com/office/drawing/2018/hyperlinkcolor" val="tx"/>
                              </a:ext>
                            </a:extLst>
                          </a:hlinkClick>
                        </a:rPr>
                        <a:t>http://www.global-standard.org</a:t>
                      </a:r>
                      <a:endParaRPr lang="sl-SI" sz="1600" b="0" u="none" strike="noStrike" cap="none" noProof="0" dirty="0">
                        <a:solidFill>
                          <a:srgbClr val="3F3F3F"/>
                        </a:solidFill>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905901">
                <a:tc>
                  <a:txBody>
                    <a:bodyPr/>
                    <a:lstStyle/>
                    <a:p>
                      <a:pPr marL="0" marR="0" lvl="0" indent="0" algn="l" rtl="0">
                        <a:lnSpc>
                          <a:spcPct val="100000"/>
                        </a:lnSpc>
                        <a:spcBef>
                          <a:spcPts val="0"/>
                        </a:spcBef>
                        <a:spcAft>
                          <a:spcPts val="0"/>
                        </a:spcAft>
                        <a:buNone/>
                      </a:pPr>
                      <a:endParaRPr lang="sl-SI" sz="1400" u="none" strike="noStrike" cap="none" noProof="0" dirty="0">
                        <a:latin typeface="Aptos" panose="020B0004020202020204" pitchFamily="34" charset="0"/>
                      </a:endParaRPr>
                    </a:p>
                  </a:txBody>
                  <a:tcPr marL="79900" marR="79900" marT="39950" marB="39950" anchor="ctr">
                    <a:lnL w="9525" cap="flat" cmpd="sng">
                      <a:solidFill>
                        <a:srgbClr val="000000">
                          <a:alpha val="0"/>
                        </a:srgbClr>
                      </a:solidFill>
                      <a:prstDash val="solid"/>
                      <a:round/>
                      <a:headEnd type="none" w="sm" len="sm"/>
                      <a:tailEnd type="none" w="sm" len="sm"/>
                    </a:lnL>
                    <a:lnR w="12700" cap="flat" cmpd="sng" algn="ctr">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sl-SI" sz="1600" u="none" strike="noStrike" cap="none" noProof="0" dirty="0">
                          <a:latin typeface="Aptos" panose="020B0004020202020204" pitchFamily="34" charset="0"/>
                        </a:rPr>
                        <a:t>Proizvodnja tekstila Pravične trgovine. Pridobivanje surovin in proizvodnja: pravični delovni pogoji in okolju prijazna proizvodnja</a:t>
                      </a:r>
                    </a:p>
                    <a:p>
                      <a:pPr marL="0" marR="0" lvl="0" indent="0" algn="l" rtl="0">
                        <a:lnSpc>
                          <a:spcPct val="100000"/>
                        </a:lnSpc>
                        <a:spcBef>
                          <a:spcPts val="0"/>
                        </a:spcBef>
                        <a:spcAft>
                          <a:spcPts val="0"/>
                        </a:spcAft>
                        <a:buNone/>
                      </a:pPr>
                      <a:r>
                        <a:rPr lang="sl-SI" sz="1600" u="sng" strike="noStrike" cap="none" noProof="0" dirty="0">
                          <a:solidFill>
                            <a:schemeClr val="dk1"/>
                          </a:solidFill>
                          <a:latin typeface="Aptos" panose="020B0004020202020204" pitchFamily="34" charset="0"/>
                          <a:ea typeface="Arial"/>
                          <a:cs typeface="Arial"/>
                          <a:sym typeface="Arial"/>
                          <a:hlinkClick r:id="rId4">
                            <a:extLst>
                              <a:ext uri="{A12FA001-AC4F-418D-AE19-62706E023703}">
                                <ahyp:hlinkClr xmlns:ahyp="http://schemas.microsoft.com/office/drawing/2018/hyperlinkcolor" val="tx"/>
                              </a:ext>
                            </a:extLst>
                          </a:hlinkClick>
                        </a:rPr>
                        <a:t>www.fairtrade-deutschland.de/index.php</a:t>
                      </a:r>
                      <a:r>
                        <a:rPr lang="sl-SI" sz="1600" u="none" strike="noStrike" cap="none" noProof="0" dirty="0">
                          <a:solidFill>
                            <a:schemeClr val="dk1"/>
                          </a:solidFill>
                          <a:latin typeface="Aptos" panose="020B0004020202020204" pitchFamily="34" charset="0"/>
                          <a:ea typeface="Arial"/>
                          <a:cs typeface="Arial"/>
                          <a:sym typeface="Arial"/>
                        </a:rPr>
                        <a:t> </a:t>
                      </a:r>
                      <a:endParaRPr lang="sl-SI" sz="1600" u="none" strike="noStrike" cap="none" noProof="0"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972827">
                <a:tc>
                  <a:txBody>
                    <a:bodyPr/>
                    <a:lstStyle/>
                    <a:p>
                      <a:pPr marL="0" marR="0" lvl="0" indent="0" algn="l" rtl="0">
                        <a:lnSpc>
                          <a:spcPct val="100000"/>
                        </a:lnSpc>
                        <a:spcBef>
                          <a:spcPts val="0"/>
                        </a:spcBef>
                        <a:spcAft>
                          <a:spcPts val="0"/>
                        </a:spcAft>
                        <a:buNone/>
                      </a:pPr>
                      <a:endParaRPr lang="sl-SI" sz="1400" u="none" strike="noStrike" cap="none" noProof="0" dirty="0">
                        <a:latin typeface="Aptos" panose="020B0004020202020204" pitchFamily="34" charset="0"/>
                      </a:endParaRPr>
                    </a:p>
                  </a:txBody>
                  <a:tcPr marL="79900" marR="79900" marT="39950" marB="39950" anchor="ctr">
                    <a:lnL w="9525" cap="flat" cmpd="sng">
                      <a:solidFill>
                        <a:srgbClr val="000000">
                          <a:alpha val="0"/>
                        </a:srgbClr>
                      </a:solidFill>
                      <a:prstDash val="solid"/>
                      <a:round/>
                      <a:headEnd type="none" w="sm" len="sm"/>
                      <a:tailEnd type="none" w="sm" len="sm"/>
                    </a:lnL>
                    <a:lnR w="12700" cap="flat" cmpd="sng" algn="ctr">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sl-SI" sz="1600" u="none" strike="noStrike" cap="none" noProof="0" dirty="0">
                          <a:latin typeface="Aptos" panose="020B0004020202020204" pitchFamily="34" charset="0"/>
                        </a:rPr>
                        <a:t>Naravni tekstil z IVN certifikatom BEST 100 % naravne vlaknine, ekološke in družbene zahteve za proizvodnjo in predelavo naravnih vlaknin</a:t>
                      </a:r>
                      <a:br>
                        <a:rPr lang="sl-SI" sz="1600" u="none" strike="noStrike" cap="none" noProof="0" dirty="0">
                          <a:latin typeface="Aptos" panose="020B0004020202020204" pitchFamily="34" charset="0"/>
                        </a:rPr>
                      </a:br>
                      <a:r>
                        <a:rPr lang="sl-SI" sz="1600" u="sng" strike="noStrike" cap="none" noProof="0" dirty="0">
                          <a:solidFill>
                            <a:schemeClr val="dk1"/>
                          </a:solidFill>
                          <a:latin typeface="Aptos" panose="020B0004020202020204" pitchFamily="34" charset="0"/>
                          <a:ea typeface="Arial"/>
                          <a:cs typeface="Arial"/>
                          <a:sym typeface="Arial"/>
                          <a:hlinkClick r:id="rId5">
                            <a:extLst>
                              <a:ext uri="{A12FA001-AC4F-418D-AE19-62706E023703}">
                                <ahyp:hlinkClr xmlns:ahyp="http://schemas.microsoft.com/office/drawing/2018/hyperlinkcolor" val="tx"/>
                              </a:ext>
                            </a:extLst>
                          </a:hlinkClick>
                        </a:rPr>
                        <a:t>www.naturtextil.de/profil/qualitaetszeichen.html</a:t>
                      </a:r>
                      <a:endParaRPr lang="sl-SI" sz="1600" u="none" strike="noStrike" cap="none" noProof="0"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1071031">
                <a:tc>
                  <a:txBody>
                    <a:bodyPr/>
                    <a:lstStyle/>
                    <a:p>
                      <a:pPr marL="0" marR="0" lvl="0" indent="0" algn="l" rtl="0">
                        <a:lnSpc>
                          <a:spcPct val="100000"/>
                        </a:lnSpc>
                        <a:spcBef>
                          <a:spcPts val="0"/>
                        </a:spcBef>
                        <a:spcAft>
                          <a:spcPts val="0"/>
                        </a:spcAft>
                        <a:buNone/>
                      </a:pPr>
                      <a:endParaRPr lang="sl-SI" sz="1400" u="none" strike="noStrike" cap="none" noProof="0" dirty="0">
                        <a:latin typeface="Aptos" panose="020B0004020202020204" pitchFamily="34" charset="0"/>
                      </a:endParaRPr>
                    </a:p>
                  </a:txBody>
                  <a:tcPr marL="79900" marR="79900" marT="39950" marB="39950" anchor="ctr">
                    <a:lnL w="9525" cap="flat" cmpd="sng">
                      <a:solidFill>
                        <a:srgbClr val="000000">
                          <a:alpha val="0"/>
                        </a:srgbClr>
                      </a:solidFill>
                      <a:prstDash val="solid"/>
                      <a:round/>
                      <a:headEnd type="none" w="sm" len="sm"/>
                      <a:tailEnd type="none" w="sm" len="sm"/>
                    </a:lnL>
                    <a:lnR w="12700" cap="flat" cmpd="sng" algn="ctr">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sl-SI" sz="1600" b="0" u="none" strike="noStrike" cap="none" noProof="0" dirty="0" err="1">
                          <a:solidFill>
                            <a:schemeClr val="dk1"/>
                          </a:solidFill>
                          <a:latin typeface="Aptos" panose="020B0004020202020204" pitchFamily="34" charset="0"/>
                          <a:ea typeface="Arial"/>
                          <a:cs typeface="Arial"/>
                          <a:sym typeface="Arial"/>
                        </a:rPr>
                        <a:t>bluesign</a:t>
                      </a:r>
                      <a:r>
                        <a:rPr lang="sl-SI" sz="1600" b="0" u="none" strike="noStrike" cap="none" noProof="0" dirty="0">
                          <a:solidFill>
                            <a:schemeClr val="dk1"/>
                          </a:solidFill>
                          <a:latin typeface="Aptos" panose="020B0004020202020204" pitchFamily="34" charset="0"/>
                          <a:ea typeface="Arial"/>
                          <a:cs typeface="Arial"/>
                          <a:sym typeface="Arial"/>
                        </a:rPr>
                        <a:t> </a:t>
                      </a:r>
                      <a:endParaRPr lang="sl-SI" sz="1600" noProof="0" dirty="0">
                        <a:latin typeface="Aptos" panose="020B0004020202020204" pitchFamily="34" charset="0"/>
                      </a:endParaRPr>
                    </a:p>
                    <a:p>
                      <a:pPr marL="0" marR="0" lvl="0" indent="0" algn="l" rtl="0">
                        <a:lnSpc>
                          <a:spcPct val="100000"/>
                        </a:lnSpc>
                        <a:spcBef>
                          <a:spcPts val="0"/>
                        </a:spcBef>
                        <a:spcAft>
                          <a:spcPts val="0"/>
                        </a:spcAft>
                        <a:buNone/>
                      </a:pPr>
                      <a:r>
                        <a:rPr lang="sl-SI" sz="1600" b="0" i="0" u="none" strike="noStrike" cap="none" noProof="0" dirty="0">
                          <a:solidFill>
                            <a:schemeClr val="dk1"/>
                          </a:solidFill>
                          <a:latin typeface="Aptos" panose="020B0004020202020204" pitchFamily="34" charset="0"/>
                          <a:ea typeface="Arial"/>
                          <a:cs typeface="Arial"/>
                          <a:sym typeface="Arial"/>
                        </a:rPr>
                        <a:t>Osredotočenost na uporabo kemikalij pri proizvodnji sintetičnih vlaken in nadaljnji predelavi sintetičnih in naravnih vlaken</a:t>
                      </a:r>
                    </a:p>
                    <a:p>
                      <a:pPr marL="0" marR="0" lvl="0" indent="0" algn="l" rtl="0">
                        <a:lnSpc>
                          <a:spcPct val="100000"/>
                        </a:lnSpc>
                        <a:spcBef>
                          <a:spcPts val="0"/>
                        </a:spcBef>
                        <a:spcAft>
                          <a:spcPts val="0"/>
                        </a:spcAft>
                        <a:buNone/>
                      </a:pPr>
                      <a:r>
                        <a:rPr lang="sl-SI" sz="1600" u="sng" strike="noStrike" cap="none" noProof="0" dirty="0">
                          <a:solidFill>
                            <a:schemeClr val="dk1"/>
                          </a:solidFill>
                          <a:latin typeface="Aptos" panose="020B0004020202020204" pitchFamily="34" charset="0"/>
                          <a:ea typeface="Arial"/>
                          <a:cs typeface="Arial"/>
                          <a:sym typeface="Arial"/>
                          <a:hlinkClick r:id="rId6">
                            <a:extLst>
                              <a:ext uri="{A12FA001-AC4F-418D-AE19-62706E023703}">
                                <ahyp:hlinkClr xmlns:ahyp="http://schemas.microsoft.com/office/drawing/2018/hyperlinkcolor" val="tx"/>
                              </a:ext>
                            </a:extLst>
                          </a:hlinkClick>
                        </a:rPr>
                        <a:t>https://www.bluesign.com</a:t>
                      </a:r>
                      <a:r>
                        <a:rPr lang="sl-SI" sz="1600" u="sng" strike="noStrike" cap="none" noProof="0" dirty="0">
                          <a:solidFill>
                            <a:schemeClr val="dk1"/>
                          </a:solidFill>
                          <a:latin typeface="Aptos" panose="020B0004020202020204" pitchFamily="34" charset="0"/>
                          <a:ea typeface="Arial"/>
                          <a:cs typeface="Arial"/>
                          <a:sym typeface="Arial"/>
                        </a:rPr>
                        <a:t> </a:t>
                      </a:r>
                      <a:endParaRPr lang="sl-SI" sz="1600" u="none" strike="noStrike" cap="none" noProof="0" dirty="0">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2" name="Google Shape;530;p70" descr="gots_logo">
            <a:extLst>
              <a:ext uri="{FF2B5EF4-FFF2-40B4-BE49-F238E27FC236}">
                <a16:creationId xmlns:a16="http://schemas.microsoft.com/office/drawing/2014/main" id="{194D21A3-4FDD-BA2F-AA82-0D59D9D58CBE}"/>
              </a:ext>
            </a:extLst>
          </p:cNvPr>
          <p:cNvPicPr preferRelativeResize="0"/>
          <p:nvPr/>
        </p:nvPicPr>
        <p:blipFill rotWithShape="1">
          <a:blip r:embed="rId7">
            <a:alphaModFix/>
          </a:blip>
          <a:srcRect/>
          <a:stretch/>
        </p:blipFill>
        <p:spPr>
          <a:xfrm>
            <a:off x="867444" y="2644193"/>
            <a:ext cx="703941" cy="720080"/>
          </a:xfrm>
          <a:prstGeom prst="rect">
            <a:avLst/>
          </a:prstGeom>
          <a:noFill/>
          <a:ln>
            <a:noFill/>
          </a:ln>
        </p:spPr>
      </p:pic>
      <p:pic>
        <p:nvPicPr>
          <p:cNvPr id="3" name="Google Shape;531;p70" descr="Naturtextil">
            <a:extLst>
              <a:ext uri="{FF2B5EF4-FFF2-40B4-BE49-F238E27FC236}">
                <a16:creationId xmlns:a16="http://schemas.microsoft.com/office/drawing/2014/main" id="{100AC603-BE77-3506-31D1-40655A2DB5C4}"/>
              </a:ext>
            </a:extLst>
          </p:cNvPr>
          <p:cNvPicPr preferRelativeResize="0"/>
          <p:nvPr/>
        </p:nvPicPr>
        <p:blipFill rotWithShape="1">
          <a:blip r:embed="rId8">
            <a:alphaModFix/>
          </a:blip>
          <a:srcRect/>
          <a:stretch/>
        </p:blipFill>
        <p:spPr>
          <a:xfrm>
            <a:off x="611407" y="4452224"/>
            <a:ext cx="1064993" cy="850867"/>
          </a:xfrm>
          <a:prstGeom prst="rect">
            <a:avLst/>
          </a:prstGeom>
          <a:noFill/>
          <a:ln>
            <a:noFill/>
          </a:ln>
        </p:spPr>
      </p:pic>
      <p:pic>
        <p:nvPicPr>
          <p:cNvPr id="4" name="Google Shape;533;p70">
            <a:extLst>
              <a:ext uri="{FF2B5EF4-FFF2-40B4-BE49-F238E27FC236}">
                <a16:creationId xmlns:a16="http://schemas.microsoft.com/office/drawing/2014/main" id="{21C4518B-3DA0-3D11-844E-A978FDA52BAC}"/>
              </a:ext>
            </a:extLst>
          </p:cNvPr>
          <p:cNvPicPr preferRelativeResize="0"/>
          <p:nvPr/>
        </p:nvPicPr>
        <p:blipFill rotWithShape="1">
          <a:blip r:embed="rId9">
            <a:alphaModFix/>
          </a:blip>
          <a:srcRect/>
          <a:stretch/>
        </p:blipFill>
        <p:spPr>
          <a:xfrm>
            <a:off x="716421" y="5450917"/>
            <a:ext cx="854964" cy="854964"/>
          </a:xfrm>
          <a:prstGeom prst="rect">
            <a:avLst/>
          </a:prstGeom>
          <a:noFill/>
          <a:ln>
            <a:noFill/>
          </a:ln>
        </p:spPr>
      </p:pic>
      <p:pic>
        <p:nvPicPr>
          <p:cNvPr id="5" name="Google Shape;534;p70" descr="https://kompass-nachhaltigkeit.de/apiproxy/index.php/ProcurementTool/4/GetStandardImageViaGet?standardId=d3adec8c-efde-444b-8e93-340bdfaf2262">
            <a:extLst>
              <a:ext uri="{FF2B5EF4-FFF2-40B4-BE49-F238E27FC236}">
                <a16:creationId xmlns:a16="http://schemas.microsoft.com/office/drawing/2014/main" id="{E9C1C320-790B-D3D3-4237-39EEABFE9D5A}"/>
              </a:ext>
            </a:extLst>
          </p:cNvPr>
          <p:cNvPicPr preferRelativeResize="0"/>
          <p:nvPr/>
        </p:nvPicPr>
        <p:blipFill rotWithShape="1">
          <a:blip r:embed="rId10">
            <a:alphaModFix/>
          </a:blip>
          <a:srcRect/>
          <a:stretch/>
        </p:blipFill>
        <p:spPr>
          <a:xfrm>
            <a:off x="604166" y="3799840"/>
            <a:ext cx="1115439" cy="310200"/>
          </a:xfrm>
          <a:prstGeom prst="rect">
            <a:avLst/>
          </a:prstGeom>
          <a:noFill/>
          <a:ln>
            <a:noFill/>
          </a:ln>
        </p:spPr>
      </p:pic>
      <p:pic>
        <p:nvPicPr>
          <p:cNvPr id="6" name="Google Shape;532;p70">
            <a:extLst>
              <a:ext uri="{FF2B5EF4-FFF2-40B4-BE49-F238E27FC236}">
                <a16:creationId xmlns:a16="http://schemas.microsoft.com/office/drawing/2014/main" id="{2FA3478D-912D-B954-D059-99664B1418D8}"/>
              </a:ext>
            </a:extLst>
          </p:cNvPr>
          <p:cNvPicPr preferRelativeResize="0"/>
          <p:nvPr/>
        </p:nvPicPr>
        <p:blipFill rotWithShape="1">
          <a:blip r:embed="rId11">
            <a:alphaModFix/>
          </a:blip>
          <a:srcRect/>
          <a:stretch/>
        </p:blipFill>
        <p:spPr>
          <a:xfrm>
            <a:off x="10842052" y="3461576"/>
            <a:ext cx="745782" cy="986728"/>
          </a:xfrm>
          <a:prstGeom prst="rect">
            <a:avLst/>
          </a:prstGeom>
          <a:noFill/>
          <a:ln>
            <a:noFill/>
          </a:ln>
        </p:spPr>
      </p:pic>
    </p:spTree>
    <p:extLst>
      <p:ext uri="{BB962C8B-B14F-4D97-AF65-F5344CB8AC3E}">
        <p14:creationId xmlns:p14="http://schemas.microsoft.com/office/powerpoint/2010/main" val="3413914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1"/>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b="1" noProof="0" dirty="0"/>
              <a:t>Referenčni znak za tekstil –</a:t>
            </a:r>
            <a:br>
              <a:rPr lang="sl-SI" b="1" noProof="0" dirty="0"/>
            </a:br>
            <a:r>
              <a:rPr lang="sl-SI" b="1" noProof="0" dirty="0"/>
              <a:t>Fair </a:t>
            </a:r>
            <a:r>
              <a:rPr lang="sl-SI" b="1" noProof="0" dirty="0" err="1"/>
              <a:t>Wear</a:t>
            </a:r>
            <a:r>
              <a:rPr lang="sl-SI" noProof="0" dirty="0"/>
              <a:t> </a:t>
            </a:r>
            <a:r>
              <a:rPr lang="sl-SI" b="1" noProof="0" dirty="0" err="1"/>
              <a:t>Foundation</a:t>
            </a:r>
            <a:endParaRPr lang="sl-SI" noProof="0" dirty="0"/>
          </a:p>
        </p:txBody>
      </p:sp>
      <p:sp>
        <p:nvSpPr>
          <p:cNvPr id="540" name="Google Shape;540;p71"/>
          <p:cNvSpPr txBox="1">
            <a:spLocks noGrp="1"/>
          </p:cNvSpPr>
          <p:nvPr>
            <p:ph type="body" idx="1"/>
          </p:nvPr>
        </p:nvSpPr>
        <p:spPr>
          <a:xfrm>
            <a:off x="594360" y="2654643"/>
            <a:ext cx="8239398" cy="541687"/>
          </a:xfrm>
          <a:prstGeom prst="rect">
            <a:avLst/>
          </a:prstGeom>
          <a:noFill/>
          <a:ln>
            <a:noFill/>
          </a:ln>
        </p:spPr>
        <p:txBody>
          <a:bodyPr spcFirstLastPara="1" wrap="square" lIns="0" tIns="0" rIns="0" bIns="0" anchor="t" anchorCtr="0">
            <a:noAutofit/>
          </a:bodyPr>
          <a:lstStyle/>
          <a:p>
            <a:pPr marL="342000" indent="-342900">
              <a:buClr>
                <a:srgbClr val="035854"/>
              </a:buClr>
              <a:buFont typeface="Arial" panose="020B0604020202020204" pitchFamily="34" charset="0"/>
              <a:buChar char="•"/>
            </a:pPr>
            <a:r>
              <a:rPr lang="sl-SI" noProof="0" dirty="0"/>
              <a:t>Neodvisna pobuda več zainteresiranih strani</a:t>
            </a:r>
          </a:p>
          <a:p>
            <a:pPr marL="342000" indent="-342900">
              <a:buClr>
                <a:srgbClr val="035854"/>
              </a:buClr>
              <a:buFont typeface="Arial" panose="020B0604020202020204" pitchFamily="34" charset="0"/>
              <a:buChar char="•"/>
            </a:pPr>
            <a:r>
              <a:rPr lang="sl-SI" noProof="0" dirty="0"/>
              <a:t>Cilj: spodbujanje dostojnih delovnih pogojev v celotni tekstilni vrednostni verigi</a:t>
            </a:r>
          </a:p>
          <a:p>
            <a:pPr marL="342000" indent="-342900">
              <a:buClr>
                <a:srgbClr val="035854"/>
              </a:buClr>
              <a:buFont typeface="Arial" panose="020B0604020202020204" pitchFamily="34" charset="0"/>
              <a:buChar char="•"/>
            </a:pPr>
            <a:r>
              <a:rPr lang="sl-SI" noProof="0" dirty="0"/>
              <a:t>Članska podjetja se zavezujejo, da bodo izvajala kodeks ravnanja Fair </a:t>
            </a:r>
            <a:r>
              <a:rPr lang="sl-SI" noProof="0" dirty="0" err="1"/>
              <a:t>Wear</a:t>
            </a:r>
            <a:r>
              <a:rPr lang="sl-SI" noProof="0" dirty="0"/>
              <a:t> </a:t>
            </a:r>
            <a:r>
              <a:rPr lang="sl-SI" noProof="0" dirty="0" err="1"/>
              <a:t>Foundation</a:t>
            </a:r>
            <a:r>
              <a:rPr lang="sl-SI" noProof="0" dirty="0"/>
              <a:t> v svojih podjetjih in pri svojih dobaviteljih</a:t>
            </a:r>
          </a:p>
          <a:p>
            <a:pPr marL="342000" indent="-342900">
              <a:buClr>
                <a:srgbClr val="035854"/>
              </a:buClr>
              <a:buFont typeface="Arial" panose="020B0604020202020204" pitchFamily="34" charset="0"/>
              <a:buChar char="•"/>
            </a:pPr>
            <a:r>
              <a:rPr lang="sl-SI" noProof="0" dirty="0"/>
              <a:t>Kodeks ravnanja Fair </a:t>
            </a:r>
            <a:r>
              <a:rPr lang="sl-SI" noProof="0" dirty="0" err="1"/>
              <a:t>Wear</a:t>
            </a:r>
            <a:r>
              <a:rPr lang="sl-SI" noProof="0" dirty="0"/>
              <a:t> </a:t>
            </a:r>
            <a:r>
              <a:rPr lang="sl-SI" noProof="0" dirty="0" err="1"/>
              <a:t>Foundation</a:t>
            </a:r>
            <a:r>
              <a:rPr lang="sl-SI" noProof="0" dirty="0"/>
              <a:t> temelji na temeljnih delovnih standardih Mednarodne organizacije za delo, drugih standardih Mednarodne organizacije za delo in kodeksu ravnanja kampanje </a:t>
            </a:r>
            <a:r>
              <a:rPr lang="sl-SI" noProof="0" dirty="0" err="1"/>
              <a:t>Clean</a:t>
            </a:r>
            <a:r>
              <a:rPr lang="sl-SI" noProof="0" dirty="0"/>
              <a:t> </a:t>
            </a:r>
            <a:r>
              <a:rPr lang="sl-SI" noProof="0" dirty="0" err="1"/>
              <a:t>Clothes</a:t>
            </a:r>
            <a:endParaRPr lang="sl-SI" noProof="0" dirty="0"/>
          </a:p>
          <a:p>
            <a:pPr marL="342000" indent="-342900">
              <a:buClr>
                <a:srgbClr val="035854"/>
              </a:buClr>
              <a:buFont typeface="Arial" panose="020B0604020202020204" pitchFamily="34" charset="0"/>
              <a:buChar char="•"/>
            </a:pPr>
            <a:r>
              <a:rPr lang="sl-SI" noProof="0" dirty="0"/>
              <a:t>Izvajanje kodeksa ravnanja je skupni proces Fair </a:t>
            </a:r>
            <a:r>
              <a:rPr lang="sl-SI" noProof="0" dirty="0" err="1"/>
              <a:t>Wear</a:t>
            </a:r>
            <a:r>
              <a:rPr lang="sl-SI" noProof="0" dirty="0"/>
              <a:t> </a:t>
            </a:r>
            <a:r>
              <a:rPr lang="sl-SI" noProof="0" dirty="0" err="1"/>
              <a:t>Foundation</a:t>
            </a:r>
            <a:r>
              <a:rPr lang="sl-SI" noProof="0" dirty="0"/>
              <a:t> in podjetij</a:t>
            </a:r>
          </a:p>
          <a:p>
            <a:pPr marL="342000" indent="-342900">
              <a:buClr>
                <a:srgbClr val="035854"/>
              </a:buClr>
              <a:buFont typeface="Arial" panose="020B0604020202020204" pitchFamily="34" charset="0"/>
              <a:buChar char="•"/>
            </a:pPr>
            <a:r>
              <a:rPr lang="sl-SI" noProof="0" dirty="0"/>
              <a:t>Skladnost se nadzoruje z rednimi, neodvisnimi revizijami</a:t>
            </a:r>
          </a:p>
        </p:txBody>
      </p:sp>
      <p:pic>
        <p:nvPicPr>
          <p:cNvPr id="541" name="Google Shape;541;p71"/>
          <p:cNvPicPr preferRelativeResize="0"/>
          <p:nvPr/>
        </p:nvPicPr>
        <p:blipFill rotWithShape="1">
          <a:blip r:embed="rId3">
            <a:alphaModFix/>
          </a:blip>
          <a:srcRect/>
          <a:stretch/>
        </p:blipFill>
        <p:spPr>
          <a:xfrm>
            <a:off x="9174013" y="2971286"/>
            <a:ext cx="2592288" cy="2592288"/>
          </a:xfrm>
          <a:prstGeom prst="rect">
            <a:avLst/>
          </a:prstGeom>
          <a:noFill/>
          <a:ln>
            <a:noFill/>
          </a:ln>
        </p:spPr>
      </p:pic>
    </p:spTree>
    <p:extLst>
      <p:ext uri="{BB962C8B-B14F-4D97-AF65-F5344CB8AC3E}">
        <p14:creationId xmlns:p14="http://schemas.microsoft.com/office/powerpoint/2010/main" val="2348644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51" name="Google Shape;551;p72"/>
          <p:cNvPicPr preferRelativeResize="0"/>
          <p:nvPr/>
        </p:nvPicPr>
        <p:blipFill rotWithShape="1">
          <a:blip r:embed="rId3">
            <a:alphaModFix/>
          </a:blip>
          <a:srcRect/>
          <a:stretch/>
        </p:blipFill>
        <p:spPr>
          <a:xfrm>
            <a:off x="227874" y="2519990"/>
            <a:ext cx="1449977" cy="727334"/>
          </a:xfrm>
          <a:prstGeom prst="rect">
            <a:avLst/>
          </a:prstGeom>
          <a:noFill/>
          <a:ln>
            <a:noFill/>
          </a:ln>
        </p:spPr>
      </p:pic>
      <p:sp>
        <p:nvSpPr>
          <p:cNvPr id="546" name="Google Shape;546;p72"/>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Papirni znaki </a:t>
            </a:r>
          </a:p>
        </p:txBody>
      </p:sp>
      <p:graphicFrame>
        <p:nvGraphicFramePr>
          <p:cNvPr id="547" name="Google Shape;547;p72"/>
          <p:cNvGraphicFramePr/>
          <p:nvPr>
            <p:extLst>
              <p:ext uri="{D42A27DB-BD31-4B8C-83A1-F6EECF244321}">
                <p14:modId xmlns:p14="http://schemas.microsoft.com/office/powerpoint/2010/main" val="3750133181"/>
              </p:ext>
            </p:extLst>
          </p:nvPr>
        </p:nvGraphicFramePr>
        <p:xfrm>
          <a:off x="594359" y="2383967"/>
          <a:ext cx="9966962" cy="4349503"/>
        </p:xfrm>
        <a:graphic>
          <a:graphicData uri="http://schemas.openxmlformats.org/drawingml/2006/table">
            <a:tbl>
              <a:tblPr firstRow="1" bandRow="1">
                <a:noFill/>
              </a:tblPr>
              <a:tblGrid>
                <a:gridCol w="757365">
                  <a:extLst>
                    <a:ext uri="{9D8B030D-6E8A-4147-A177-3AD203B41FA5}">
                      <a16:colId xmlns:a16="http://schemas.microsoft.com/office/drawing/2014/main" val="20000"/>
                    </a:ext>
                  </a:extLst>
                </a:gridCol>
                <a:gridCol w="9209597">
                  <a:extLst>
                    <a:ext uri="{9D8B030D-6E8A-4147-A177-3AD203B41FA5}">
                      <a16:colId xmlns:a16="http://schemas.microsoft.com/office/drawing/2014/main" val="20001"/>
                    </a:ext>
                  </a:extLst>
                </a:gridCol>
              </a:tblGrid>
              <a:tr h="879982">
                <a:tc>
                  <a:txBody>
                    <a:bodyPr/>
                    <a:lstStyle/>
                    <a:p>
                      <a:pPr marL="0" marR="0" lvl="0" indent="0" algn="l" rtl="0">
                        <a:lnSpc>
                          <a:spcPct val="100000"/>
                        </a:lnSpc>
                        <a:spcBef>
                          <a:spcPts val="0"/>
                        </a:spcBef>
                        <a:spcAft>
                          <a:spcPts val="0"/>
                        </a:spcAft>
                        <a:buNone/>
                      </a:pPr>
                      <a:endParaRPr lang="sl-SI" sz="1400" u="none" strike="noStrike" cap="none" noProof="0" dirty="0"/>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sl-SI" sz="1400" b="0" u="none" strike="noStrike" cap="none" noProof="0" dirty="0">
                          <a:solidFill>
                            <a:srgbClr val="3F3F3F"/>
                          </a:solidFill>
                          <a:latin typeface="Aptos" panose="020B0004020202020204" pitchFamily="34" charset="0"/>
                        </a:rPr>
                        <a:t>Modri angel</a:t>
                      </a:r>
                    </a:p>
                    <a:p>
                      <a:pPr marL="0" marR="0" lvl="0" indent="0" algn="l" rtl="0">
                        <a:lnSpc>
                          <a:spcPct val="100000"/>
                        </a:lnSpc>
                        <a:spcBef>
                          <a:spcPts val="0"/>
                        </a:spcBef>
                        <a:spcAft>
                          <a:spcPts val="0"/>
                        </a:spcAft>
                        <a:buNone/>
                      </a:pPr>
                      <a:r>
                        <a:rPr lang="sl-SI" sz="1400" b="0" u="none" strike="noStrike" cap="none" noProof="0" dirty="0">
                          <a:solidFill>
                            <a:srgbClr val="3F3F3F"/>
                          </a:solidFill>
                          <a:latin typeface="Aptos" panose="020B0004020202020204" pitchFamily="34" charset="0"/>
                        </a:rPr>
                        <a:t>100 % recikliran papir, 65 % iz manj kakovostnega materiala, brez uporabe klora, optičnih belil, halogeniranih belil in drugih kemikalij</a:t>
                      </a:r>
                    </a:p>
                    <a:p>
                      <a:pPr marL="0" marR="0" lvl="0" indent="0" algn="l" rtl="0">
                        <a:lnSpc>
                          <a:spcPct val="100000"/>
                        </a:lnSpc>
                        <a:spcBef>
                          <a:spcPts val="0"/>
                        </a:spcBef>
                        <a:spcAft>
                          <a:spcPts val="0"/>
                        </a:spcAft>
                        <a:buNone/>
                      </a:pPr>
                      <a:r>
                        <a:rPr lang="sl-SI" sz="1400" b="0" i="0" u="sng" strike="noStrike" cap="none" noProof="0" dirty="0">
                          <a:solidFill>
                            <a:srgbClr val="3F3F3F"/>
                          </a:solidFill>
                          <a:latin typeface="Aptos" panose="020B0004020202020204" pitchFamily="34" charset="0"/>
                          <a:ea typeface="Arial"/>
                          <a:cs typeface="Arial"/>
                          <a:sym typeface="Arial"/>
                          <a:hlinkClick r:id="rId4">
                            <a:extLst>
                              <a:ext uri="{A12FA001-AC4F-418D-AE19-62706E023703}">
                                <ahyp:hlinkClr xmlns:ahyp="http://schemas.microsoft.com/office/drawing/2018/hyperlinkcolor" val="tx"/>
                              </a:ext>
                            </a:extLst>
                          </a:hlinkClick>
                        </a:rPr>
                        <a:t>https://www.blauer-engel.de/en</a:t>
                      </a:r>
                      <a:r>
                        <a:rPr lang="sl-SI" sz="1400" b="0" i="0" u="none" strike="noStrike" cap="none" noProof="0" dirty="0">
                          <a:solidFill>
                            <a:srgbClr val="3F3F3F"/>
                          </a:solidFill>
                          <a:latin typeface="Aptos" panose="020B0004020202020204" pitchFamily="34" charset="0"/>
                          <a:ea typeface="Arial"/>
                          <a:cs typeface="Arial"/>
                          <a:sym typeface="Arial"/>
                        </a:rPr>
                        <a:t> </a:t>
                      </a:r>
                      <a:endParaRPr lang="sl-SI" sz="1400" u="none" strike="noStrike" cap="none" noProof="0" dirty="0">
                        <a:solidFill>
                          <a:srgbClr val="3F3F3F"/>
                        </a:solidFill>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0"/>
                  </a:ext>
                </a:extLst>
              </a:tr>
              <a:tr h="857966">
                <a:tc>
                  <a:txBody>
                    <a:bodyPr/>
                    <a:lstStyle/>
                    <a:p>
                      <a:pPr marL="0" marR="0" lvl="0" indent="0" algn="l" rtl="0">
                        <a:lnSpc>
                          <a:spcPct val="100000"/>
                        </a:lnSpc>
                        <a:spcBef>
                          <a:spcPts val="0"/>
                        </a:spcBef>
                        <a:spcAft>
                          <a:spcPts val="0"/>
                        </a:spcAft>
                        <a:buNone/>
                      </a:pPr>
                      <a:endParaRPr lang="sl-SI" sz="1400" u="none" strike="noStrike" cap="none" noProof="0" dirty="0"/>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sl-SI" sz="1400" u="none" strike="noStrike" cap="none" noProof="0" dirty="0" err="1">
                          <a:solidFill>
                            <a:srgbClr val="3F3F3F"/>
                          </a:solidFill>
                          <a:latin typeface="Aptos" panose="020B0004020202020204" pitchFamily="34" charset="0"/>
                        </a:rPr>
                        <a:t>Okoljski</a:t>
                      </a:r>
                      <a:r>
                        <a:rPr lang="sl-SI" sz="1400" u="none" strike="noStrike" cap="none" noProof="0" dirty="0">
                          <a:solidFill>
                            <a:srgbClr val="3F3F3F"/>
                          </a:solidFill>
                          <a:latin typeface="Aptos" panose="020B0004020202020204" pitchFamily="34" charset="0"/>
                        </a:rPr>
                        <a:t> znak EU</a:t>
                      </a:r>
                    </a:p>
                    <a:p>
                      <a:pPr marL="0" marR="0" lvl="0" indent="0" algn="l" rtl="0">
                        <a:lnSpc>
                          <a:spcPct val="100000"/>
                        </a:lnSpc>
                        <a:spcBef>
                          <a:spcPts val="0"/>
                        </a:spcBef>
                        <a:spcAft>
                          <a:spcPts val="0"/>
                        </a:spcAft>
                        <a:buClr>
                          <a:srgbClr val="000000"/>
                        </a:buClr>
                        <a:buSzPts val="1400"/>
                        <a:buFont typeface="Arial"/>
                        <a:buNone/>
                      </a:pPr>
                      <a:r>
                        <a:rPr lang="sl-SI" sz="1400" u="none" strike="noStrike" cap="none" noProof="0" dirty="0">
                          <a:solidFill>
                            <a:srgbClr val="3F3F3F"/>
                          </a:solidFill>
                          <a:latin typeface="Aptos" panose="020B0004020202020204" pitchFamily="34" charset="0"/>
                        </a:rPr>
                        <a:t>Manjše onesnaževanje vode in zraka kot pri konvencionalni proizvodnji.</a:t>
                      </a:r>
                      <a:br>
                        <a:rPr lang="sl-SI" sz="1400" u="none" strike="noStrike" cap="none" noProof="0" dirty="0">
                          <a:solidFill>
                            <a:srgbClr val="3F3F3F"/>
                          </a:solidFill>
                          <a:latin typeface="Aptos" panose="020B0004020202020204" pitchFamily="34" charset="0"/>
                        </a:rPr>
                      </a:br>
                      <a:r>
                        <a:rPr lang="sl-SI" sz="1400" b="0" i="0" u="sng" strike="noStrike" cap="none" noProof="0" dirty="0">
                          <a:solidFill>
                            <a:srgbClr val="3F3F3F"/>
                          </a:solidFill>
                          <a:latin typeface="Aptos" panose="020B0004020202020204" pitchFamily="34" charset="0"/>
                          <a:hlinkClick r:id="rId5">
                            <a:extLst>
                              <a:ext uri="{A12FA001-AC4F-418D-AE19-62706E023703}">
                                <ahyp:hlinkClr xmlns:ahyp="http://schemas.microsoft.com/office/drawing/2018/hyperlinkcolor" val="tx"/>
                              </a:ext>
                            </a:extLst>
                          </a:hlinkClick>
                        </a:rPr>
                        <a:t>https://environment.ec.europa.eu/topics/circular-economy/eu-ecolabel_en </a:t>
                      </a:r>
                      <a:r>
                        <a:rPr lang="sl-SI" sz="1400" b="0" i="0" u="none" strike="noStrike" cap="none" noProof="0" dirty="0">
                          <a:solidFill>
                            <a:srgbClr val="3F3F3F"/>
                          </a:solidFill>
                          <a:latin typeface="Aptos" panose="020B0004020202020204" pitchFamily="34" charset="0"/>
                        </a:rPr>
                        <a:t> </a:t>
                      </a:r>
                      <a:endParaRPr lang="sl-SI" sz="1400" noProof="0" dirty="0">
                        <a:solidFill>
                          <a:srgbClr val="3F3F3F"/>
                        </a:solidFill>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681279">
                <a:tc>
                  <a:txBody>
                    <a:bodyPr/>
                    <a:lstStyle/>
                    <a:p>
                      <a:pPr marL="0" marR="0" lvl="0" indent="0" algn="l" rtl="0">
                        <a:lnSpc>
                          <a:spcPct val="100000"/>
                        </a:lnSpc>
                        <a:spcBef>
                          <a:spcPts val="0"/>
                        </a:spcBef>
                        <a:spcAft>
                          <a:spcPts val="0"/>
                        </a:spcAft>
                        <a:buNone/>
                      </a:pPr>
                      <a:endParaRPr lang="sl-SI" sz="1400" u="none" strike="noStrike" cap="none" noProof="0" dirty="0"/>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sl-SI" sz="1400" u="none" strike="noStrike" cap="none" noProof="0" dirty="0" err="1">
                          <a:solidFill>
                            <a:srgbClr val="3F3F3F"/>
                          </a:solidFill>
                          <a:latin typeface="Aptos" panose="020B0004020202020204" pitchFamily="34" charset="0"/>
                        </a:rPr>
                        <a:t>Forest</a:t>
                      </a:r>
                      <a:r>
                        <a:rPr lang="sl-SI" sz="1400" u="none" strike="noStrike" cap="none" noProof="0" dirty="0">
                          <a:solidFill>
                            <a:srgbClr val="3F3F3F"/>
                          </a:solidFill>
                          <a:latin typeface="Aptos" panose="020B0004020202020204" pitchFamily="34" charset="0"/>
                        </a:rPr>
                        <a:t> </a:t>
                      </a:r>
                      <a:r>
                        <a:rPr lang="sl-SI" sz="1400" u="none" strike="noStrike" cap="none" noProof="0" dirty="0" err="1">
                          <a:solidFill>
                            <a:srgbClr val="3F3F3F"/>
                          </a:solidFill>
                          <a:latin typeface="Aptos" panose="020B0004020202020204" pitchFamily="34" charset="0"/>
                        </a:rPr>
                        <a:t>Stewardship</a:t>
                      </a:r>
                      <a:r>
                        <a:rPr lang="sl-SI" sz="1400" u="none" strike="noStrike" cap="none" noProof="0" dirty="0">
                          <a:solidFill>
                            <a:srgbClr val="3F3F3F"/>
                          </a:solidFill>
                          <a:latin typeface="Aptos" panose="020B0004020202020204" pitchFamily="34" charset="0"/>
                        </a:rPr>
                        <a:t> </a:t>
                      </a:r>
                      <a:r>
                        <a:rPr lang="sl-SI" sz="1400" u="none" strike="noStrike" cap="none" noProof="0" dirty="0" err="1">
                          <a:solidFill>
                            <a:srgbClr val="3F3F3F"/>
                          </a:solidFill>
                          <a:latin typeface="Aptos" panose="020B0004020202020204" pitchFamily="34" charset="0"/>
                        </a:rPr>
                        <a:t>Council</a:t>
                      </a:r>
                      <a:endParaRPr lang="sl-SI" sz="1400" noProof="0" dirty="0">
                        <a:solidFill>
                          <a:srgbClr val="3F3F3F"/>
                        </a:solidFill>
                        <a:latin typeface="Aptos" panose="020B0004020202020204" pitchFamily="34" charset="0"/>
                      </a:endParaRPr>
                    </a:p>
                    <a:p>
                      <a:pPr marL="0" marR="0" lvl="0" indent="0" algn="l" rtl="0">
                        <a:lnSpc>
                          <a:spcPct val="100000"/>
                        </a:lnSpc>
                        <a:spcBef>
                          <a:spcPts val="0"/>
                        </a:spcBef>
                        <a:spcAft>
                          <a:spcPts val="0"/>
                        </a:spcAft>
                        <a:buNone/>
                      </a:pPr>
                      <a:r>
                        <a:rPr lang="sl-SI" sz="1400" u="none" strike="noStrike" cap="none" noProof="0" dirty="0">
                          <a:solidFill>
                            <a:srgbClr val="3F3F3F"/>
                          </a:solidFill>
                          <a:latin typeface="Aptos" panose="020B0004020202020204" pitchFamily="34" charset="0"/>
                        </a:rPr>
                        <a:t>FSC mešanica 70 % iz certificiranih gozdov ali starega papirja, 100 % recikliranega starega papirja</a:t>
                      </a:r>
                    </a:p>
                    <a:p>
                      <a:pPr marL="0" marR="0" lvl="0" indent="0" algn="l" rtl="0">
                        <a:lnSpc>
                          <a:spcPct val="100000"/>
                        </a:lnSpc>
                        <a:spcBef>
                          <a:spcPts val="0"/>
                        </a:spcBef>
                        <a:spcAft>
                          <a:spcPts val="0"/>
                        </a:spcAft>
                        <a:buNone/>
                      </a:pPr>
                      <a:r>
                        <a:rPr lang="sl-SI" sz="1400" u="sng" strike="noStrike" cap="none" noProof="0" dirty="0">
                          <a:solidFill>
                            <a:srgbClr val="3F3F3F"/>
                          </a:solidFill>
                          <a:latin typeface="Aptos" panose="020B0004020202020204" pitchFamily="34" charset="0"/>
                          <a:ea typeface="Arial"/>
                          <a:cs typeface="Arial"/>
                          <a:sym typeface="Arial"/>
                          <a:hlinkClick r:id="rId6">
                            <a:extLst>
                              <a:ext uri="{A12FA001-AC4F-418D-AE19-62706E023703}">
                                <ahyp:hlinkClr xmlns:ahyp="http://schemas.microsoft.com/office/drawing/2018/hyperlinkcolor" val="tx"/>
                              </a:ext>
                            </a:extLst>
                          </a:hlinkClick>
                        </a:rPr>
                        <a:t>http://www.fsc.org</a:t>
                      </a:r>
                      <a:endParaRPr lang="sl-SI" sz="1400" u="none" strike="noStrike" cap="none" noProof="0" dirty="0">
                        <a:solidFill>
                          <a:srgbClr val="3F3F3F"/>
                        </a:solidFill>
                        <a:latin typeface="Aptos" panose="020B0004020202020204" pitchFamily="34" charset="0"/>
                      </a:endParaRP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800761">
                <a:tc>
                  <a:txBody>
                    <a:bodyPr/>
                    <a:lstStyle/>
                    <a:p>
                      <a:pPr marL="0" marR="0" lvl="0" indent="0" algn="l" rtl="0">
                        <a:lnSpc>
                          <a:spcPct val="100000"/>
                        </a:lnSpc>
                        <a:spcBef>
                          <a:spcPts val="0"/>
                        </a:spcBef>
                        <a:spcAft>
                          <a:spcPts val="0"/>
                        </a:spcAft>
                        <a:buNone/>
                      </a:pPr>
                      <a:endParaRPr lang="sl-SI" sz="1400" u="none" strike="noStrike" cap="none" noProof="0" dirty="0"/>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sl-SI" sz="1400" u="none" strike="noStrike" cap="none" noProof="0" dirty="0">
                          <a:solidFill>
                            <a:srgbClr val="3F3F3F"/>
                          </a:solidFill>
                          <a:latin typeface="Aptos" panose="020B0004020202020204" pitchFamily="34" charset="0"/>
                        </a:rPr>
                        <a:t>Nordijski </a:t>
                      </a:r>
                      <a:r>
                        <a:rPr lang="sl-SI" sz="1400" u="none" strike="noStrike" cap="none" noProof="0" dirty="0" err="1">
                          <a:solidFill>
                            <a:srgbClr val="3F3F3F"/>
                          </a:solidFill>
                          <a:latin typeface="Aptos" panose="020B0004020202020204" pitchFamily="34" charset="0"/>
                        </a:rPr>
                        <a:t>okoljski</a:t>
                      </a:r>
                      <a:r>
                        <a:rPr lang="sl-SI" sz="1400" u="none" strike="noStrike" cap="none" noProof="0" dirty="0">
                          <a:solidFill>
                            <a:srgbClr val="3F3F3F"/>
                          </a:solidFill>
                          <a:latin typeface="Aptos" panose="020B0004020202020204" pitchFamily="34" charset="0"/>
                        </a:rPr>
                        <a:t> znak/ </a:t>
                      </a:r>
                      <a:r>
                        <a:rPr lang="sl-SI" sz="1400" u="none" strike="noStrike" cap="none" noProof="0" dirty="0" err="1">
                          <a:solidFill>
                            <a:srgbClr val="3F3F3F"/>
                          </a:solidFill>
                          <a:latin typeface="Aptos" panose="020B0004020202020204" pitchFamily="34" charset="0"/>
                        </a:rPr>
                        <a:t>Nordic</a:t>
                      </a:r>
                      <a:r>
                        <a:rPr lang="sl-SI" sz="1400" u="none" strike="noStrike" cap="none" noProof="0" dirty="0">
                          <a:solidFill>
                            <a:srgbClr val="3F3F3F"/>
                          </a:solidFill>
                          <a:latin typeface="Aptos" panose="020B0004020202020204" pitchFamily="34" charset="0"/>
                        </a:rPr>
                        <a:t> </a:t>
                      </a:r>
                      <a:r>
                        <a:rPr lang="sl-SI" sz="1400" u="none" strike="noStrike" cap="none" noProof="0" dirty="0" err="1">
                          <a:solidFill>
                            <a:srgbClr val="3F3F3F"/>
                          </a:solidFill>
                          <a:latin typeface="Aptos" panose="020B0004020202020204" pitchFamily="34" charset="0"/>
                        </a:rPr>
                        <a:t>Swan</a:t>
                      </a:r>
                      <a:endParaRPr lang="sl-SI" sz="1400" noProof="0" dirty="0">
                        <a:solidFill>
                          <a:srgbClr val="3F3F3F"/>
                        </a:solidFill>
                        <a:latin typeface="Aptos" panose="020B0004020202020204" pitchFamily="34" charset="0"/>
                      </a:endParaRPr>
                    </a:p>
                    <a:p>
                      <a:pPr marL="0" marR="0" lvl="0" indent="0" algn="l" rtl="0">
                        <a:lnSpc>
                          <a:spcPct val="100000"/>
                        </a:lnSpc>
                        <a:spcBef>
                          <a:spcPts val="0"/>
                        </a:spcBef>
                        <a:spcAft>
                          <a:spcPts val="0"/>
                        </a:spcAft>
                        <a:buClr>
                          <a:srgbClr val="000000"/>
                        </a:buClr>
                        <a:buSzPts val="1400"/>
                        <a:buFont typeface="Arial"/>
                        <a:buNone/>
                      </a:pPr>
                      <a:r>
                        <a:rPr lang="sl-SI" sz="1400" u="none" strike="noStrike" cap="none" noProof="0" dirty="0">
                          <a:solidFill>
                            <a:srgbClr val="3F3F3F"/>
                          </a:solidFill>
                          <a:latin typeface="Aptos" panose="020B0004020202020204" pitchFamily="34" charset="0"/>
                        </a:rPr>
                        <a:t>50 % vlaken iz certificiranega izvora</a:t>
                      </a:r>
                      <a:br>
                        <a:rPr lang="sl-SI" sz="1400" u="none" strike="noStrike" cap="none" noProof="0" dirty="0">
                          <a:solidFill>
                            <a:srgbClr val="3F3F3F"/>
                          </a:solidFill>
                          <a:latin typeface="Aptos" panose="020B0004020202020204" pitchFamily="34" charset="0"/>
                        </a:rPr>
                      </a:br>
                      <a:r>
                        <a:rPr lang="sl-SI" sz="1400" u="sng" strike="noStrike" cap="none" noProof="0" dirty="0">
                          <a:solidFill>
                            <a:srgbClr val="3F3F3F"/>
                          </a:solidFill>
                          <a:latin typeface="Aptos" panose="020B0004020202020204" pitchFamily="34" charset="0"/>
                          <a:hlinkClick r:id="rId7">
                            <a:extLst>
                              <a:ext uri="{A12FA001-AC4F-418D-AE19-62706E023703}">
                                <ahyp:hlinkClr xmlns:ahyp="http://schemas.microsoft.com/office/drawing/2018/hyperlinkcolor" val="tx"/>
                              </a:ext>
                            </a:extLst>
                          </a:hlinkClick>
                        </a:rPr>
                        <a:t>http://www.nordic-ecolabel.org </a:t>
                      </a:r>
                      <a:r>
                        <a:rPr lang="sl-SI" sz="1400" u="none" strike="noStrike" cap="none" noProof="0" dirty="0">
                          <a:solidFill>
                            <a:srgbClr val="3F3F3F"/>
                          </a:solidFill>
                          <a:latin typeface="Aptos" panose="020B0004020202020204" pitchFamily="34" charset="0"/>
                        </a:rPr>
                        <a:t> </a:t>
                      </a:r>
                    </a:p>
                  </a:txBody>
                  <a:tcPr marL="91450" marR="91450" marT="45725" marB="45725" anchor="ctr">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3"/>
                  </a:ext>
                </a:extLst>
              </a:tr>
              <a:tr h="1014356">
                <a:tc>
                  <a:txBody>
                    <a:bodyPr/>
                    <a:lstStyle/>
                    <a:p>
                      <a:pPr marL="0" marR="0" lvl="0" indent="0" algn="l" rtl="0">
                        <a:lnSpc>
                          <a:spcPct val="100000"/>
                        </a:lnSpc>
                        <a:spcBef>
                          <a:spcPts val="0"/>
                        </a:spcBef>
                        <a:spcAft>
                          <a:spcPts val="0"/>
                        </a:spcAft>
                        <a:buNone/>
                      </a:pPr>
                      <a:endParaRPr lang="sl-SI" sz="1400" u="none" strike="noStrike" cap="none" noProof="0" dirty="0"/>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sl-SI" sz="1400" b="0" u="none" strike="noStrike" cap="none" noProof="0" dirty="0">
                          <a:solidFill>
                            <a:srgbClr val="3F3F3F"/>
                          </a:solidFill>
                          <a:latin typeface="Aptos" panose="020B0004020202020204" pitchFamily="34" charset="0"/>
                          <a:ea typeface="Arial"/>
                          <a:cs typeface="Arial"/>
                          <a:sym typeface="Arial"/>
                        </a:rPr>
                        <a:t>Program za spodbujanje priznavanja sistemov certificiranja gozdov PEFC</a:t>
                      </a:r>
                    </a:p>
                    <a:p>
                      <a:pPr marL="0" marR="0" lvl="0" indent="0" algn="l" rtl="0">
                        <a:lnSpc>
                          <a:spcPct val="100000"/>
                        </a:lnSpc>
                        <a:spcBef>
                          <a:spcPts val="0"/>
                        </a:spcBef>
                        <a:spcAft>
                          <a:spcPts val="0"/>
                        </a:spcAft>
                        <a:buNone/>
                      </a:pPr>
                      <a:r>
                        <a:rPr lang="sl-SI" sz="1400" b="0" u="none" strike="noStrike" cap="none" noProof="0" dirty="0">
                          <a:solidFill>
                            <a:srgbClr val="3F3F3F"/>
                          </a:solidFill>
                          <a:latin typeface="Aptos" panose="020B0004020202020204" pitchFamily="34" charset="0"/>
                          <a:ea typeface="Arial"/>
                          <a:cs typeface="Arial"/>
                          <a:sym typeface="Arial"/>
                        </a:rPr>
                        <a:t>PEFC-certificirano (70 % iz certificiranih gozdov), PEFC-reciklirano 70 % recikliranega materiala, PEFC regionalno</a:t>
                      </a:r>
                    </a:p>
                    <a:p>
                      <a:pPr marL="0" marR="0" lvl="0" indent="0" algn="l" rtl="0">
                        <a:lnSpc>
                          <a:spcPct val="100000"/>
                        </a:lnSpc>
                        <a:spcBef>
                          <a:spcPts val="0"/>
                        </a:spcBef>
                        <a:spcAft>
                          <a:spcPts val="0"/>
                        </a:spcAft>
                        <a:buNone/>
                      </a:pPr>
                      <a:r>
                        <a:rPr lang="sl-SI" sz="1400" b="0" i="0" u="sng" strike="noStrike" cap="none" noProof="0" dirty="0">
                          <a:solidFill>
                            <a:srgbClr val="3F3F3F"/>
                          </a:solidFill>
                          <a:latin typeface="Aptos" panose="020B0004020202020204" pitchFamily="34" charset="0"/>
                          <a:hlinkClick r:id="rId8">
                            <a:extLst>
                              <a:ext uri="{A12FA001-AC4F-418D-AE19-62706E023703}">
                                <ahyp:hlinkClr xmlns:ahyp="http://schemas.microsoft.com/office/drawing/2018/hyperlinkcolor" val="tx"/>
                              </a:ext>
                            </a:extLst>
                          </a:hlinkClick>
                        </a:rPr>
                        <a:t>https://pefc.org/</a:t>
                      </a:r>
                      <a:r>
                        <a:rPr lang="sl-SI" sz="1400" b="0" i="0" u="none" strike="noStrike" cap="none" noProof="0" dirty="0">
                          <a:solidFill>
                            <a:srgbClr val="3F3F3F"/>
                          </a:solidFill>
                          <a:latin typeface="Aptos" panose="020B0004020202020204" pitchFamily="34" charset="0"/>
                        </a:rPr>
                        <a:t> </a:t>
                      </a:r>
                      <a:endParaRPr lang="sl-SI" sz="1400" u="none" strike="noStrike" cap="none" noProof="0" dirty="0">
                        <a:solidFill>
                          <a:srgbClr val="3F3F3F"/>
                        </a:solidFill>
                        <a:latin typeface="Aptos" panose="020B0004020202020204" pitchFamily="34" charset="0"/>
                      </a:endParaRPr>
                    </a:p>
                  </a:txBody>
                  <a:tcPr marL="91450" marR="91450" marT="45725" marB="45725">
                    <a:lnL w="12700" cap="flat" cmpd="sng">
                      <a:solidFill>
                        <a:srgbClr val="D8D8D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D8D8D8"/>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548" name="Google Shape;548;p72"/>
          <p:cNvPicPr preferRelativeResize="0"/>
          <p:nvPr/>
        </p:nvPicPr>
        <p:blipFill rotWithShape="1">
          <a:blip r:embed="rId9">
            <a:alphaModFix/>
          </a:blip>
          <a:srcRect/>
          <a:stretch/>
        </p:blipFill>
        <p:spPr>
          <a:xfrm>
            <a:off x="597491" y="3383779"/>
            <a:ext cx="710742" cy="710742"/>
          </a:xfrm>
          <a:prstGeom prst="rect">
            <a:avLst/>
          </a:prstGeom>
          <a:noFill/>
          <a:ln>
            <a:noFill/>
          </a:ln>
        </p:spPr>
      </p:pic>
      <p:pic>
        <p:nvPicPr>
          <p:cNvPr id="549" name="Google Shape;549;p72" descr="Nordischer Schwan"/>
          <p:cNvPicPr preferRelativeResize="0"/>
          <p:nvPr/>
        </p:nvPicPr>
        <p:blipFill rotWithShape="1">
          <a:blip r:embed="rId10">
            <a:alphaModFix/>
          </a:blip>
          <a:srcRect/>
          <a:stretch/>
        </p:blipFill>
        <p:spPr>
          <a:xfrm>
            <a:off x="640890" y="4991132"/>
            <a:ext cx="623944" cy="623944"/>
          </a:xfrm>
          <a:prstGeom prst="rect">
            <a:avLst/>
          </a:prstGeom>
          <a:noFill/>
          <a:ln>
            <a:noFill/>
          </a:ln>
        </p:spPr>
      </p:pic>
      <p:pic>
        <p:nvPicPr>
          <p:cNvPr id="550" name="Google Shape;550;p72"/>
          <p:cNvPicPr preferRelativeResize="0"/>
          <p:nvPr/>
        </p:nvPicPr>
        <p:blipFill rotWithShape="1">
          <a:blip r:embed="rId11">
            <a:alphaModFix/>
          </a:blip>
          <a:srcRect/>
          <a:stretch/>
        </p:blipFill>
        <p:spPr>
          <a:xfrm>
            <a:off x="718297" y="4274828"/>
            <a:ext cx="469130" cy="534933"/>
          </a:xfrm>
          <a:prstGeom prst="rect">
            <a:avLst/>
          </a:prstGeom>
          <a:noFill/>
          <a:ln>
            <a:noFill/>
          </a:ln>
        </p:spPr>
      </p:pic>
      <p:pic>
        <p:nvPicPr>
          <p:cNvPr id="552" name="Google Shape;552;p72"/>
          <p:cNvPicPr preferRelativeResize="0"/>
          <p:nvPr/>
        </p:nvPicPr>
        <p:blipFill rotWithShape="1">
          <a:blip r:embed="rId12">
            <a:alphaModFix/>
          </a:blip>
          <a:srcRect/>
          <a:stretch/>
        </p:blipFill>
        <p:spPr>
          <a:xfrm>
            <a:off x="722523" y="5857407"/>
            <a:ext cx="460678" cy="623943"/>
          </a:xfrm>
          <a:prstGeom prst="rect">
            <a:avLst/>
          </a:prstGeom>
          <a:noFill/>
          <a:ln>
            <a:noFill/>
          </a:ln>
        </p:spPr>
      </p:pic>
    </p:spTree>
    <p:extLst>
      <p:ext uri="{BB962C8B-B14F-4D97-AF65-F5344CB8AC3E}">
        <p14:creationId xmlns:p14="http://schemas.microsoft.com/office/powerpoint/2010/main" val="2472034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8" name="Google Shape;558;p73"/>
          <p:cNvSpPr txBox="1">
            <a:spLocks noGrp="1"/>
          </p:cNvSpPr>
          <p:nvPr>
            <p:ph type="body" idx="1"/>
          </p:nvPr>
        </p:nvSpPr>
        <p:spPr>
          <a:xfrm>
            <a:off x="594360" y="2654643"/>
            <a:ext cx="7955280" cy="321371"/>
          </a:xfrm>
          <a:prstGeom prst="rect">
            <a:avLst/>
          </a:prstGeom>
          <a:noFill/>
          <a:ln>
            <a:noFill/>
          </a:ln>
        </p:spPr>
        <p:txBody>
          <a:bodyPr spcFirstLastPara="1" wrap="square" lIns="0" tIns="0" rIns="0" bIns="0" anchor="t" anchorCtr="0">
            <a:noAutofit/>
          </a:bodyPr>
          <a:lstStyle/>
          <a:p>
            <a:pPr marL="342000" indent="-342900">
              <a:buClr>
                <a:srgbClr val="035854"/>
              </a:buClr>
              <a:buFont typeface="Arial" panose="020B0604020202020204" pitchFamily="34" charset="0"/>
              <a:buChar char="•"/>
            </a:pPr>
            <a:r>
              <a:rPr lang="sl-SI" noProof="0" dirty="0"/>
              <a:t>Modri angel (RAL-UZ 14 / reciklirani papir) zahteva, da so papirne vlaknine v 100 % sestavljene iz starega papirja, od katerega mora biti 65 % manj kakovostnega starega papirja. To zagotavlja, da se papir večkrat reciklira, kar pomeni optimalno izkoriščanje surovine lesa.</a:t>
            </a:r>
          </a:p>
          <a:p>
            <a:pPr marL="342000" indent="-342900">
              <a:buClr>
                <a:srgbClr val="035854"/>
              </a:buClr>
              <a:buFont typeface="Arial" panose="020B0604020202020204" pitchFamily="34" charset="0"/>
              <a:buChar char="•"/>
            </a:pPr>
            <a:r>
              <a:rPr lang="sl-SI" noProof="0" dirty="0"/>
              <a:t>Brez uporabe klora, optičnih belil, halogeniranih belil in drugih kemikalij.</a:t>
            </a:r>
          </a:p>
          <a:p>
            <a:pPr marL="342000" indent="-342900">
              <a:buClr>
                <a:srgbClr val="035854"/>
              </a:buClr>
              <a:buFont typeface="Arial" panose="020B0604020202020204" pitchFamily="34" charset="0"/>
              <a:buChar char="•"/>
            </a:pPr>
            <a:r>
              <a:rPr lang="sl-SI" noProof="0" dirty="0"/>
              <a:t>Kakovost končnih izdelkov mora izpolnjevati najvišje zahteve, npr. optimalno funkcionalnost in najboljše rezultate tiskanja. Življenjska doba recikliranega papirja je več sto let, kar zagotavlja dolgo arhiviranje.</a:t>
            </a:r>
          </a:p>
          <a:p>
            <a:pPr marL="342000" indent="-342900">
              <a:buClr>
                <a:srgbClr val="035854"/>
              </a:buClr>
              <a:buFont typeface="Arial" panose="020B0604020202020204" pitchFamily="34" charset="0"/>
              <a:buChar char="•"/>
            </a:pPr>
            <a:r>
              <a:rPr lang="sl-SI" noProof="0" dirty="0"/>
              <a:t>Priporočljivo: zagotavlja največjo možno uporabo starega papirja in najstrožja merila za uporabo kemikalij.</a:t>
            </a:r>
          </a:p>
        </p:txBody>
      </p:sp>
      <p:sp>
        <p:nvSpPr>
          <p:cNvPr id="557" name="Google Shape;557;p73"/>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b="1" noProof="0" dirty="0" err="1"/>
              <a:t>Referenči</a:t>
            </a:r>
            <a:r>
              <a:rPr lang="sl-SI" b="1" noProof="0" dirty="0"/>
              <a:t> znak za papir –</a:t>
            </a:r>
            <a:br>
              <a:rPr lang="sl-SI" b="1" noProof="0" dirty="0"/>
            </a:br>
            <a:r>
              <a:rPr lang="sl-SI" b="1" noProof="0" dirty="0"/>
              <a:t>Modri angel</a:t>
            </a:r>
            <a:endParaRPr lang="sl-SI" noProof="0" dirty="0"/>
          </a:p>
        </p:txBody>
      </p:sp>
      <p:pic>
        <p:nvPicPr>
          <p:cNvPr id="559" name="Google Shape;559;p73"/>
          <p:cNvPicPr preferRelativeResize="0"/>
          <p:nvPr/>
        </p:nvPicPr>
        <p:blipFill rotWithShape="1">
          <a:blip r:embed="rId3">
            <a:alphaModFix/>
          </a:blip>
          <a:srcRect l="27359" r="26091"/>
          <a:stretch>
            <a:fillRect/>
          </a:stretch>
        </p:blipFill>
        <p:spPr>
          <a:xfrm>
            <a:off x="9509761" y="2654643"/>
            <a:ext cx="2087880" cy="2249882"/>
          </a:xfrm>
          <a:prstGeom prst="rect">
            <a:avLst/>
          </a:prstGeom>
          <a:noFill/>
          <a:ln>
            <a:noFill/>
          </a:ln>
        </p:spPr>
      </p:pic>
    </p:spTree>
    <p:extLst>
      <p:ext uri="{BB962C8B-B14F-4D97-AF65-F5344CB8AC3E}">
        <p14:creationId xmlns:p14="http://schemas.microsoft.com/office/powerpoint/2010/main" val="3274515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sl-SI" noProof="0" dirty="0"/>
              <a:t>Hvala za pozornost!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3B452F3-60B8-FF9E-67D0-4E588AACD92D}"/>
              </a:ext>
            </a:extLst>
          </p:cNvPr>
          <p:cNvSpPr>
            <a:spLocks noGrp="1"/>
          </p:cNvSpPr>
          <p:nvPr>
            <p:ph type="pic" idx="2"/>
          </p:nvPr>
        </p:nvSpPr>
        <p:spPr/>
        <p:txBody>
          <a:bodyPr/>
          <a:lstStyle/>
          <a:p>
            <a:endParaRPr lang="sl-SI"/>
          </a:p>
        </p:txBody>
      </p:sp>
      <p:sp>
        <p:nvSpPr>
          <p:cNvPr id="155" name="Google Shape;155;p31"/>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1. Znaki, certifikati, sistemi upravljanja – luč v džungli znakov</a:t>
            </a:r>
          </a:p>
        </p:txBody>
      </p:sp>
      <p:sp>
        <p:nvSpPr>
          <p:cNvPr id="3" name="Text Placeholder 2">
            <a:extLst>
              <a:ext uri="{FF2B5EF4-FFF2-40B4-BE49-F238E27FC236}">
                <a16:creationId xmlns:a16="http://schemas.microsoft.com/office/drawing/2014/main" id="{8D183AEB-553D-0842-5B5D-59353B92CDF4}"/>
              </a:ext>
            </a:extLst>
          </p:cNvPr>
          <p:cNvSpPr>
            <a:spLocks noGrp="1"/>
          </p:cNvSpPr>
          <p:nvPr>
            <p:ph type="body" idx="15"/>
          </p:nvPr>
        </p:nvSpPr>
        <p:spPr/>
        <p:txBody>
          <a:bodyPr/>
          <a:lstStyle/>
          <a:p>
            <a:endParaRPr lang="sl-SI"/>
          </a:p>
        </p:txBody>
      </p:sp>
    </p:spTree>
    <p:extLst>
      <p:ext uri="{BB962C8B-B14F-4D97-AF65-F5344CB8AC3E}">
        <p14:creationId xmlns:p14="http://schemas.microsoft.com/office/powerpoint/2010/main" val="104204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9"/>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b="1" noProof="0" dirty="0"/>
              <a:t>Katere vrste </a:t>
            </a:r>
            <a:r>
              <a:rPr lang="sl-SI" noProof="0" dirty="0"/>
              <a:t>znakov</a:t>
            </a:r>
            <a:r>
              <a:rPr lang="sl-SI" b="1" noProof="0" dirty="0"/>
              <a:t> obstajajo</a:t>
            </a:r>
            <a:r>
              <a:rPr lang="sl-SI" noProof="0" dirty="0"/>
              <a:t>?</a:t>
            </a:r>
          </a:p>
        </p:txBody>
      </p:sp>
      <p:sp>
        <p:nvSpPr>
          <p:cNvPr id="177" name="Google Shape;177;p49"/>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000" lvl="0" indent="-342900">
              <a:buClr>
                <a:srgbClr val="035854"/>
              </a:buClr>
              <a:buSzPct val="100000"/>
              <a:buFont typeface="Arial" panose="020B0604020202020204" pitchFamily="34" charset="0"/>
              <a:buChar char="•"/>
            </a:pPr>
            <a:r>
              <a:rPr lang="sl-SI" sz="2400" noProof="0" dirty="0"/>
              <a:t>Zakonsko predpisani znaki</a:t>
            </a:r>
          </a:p>
          <a:p>
            <a:pPr marL="342000" lvl="0" indent="-342900">
              <a:buClr>
                <a:srgbClr val="035854"/>
              </a:buClr>
              <a:buSzPct val="100000"/>
              <a:buFont typeface="Arial" panose="020B0604020202020204" pitchFamily="34" charset="0"/>
              <a:buChar char="•"/>
            </a:pPr>
            <a:r>
              <a:rPr lang="sl-SI" sz="2400" noProof="0" dirty="0"/>
              <a:t>Okoljski znaki tipa I</a:t>
            </a:r>
          </a:p>
          <a:p>
            <a:pPr marL="342000" lvl="0" indent="-342900">
              <a:buClr>
                <a:srgbClr val="035854"/>
              </a:buClr>
              <a:buSzPct val="100000"/>
              <a:buFont typeface="Arial" panose="020B0604020202020204" pitchFamily="34" charset="0"/>
              <a:buChar char="•"/>
            </a:pPr>
            <a:r>
              <a:rPr lang="sl-SI" sz="2400" noProof="0" dirty="0"/>
              <a:t>Socialni znaki </a:t>
            </a:r>
          </a:p>
          <a:p>
            <a:pPr marL="342000" lvl="0" indent="-342900">
              <a:buClr>
                <a:srgbClr val="035854"/>
              </a:buClr>
              <a:buSzPct val="100000"/>
              <a:buFont typeface="Arial" panose="020B0604020202020204" pitchFamily="34" charset="0"/>
              <a:buChar char="•"/>
            </a:pPr>
            <a:r>
              <a:rPr lang="sl-SI" sz="2400" noProof="0" dirty="0"/>
              <a:t>Zasebni znaki</a:t>
            </a:r>
          </a:p>
          <a:p>
            <a:pPr marL="342000" lvl="0" indent="-342900">
              <a:buClr>
                <a:srgbClr val="035854"/>
              </a:buClr>
              <a:buSzPct val="100000"/>
              <a:buFont typeface="Arial" panose="020B0604020202020204" pitchFamily="34" charset="0"/>
              <a:buChar char="•"/>
            </a:pPr>
            <a:r>
              <a:rPr lang="sl-SI" sz="2400" noProof="0" dirty="0"/>
              <a:t>Regionalne blagovne znamke</a:t>
            </a:r>
          </a:p>
          <a:p>
            <a:pPr marL="342000" lvl="0" indent="-342900">
              <a:buClr>
                <a:srgbClr val="035854"/>
              </a:buClr>
              <a:buSzPct val="100000"/>
              <a:buFont typeface="Arial" panose="020B0604020202020204" pitchFamily="34" charset="0"/>
              <a:buChar char="•"/>
            </a:pPr>
            <a:r>
              <a:rPr lang="sl-SI" sz="2400" noProof="0" dirty="0"/>
              <a:t>Certifikati podjetij / sistemi upravljanja</a:t>
            </a:r>
          </a:p>
        </p:txBody>
      </p:sp>
    </p:spTree>
    <p:extLst>
      <p:ext uri="{BB962C8B-B14F-4D97-AF65-F5344CB8AC3E}">
        <p14:creationId xmlns:p14="http://schemas.microsoft.com/office/powerpoint/2010/main" val="48329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4" name="Text Placeholder 3">
            <a:extLst>
              <a:ext uri="{FF2B5EF4-FFF2-40B4-BE49-F238E27FC236}">
                <a16:creationId xmlns:a16="http://schemas.microsoft.com/office/drawing/2014/main" id="{6B642EAF-4585-2557-1F6E-E7EF9E2BD840}"/>
              </a:ext>
            </a:extLst>
          </p:cNvPr>
          <p:cNvSpPr>
            <a:spLocks noGrp="1"/>
          </p:cNvSpPr>
          <p:nvPr>
            <p:ph type="body" idx="1"/>
          </p:nvPr>
        </p:nvSpPr>
        <p:spPr>
          <a:xfrm>
            <a:off x="594361" y="2654643"/>
            <a:ext cx="9576374" cy="4308872"/>
          </a:xfrm>
        </p:spPr>
        <p:txBody>
          <a:bodyPr/>
          <a:lstStyle/>
          <a:p>
            <a:pPr marL="25400" lvl="0">
              <a:buClr>
                <a:srgbClr val="000000"/>
              </a:buClr>
              <a:defRPr/>
            </a:pPr>
            <a:r>
              <a:rPr lang="sl-SI" b="1" dirty="0"/>
              <a:t>Znak EU za energetsko učinkovitost in znak EU za porabo energije za različne izdelke:</a:t>
            </a:r>
          </a:p>
          <a:p>
            <a:pPr marL="311150" lvl="6" indent="-285750">
              <a:lnSpc>
                <a:spcPct val="100000"/>
              </a:lnSpc>
              <a:spcBef>
                <a:spcPts val="0"/>
              </a:spcBef>
              <a:buClr>
                <a:srgbClr val="035854"/>
              </a:buClr>
              <a:buSzPts val="2000"/>
              <a:buFont typeface="Arial" panose="020B0604020202020204" pitchFamily="34" charset="0"/>
              <a:buChar char="•"/>
              <a:defRPr/>
            </a:pPr>
            <a:r>
              <a:rPr lang="sl-SI" sz="2000" dirty="0">
                <a:solidFill>
                  <a:srgbClr val="3F3F3F"/>
                </a:solidFill>
                <a:latin typeface="Aptos" panose="020B0004020202020204" pitchFamily="34" charset="0"/>
              </a:rPr>
              <a:t>gospodinjski aparati, svetila, grelniki vode/bojlerji …</a:t>
            </a:r>
          </a:p>
          <a:p>
            <a:pPr marL="25400" lvl="0">
              <a:buClr>
                <a:srgbClr val="000000"/>
              </a:buClr>
              <a:defRPr/>
            </a:pPr>
            <a:endParaRPr lang="sl-SI" b="1" dirty="0"/>
          </a:p>
          <a:p>
            <a:pPr marL="25400" lvl="0">
              <a:buClr>
                <a:srgbClr val="000000"/>
              </a:buClr>
              <a:defRPr/>
            </a:pPr>
            <a:r>
              <a:rPr lang="sl-SI" b="1" dirty="0"/>
              <a:t>Naprave so razvrščene glede na njihovo porabo energije.</a:t>
            </a:r>
          </a:p>
          <a:p>
            <a:pPr marL="25400" lvl="0">
              <a:buClr>
                <a:srgbClr val="000000"/>
              </a:buClr>
              <a:defRPr/>
            </a:pPr>
            <a:r>
              <a:rPr lang="sl-SI" b="1" dirty="0"/>
              <a:t>Novo označevanje od leta 2021 – energetski razredi A–G najprej za:</a:t>
            </a:r>
          </a:p>
          <a:p>
            <a:pPr marL="342000" lvl="0" indent="-342000">
              <a:buClr>
                <a:srgbClr val="035854"/>
              </a:buClr>
              <a:buFont typeface="Arial"/>
              <a:buChar char="•"/>
              <a:defRPr/>
            </a:pPr>
            <a:r>
              <a:rPr lang="sl-SI" dirty="0"/>
              <a:t>hladilnike in zamrzovalnike, vključno s shrambami za shranjevanje vina;</a:t>
            </a:r>
          </a:p>
          <a:p>
            <a:pPr marL="342000" lvl="0" indent="-342000">
              <a:buClr>
                <a:srgbClr val="035854"/>
              </a:buClr>
              <a:buFont typeface="Arial"/>
              <a:buChar char="•"/>
              <a:defRPr/>
            </a:pPr>
            <a:r>
              <a:rPr lang="sl-SI" dirty="0"/>
              <a:t>pomivalne stroje, pralne stroje, vključno s pralno-sušilnimi stroji;</a:t>
            </a:r>
          </a:p>
          <a:p>
            <a:pPr marL="342000" lvl="0" indent="-342000">
              <a:buClr>
                <a:srgbClr val="035854"/>
              </a:buClr>
              <a:buFont typeface="Arial"/>
              <a:buChar char="•"/>
              <a:defRPr/>
            </a:pPr>
            <a:r>
              <a:rPr lang="sl-SI" dirty="0"/>
              <a:t>elektronske zaslone, vključno s televizorji;</a:t>
            </a:r>
          </a:p>
          <a:p>
            <a:pPr marL="342000" lvl="0" indent="-342000">
              <a:buClr>
                <a:srgbClr val="035854"/>
              </a:buClr>
              <a:buFont typeface="Arial"/>
              <a:buChar char="•"/>
              <a:defRPr/>
            </a:pPr>
            <a:r>
              <a:rPr lang="sl-SI" dirty="0"/>
              <a:t>luči in svetila.</a:t>
            </a:r>
          </a:p>
          <a:p>
            <a:pPr marL="25400" lvl="0">
              <a:buClr>
                <a:srgbClr val="000000"/>
              </a:buClr>
              <a:defRPr/>
            </a:pPr>
            <a:endParaRPr lang="sl-SI" b="1" dirty="0"/>
          </a:p>
          <a:p>
            <a:pPr marL="25400" lvl="0">
              <a:buClr>
                <a:srgbClr val="000000"/>
              </a:buClr>
              <a:defRPr/>
            </a:pPr>
            <a:r>
              <a:rPr lang="sl-SI" b="1" dirty="0"/>
              <a:t>Ekološki logotip EU za kmetijske proizvode, ki se tržijo kot ekološki.</a:t>
            </a:r>
          </a:p>
          <a:p>
            <a:pPr marL="25400" lvl="0">
              <a:buClr>
                <a:srgbClr val="000000"/>
              </a:buClr>
              <a:defRPr/>
            </a:pPr>
            <a:endParaRPr lang="sl-SI" dirty="0"/>
          </a:p>
          <a:p>
            <a:endParaRPr lang="sl-SI" dirty="0"/>
          </a:p>
        </p:txBody>
      </p:sp>
      <p:sp>
        <p:nvSpPr>
          <p:cNvPr id="182" name="Google Shape;182;p50"/>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Zakonsko predpisani znaki </a:t>
            </a:r>
          </a:p>
        </p:txBody>
      </p:sp>
      <p:pic>
        <p:nvPicPr>
          <p:cNvPr id="184" name="Google Shape;184;p50" descr="Kühl- und Gefriergeräte | Umweltbundesamt"/>
          <p:cNvPicPr preferRelativeResize="0"/>
          <p:nvPr/>
        </p:nvPicPr>
        <p:blipFill rotWithShape="1">
          <a:blip r:embed="rId3">
            <a:alphaModFix/>
          </a:blip>
          <a:srcRect l="37292" r="37838"/>
          <a:stretch/>
        </p:blipFill>
        <p:spPr>
          <a:xfrm>
            <a:off x="10245219" y="1797824"/>
            <a:ext cx="1396823" cy="2279208"/>
          </a:xfrm>
          <a:prstGeom prst="rect">
            <a:avLst/>
          </a:prstGeom>
          <a:noFill/>
          <a:ln>
            <a:noFill/>
          </a:ln>
        </p:spPr>
      </p:pic>
      <p:pic>
        <p:nvPicPr>
          <p:cNvPr id="185" name="Google Shape;185;p50" descr="The organic logo - European Commission"/>
          <p:cNvPicPr preferRelativeResize="0"/>
          <p:nvPr/>
        </p:nvPicPr>
        <p:blipFill rotWithShape="1">
          <a:blip r:embed="rId4">
            <a:alphaModFix/>
          </a:blip>
          <a:srcRect/>
          <a:stretch/>
        </p:blipFill>
        <p:spPr>
          <a:xfrm>
            <a:off x="10170734" y="4270549"/>
            <a:ext cx="1471308" cy="1359845"/>
          </a:xfrm>
          <a:prstGeom prst="rect">
            <a:avLst/>
          </a:prstGeom>
          <a:noFill/>
          <a:ln>
            <a:noFill/>
          </a:ln>
        </p:spPr>
      </p:pic>
    </p:spTree>
    <p:extLst>
      <p:ext uri="{BB962C8B-B14F-4D97-AF65-F5344CB8AC3E}">
        <p14:creationId xmlns:p14="http://schemas.microsoft.com/office/powerpoint/2010/main" val="401758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Zakonsko predpisani znaki </a:t>
            </a:r>
          </a:p>
        </p:txBody>
      </p:sp>
      <p:sp>
        <p:nvSpPr>
          <p:cNvPr id="178" name="Google Shape;178;p34"/>
          <p:cNvSpPr txBox="1">
            <a:spLocks noGrp="1"/>
          </p:cNvSpPr>
          <p:nvPr>
            <p:ph type="body" idx="1"/>
          </p:nvPr>
        </p:nvSpPr>
        <p:spPr>
          <a:xfrm>
            <a:off x="594359" y="2654643"/>
            <a:ext cx="7763257" cy="307777"/>
          </a:xfrm>
          <a:prstGeom prst="rect">
            <a:avLst/>
          </a:prstGeom>
          <a:noFill/>
          <a:ln>
            <a:noFill/>
          </a:ln>
        </p:spPr>
        <p:txBody>
          <a:bodyPr spcFirstLastPara="1" wrap="square" lIns="0" tIns="0" rIns="0" bIns="0" anchor="t" anchorCtr="0">
            <a:noAutofit/>
          </a:bodyPr>
          <a:lstStyle/>
          <a:p>
            <a:pPr marL="342000" lvl="0" indent="-342900" algn="l" rtl="0">
              <a:spcAft>
                <a:spcPts val="0"/>
              </a:spcAft>
              <a:buClr>
                <a:srgbClr val="035854"/>
              </a:buClr>
              <a:buSzPts val="2400"/>
              <a:buFont typeface="Arial" panose="020B0604020202020204" pitchFamily="34" charset="0"/>
              <a:buChar char="•"/>
            </a:pPr>
            <a:r>
              <a:rPr lang="sl-SI" sz="2400" noProof="0" dirty="0"/>
              <a:t>Ekološki logotip EU za kmetijske proizvode</a:t>
            </a:r>
          </a:p>
          <a:p>
            <a:pPr lvl="0" algn="l" rtl="0">
              <a:spcAft>
                <a:spcPts val="0"/>
              </a:spcAft>
              <a:buClr>
                <a:srgbClr val="035854"/>
              </a:buClr>
              <a:buSzPts val="2400"/>
            </a:pPr>
            <a:endParaRPr lang="sl-SI" sz="2400" noProof="0" dirty="0"/>
          </a:p>
          <a:p>
            <a:pPr marL="342000" indent="-342900">
              <a:buClr>
                <a:srgbClr val="035854"/>
              </a:buClr>
              <a:buFont typeface="Arial" panose="020B0604020202020204" pitchFamily="34" charset="0"/>
              <a:buChar char="•"/>
            </a:pPr>
            <a:r>
              <a:rPr lang="sl-SI" sz="2400" noProof="0" dirty="0"/>
              <a:t>Mora biti naveden na vseh pakiranih živilih, ki so proizvedena v EU in se tržijo kot ekološki proizvodi.</a:t>
            </a:r>
          </a:p>
        </p:txBody>
      </p:sp>
      <p:pic>
        <p:nvPicPr>
          <p:cNvPr id="179" name="Google Shape;179;p34" descr="The organic logo - European Commission"/>
          <p:cNvPicPr preferRelativeResize="0"/>
          <p:nvPr/>
        </p:nvPicPr>
        <p:blipFill rotWithShape="1">
          <a:blip r:embed="rId3">
            <a:alphaModFix/>
          </a:blip>
          <a:srcRect/>
          <a:stretch/>
        </p:blipFill>
        <p:spPr>
          <a:xfrm>
            <a:off x="8918910" y="2696278"/>
            <a:ext cx="2678731" cy="2475797"/>
          </a:xfrm>
          <a:prstGeom prst="rect">
            <a:avLst/>
          </a:prstGeom>
          <a:noFill/>
          <a:ln>
            <a:noFill/>
          </a:ln>
        </p:spPr>
      </p:pic>
    </p:spTree>
    <p:extLst>
      <p:ext uri="{BB962C8B-B14F-4D97-AF65-F5344CB8AC3E}">
        <p14:creationId xmlns:p14="http://schemas.microsoft.com/office/powerpoint/2010/main" val="156574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1"/>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Prostovoljni okoljski znaki oziroma okoljski znaki tipa I</a:t>
            </a:r>
          </a:p>
        </p:txBody>
      </p:sp>
      <p:sp>
        <p:nvSpPr>
          <p:cNvPr id="191" name="Google Shape;191;p51"/>
          <p:cNvSpPr txBox="1">
            <a:spLocks noGrp="1"/>
          </p:cNvSpPr>
          <p:nvPr>
            <p:ph type="body" idx="1"/>
          </p:nvPr>
        </p:nvSpPr>
        <p:spPr>
          <a:prstGeom prst="rect">
            <a:avLst/>
          </a:prstGeom>
          <a:noFill/>
          <a:ln>
            <a:noFill/>
          </a:ln>
        </p:spPr>
        <p:txBody>
          <a:bodyPr spcFirstLastPara="1" wrap="square" lIns="0" tIns="0" rIns="0" bIns="0" anchor="t" anchorCtr="0">
            <a:noAutofit/>
          </a:bodyPr>
          <a:lstStyle/>
          <a:p>
            <a:pPr>
              <a:buSzPct val="99983"/>
            </a:pPr>
            <a:r>
              <a:rPr lang="sl-SI" b="1" dirty="0"/>
              <a:t>Certificiranje blaga s strani neodvisnih tretjih oseb</a:t>
            </a:r>
          </a:p>
          <a:p>
            <a:pPr>
              <a:buSzPct val="99983"/>
            </a:pPr>
            <a:endParaRPr lang="sl-SI" b="1" dirty="0"/>
          </a:p>
          <a:p>
            <a:pPr>
              <a:buSzPct val="99983"/>
            </a:pPr>
            <a:r>
              <a:rPr lang="sl-SI" b="1" dirty="0"/>
              <a:t>Izjave o določenih okoljskih lastnostih</a:t>
            </a:r>
          </a:p>
          <a:p>
            <a:pPr marL="342000" lvl="1" indent="-342000">
              <a:lnSpc>
                <a:spcPct val="100000"/>
              </a:lnSpc>
              <a:spcBef>
                <a:spcPts val="0"/>
              </a:spcBef>
              <a:buClr>
                <a:srgbClr val="035854"/>
              </a:buClr>
              <a:buSzPct val="99997"/>
            </a:pPr>
            <a:r>
              <a:rPr lang="sl-SI" dirty="0">
                <a:latin typeface="Aptos" panose="020B0004020202020204" pitchFamily="34" charset="0"/>
              </a:rPr>
              <a:t>Upoštevanje mejnih vrednosti za onesnaževala</a:t>
            </a:r>
          </a:p>
          <a:p>
            <a:pPr marL="342000" lvl="1" indent="-342000">
              <a:lnSpc>
                <a:spcPct val="100000"/>
              </a:lnSpc>
              <a:spcBef>
                <a:spcPts val="0"/>
              </a:spcBef>
              <a:buClr>
                <a:srgbClr val="035854"/>
              </a:buClr>
              <a:buSzPct val="99997"/>
            </a:pPr>
            <a:r>
              <a:rPr lang="sl-SI" dirty="0">
                <a:latin typeface="Aptos" panose="020B0004020202020204" pitchFamily="34" charset="0"/>
              </a:rPr>
              <a:t>Upoštevanje določenih vrednosti porabe energije</a:t>
            </a:r>
          </a:p>
          <a:p>
            <a:pPr marL="342000" lvl="1" indent="-342000">
              <a:lnSpc>
                <a:spcPct val="100000"/>
              </a:lnSpc>
              <a:spcBef>
                <a:spcPts val="0"/>
              </a:spcBef>
              <a:buClr>
                <a:srgbClr val="035854"/>
              </a:buClr>
              <a:buSzPct val="99997"/>
            </a:pPr>
            <a:r>
              <a:rPr lang="sl-SI" dirty="0">
                <a:latin typeface="Aptos" panose="020B0004020202020204" pitchFamily="34" charset="0"/>
              </a:rPr>
              <a:t>Zmanjšanje emisij med proizvodnjo</a:t>
            </a:r>
          </a:p>
          <a:p>
            <a:pPr marL="342000" lvl="1" indent="-342000">
              <a:lnSpc>
                <a:spcPct val="100000"/>
              </a:lnSpc>
              <a:spcBef>
                <a:spcPts val="0"/>
              </a:spcBef>
              <a:buClr>
                <a:srgbClr val="035854"/>
              </a:buClr>
              <a:buSzPct val="99997"/>
            </a:pPr>
            <a:r>
              <a:rPr lang="sl-SI" dirty="0" err="1">
                <a:latin typeface="Aptos" panose="020B0004020202020204" pitchFamily="34" charset="0"/>
              </a:rPr>
              <a:t>Reciklabilnost</a:t>
            </a:r>
            <a:r>
              <a:rPr lang="sl-SI" dirty="0">
                <a:latin typeface="Aptos" panose="020B0004020202020204" pitchFamily="34" charset="0"/>
              </a:rPr>
              <a:t> izdelka</a:t>
            </a:r>
          </a:p>
          <a:p>
            <a:pPr marL="558800" lvl="1" indent="0">
              <a:lnSpc>
                <a:spcPct val="100000"/>
              </a:lnSpc>
              <a:spcBef>
                <a:spcPts val="0"/>
              </a:spcBef>
              <a:buSzPct val="99997"/>
              <a:buNone/>
            </a:pPr>
            <a:endParaRPr lang="sl-SI" dirty="0">
              <a:latin typeface="Aptos" panose="020B0004020202020204" pitchFamily="34" charset="0"/>
            </a:endParaRPr>
          </a:p>
          <a:p>
            <a:pPr marL="0" lvl="1" indent="0">
              <a:lnSpc>
                <a:spcPct val="100000"/>
              </a:lnSpc>
              <a:spcBef>
                <a:spcPts val="0"/>
              </a:spcBef>
              <a:buSzPct val="99997"/>
              <a:buNone/>
            </a:pPr>
            <a:r>
              <a:rPr lang="sl-SI" b="1" dirty="0">
                <a:latin typeface="Aptos" panose="020B0004020202020204" pitchFamily="34" charset="0"/>
              </a:rPr>
              <a:t>Podlaga za oddajo javnega naročila</a:t>
            </a:r>
          </a:p>
          <a:p>
            <a:pPr marL="342000" lvl="1" indent="-342000">
              <a:lnSpc>
                <a:spcPct val="100000"/>
              </a:lnSpc>
              <a:spcBef>
                <a:spcPts val="0"/>
              </a:spcBef>
              <a:buClr>
                <a:srgbClr val="035854"/>
              </a:buClr>
              <a:buSzPct val="99997"/>
            </a:pPr>
            <a:r>
              <a:rPr lang="sl-SI" dirty="0">
                <a:latin typeface="Aptos" panose="020B0004020202020204" pitchFamily="34" charset="0"/>
              </a:rPr>
              <a:t>Razvoj z vključitvijo ustreznih interesnih skupin </a:t>
            </a:r>
          </a:p>
          <a:p>
            <a:pPr marL="342000" lvl="1" indent="-342000">
              <a:lnSpc>
                <a:spcPct val="100000"/>
              </a:lnSpc>
              <a:spcBef>
                <a:spcPts val="0"/>
              </a:spcBef>
              <a:buClr>
                <a:srgbClr val="035854"/>
              </a:buClr>
              <a:buSzPct val="99997"/>
            </a:pPr>
            <a:r>
              <a:rPr lang="sl-SI" dirty="0">
                <a:latin typeface="Aptos" panose="020B0004020202020204" pitchFamily="34" charset="0"/>
              </a:rPr>
              <a:t>Javno dostopen katalog zahtev/meril</a:t>
            </a:r>
          </a:p>
        </p:txBody>
      </p:sp>
      <p:pic>
        <p:nvPicPr>
          <p:cNvPr id="192" name="Google Shape;192;p51"/>
          <p:cNvPicPr preferRelativeResize="0"/>
          <p:nvPr/>
        </p:nvPicPr>
        <p:blipFill rotWithShape="1">
          <a:blip r:embed="rId3">
            <a:alphaModFix/>
          </a:blip>
          <a:srcRect/>
          <a:stretch/>
        </p:blipFill>
        <p:spPr>
          <a:xfrm>
            <a:off x="7463680" y="1783078"/>
            <a:ext cx="1371601" cy="1645921"/>
          </a:xfrm>
          <a:prstGeom prst="rect">
            <a:avLst/>
          </a:prstGeom>
          <a:noFill/>
          <a:ln>
            <a:noFill/>
          </a:ln>
        </p:spPr>
      </p:pic>
      <p:pic>
        <p:nvPicPr>
          <p:cNvPr id="193" name="Google Shape;193;p51"/>
          <p:cNvPicPr preferRelativeResize="0"/>
          <p:nvPr/>
        </p:nvPicPr>
        <p:blipFill rotWithShape="1">
          <a:blip r:embed="rId4">
            <a:alphaModFix/>
          </a:blip>
          <a:srcRect/>
          <a:stretch/>
        </p:blipFill>
        <p:spPr>
          <a:xfrm>
            <a:off x="7427154" y="3592617"/>
            <a:ext cx="1444653" cy="1303861"/>
          </a:xfrm>
          <a:prstGeom prst="rect">
            <a:avLst/>
          </a:prstGeom>
          <a:noFill/>
          <a:ln>
            <a:noFill/>
          </a:ln>
        </p:spPr>
      </p:pic>
      <p:pic>
        <p:nvPicPr>
          <p:cNvPr id="194" name="Google Shape;194;p51"/>
          <p:cNvPicPr preferRelativeResize="0"/>
          <p:nvPr/>
        </p:nvPicPr>
        <p:blipFill rotWithShape="1">
          <a:blip r:embed="rId5">
            <a:alphaModFix/>
          </a:blip>
          <a:srcRect/>
          <a:stretch/>
        </p:blipFill>
        <p:spPr>
          <a:xfrm>
            <a:off x="7395349" y="5095179"/>
            <a:ext cx="1508263" cy="1477229"/>
          </a:xfrm>
          <a:prstGeom prst="rect">
            <a:avLst/>
          </a:prstGeom>
          <a:noFill/>
          <a:ln>
            <a:noFill/>
          </a:ln>
        </p:spPr>
      </p:pic>
      <p:pic>
        <p:nvPicPr>
          <p:cNvPr id="195" name="Google Shape;195;p51"/>
          <p:cNvPicPr preferRelativeResize="0"/>
          <p:nvPr/>
        </p:nvPicPr>
        <p:blipFill rotWithShape="1">
          <a:blip r:embed="rId6">
            <a:alphaModFix/>
          </a:blip>
          <a:srcRect/>
          <a:stretch/>
        </p:blipFill>
        <p:spPr>
          <a:xfrm>
            <a:off x="9160503" y="3523922"/>
            <a:ext cx="1460638" cy="1441249"/>
          </a:xfrm>
          <a:prstGeom prst="rect">
            <a:avLst/>
          </a:prstGeom>
          <a:noFill/>
          <a:ln>
            <a:noFill/>
          </a:ln>
        </p:spPr>
      </p:pic>
    </p:spTree>
    <p:extLst>
      <p:ext uri="{BB962C8B-B14F-4D97-AF65-F5344CB8AC3E}">
        <p14:creationId xmlns:p14="http://schemas.microsoft.com/office/powerpoint/2010/main" val="15436518"/>
      </p:ext>
    </p:extLst>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_3_Predstavitev_Zakaj je pomembno.pptx" id="{64AA5D5D-9707-44AF-96A7-7DA3891FBB4E}" vid="{4629633A-BD58-4269-BB23-6840BFC96E7F}"/>
    </a:ext>
  </a:ext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proCURE template 2</Template>
  <TotalTime>103</TotalTime>
  <Words>6445</Words>
  <Application>Microsoft Office PowerPoint</Application>
  <PresentationFormat>Widescreen</PresentationFormat>
  <Paragraphs>534</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Aptos</vt:lpstr>
      <vt:lpstr>Arial</vt:lpstr>
      <vt:lpstr>Aptos Serif</vt:lpstr>
      <vt:lpstr>Calibri</vt:lpstr>
      <vt:lpstr>Play</vt:lpstr>
      <vt:lpstr>Benutzerdefiniert</vt:lpstr>
      <vt:lpstr>Uporaba oznak  v postopku naročanja</vt:lpstr>
      <vt:lpstr>Vsebina</vt:lpstr>
      <vt:lpstr>Vsebina</vt:lpstr>
      <vt:lpstr>Toliko znakov …</vt:lpstr>
      <vt:lpstr>1. Znaki, certifikati, sistemi upravljanja – luč v džungli znakov</vt:lpstr>
      <vt:lpstr>Katere vrste znakov obstajajo?</vt:lpstr>
      <vt:lpstr>Zakonsko predpisani znaki </vt:lpstr>
      <vt:lpstr>Zakonsko predpisani znaki </vt:lpstr>
      <vt:lpstr>Prostovoljni okoljski znaki oziroma okoljski znaki tipa I</vt:lpstr>
      <vt:lpstr>Prostovoljni socialni znaki, podobni tipu I</vt:lpstr>
      <vt:lpstr>Socialni znaki in znaki za okolje tipa I in podobni tipu I</vt:lpstr>
      <vt:lpstr>Lastne izjave tipa II</vt:lpstr>
      <vt:lpstr>Regionalni znaki ali znaki porekla</vt:lpstr>
      <vt:lpstr>Okoljski in upravljavski standardi</vt:lpstr>
      <vt:lpstr>Vprašanja?</vt:lpstr>
      <vt:lpstr>Vsebina</vt:lpstr>
      <vt:lpstr>2. Uporaba znakov v okviru javnih naročil</vt:lpstr>
      <vt:lpstr>Kako se lahko znaki uporabljajo pri javnem naročanju?</vt:lpstr>
      <vt:lpstr>Zahteve glede znakov – Direktiva EU</vt:lpstr>
      <vt:lpstr>Dopustnost znakov za namene preverjanja</vt:lpstr>
      <vt:lpstr>Dodatne določbe</vt:lpstr>
      <vt:lpstr>Zanesljivost znakov</vt:lpstr>
      <vt:lpstr>Možnosti uporabe znakov</vt:lpstr>
      <vt:lpstr>Uporaba meril za opredelitev zahtev</vt:lpstr>
      <vt:lpstr>Uporaba znakov za preverjanje skladnosti</vt:lpstr>
      <vt:lpstr>Ravnanje z okoljem kot merilo izbora</vt:lpstr>
      <vt:lpstr>Vprašanja?</vt:lpstr>
      <vt:lpstr>Vsebina</vt:lpstr>
      <vt:lpstr>3. Vaja</vt:lpstr>
      <vt:lpstr>Detektiv za znake: preučevanje trditev o trajnosti na blagu</vt:lpstr>
      <vt:lpstr>Vsebina</vt:lpstr>
      <vt:lpstr>4. Predstavitev izbranih znakov</vt:lpstr>
      <vt:lpstr>Znaki za več vrst blaga</vt:lpstr>
      <vt:lpstr>Znaki za več vrst blaga –  Okoljski znak EU</vt:lpstr>
      <vt:lpstr>Znaki za več vrst blaga – Modri angel</vt:lpstr>
      <vt:lpstr>Znaki za več vrst blaga –  Pravična trgovina</vt:lpstr>
      <vt:lpstr>Znaki v živilskem sektorju</vt:lpstr>
      <vt:lpstr>Ekološka živila</vt:lpstr>
      <vt:lpstr>Vsi ekološki certifikati niso enaki</vt:lpstr>
      <vt:lpstr>Pravična trgovina</vt:lpstr>
      <vt:lpstr>Živila – referenčna oznaka</vt:lpstr>
      <vt:lpstr>IT-oprema – znaki</vt:lpstr>
      <vt:lpstr>Referenčni znak za IT-opremo – certifikat TCO</vt:lpstr>
      <vt:lpstr>Znaki blaga - tekstil</vt:lpstr>
      <vt:lpstr>Referenčni znak za tekstil – Fair Wear Foundation</vt:lpstr>
      <vt:lpstr>Papirni znaki </vt:lpstr>
      <vt:lpstr>Referenči znak za papir – Modri angel</vt:lpstr>
      <vt:lpstr>Hvala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Brina Meze Petrić</dc:creator>
  <cp:lastModifiedBy>Brina Meze Petrić</cp:lastModifiedBy>
  <cp:revision>8</cp:revision>
  <dcterms:created xsi:type="dcterms:W3CDTF">2026-04-26T08:39:23Z</dcterms:created>
  <dcterms:modified xsi:type="dcterms:W3CDTF">2026-04-26T14:31:55Z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