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handoutMasterIdLst>
    <p:handoutMasterId r:id="rId48"/>
  </p:handoutMasterIdLst>
  <p:sldIdLst>
    <p:sldId id="256" r:id="rId2"/>
    <p:sldId id="418" r:id="rId3"/>
    <p:sldId id="419" r:id="rId4"/>
    <p:sldId id="259" r:id="rId5"/>
    <p:sldId id="348" r:id="rId6"/>
    <p:sldId id="349" r:id="rId7"/>
    <p:sldId id="350"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21" r:id="rId29"/>
    <p:sldId id="422"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Lst>
  <p:sldSz cx="12192000" cy="6858000"/>
  <p:notesSz cx="6858000" cy="9144000"/>
  <p:embeddedFontLst>
    <p:embeddedFont>
      <p:font typeface="Aptos Serif" panose="02020604070405020304" pitchFamily="18" charset="0"/>
      <p:regular r:id="rId49"/>
      <p:bold r:id="rId50"/>
      <p:italic r:id="rId51"/>
      <p:boldItalic r:id="rId52"/>
    </p:embeddedFont>
    <p:embeddedFont>
      <p:font typeface="Gill Sans MT" panose="020B0502020104020203" pitchFamily="34" charset="-18"/>
      <p:regular r:id="rId53"/>
      <p:bold r:id="rId54"/>
      <p:italic r:id="rId55"/>
      <p:boldItalic r:id="rId56"/>
    </p:embeddedFont>
    <p:embeddedFont>
      <p:font typeface="Play" panose="020B0604020202020204"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iDJm4IPTSTqj5ccQwfy4ZddUxL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C03404-E0A9-AE9A-0E44-96EA475A70D6}" name="Brina Meze Petrić" initials="BM" userId="S::brinamp@uirs.si::39c25778-6e8d-43cc-8316-d4b55f009096" providerId="AD"/>
  <p188:author id="{DF3A5E6A-D804-5306-742E-AFCC52ED0D51}" name="UIRS" initials="U" userId="UI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B1BE"/>
    <a:srgbClr val="3F3F3F"/>
    <a:srgbClr val="A3C42A"/>
    <a:srgbClr val="035854"/>
    <a:srgbClr val="D6D21C"/>
    <a:srgbClr val="71C327"/>
    <a:srgbClr val="35B579"/>
    <a:srgbClr val="4393A0"/>
    <a:srgbClr val="CBE277"/>
    <a:srgbClr val="FAD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47" d="100"/>
          <a:sy n="47" d="100"/>
        </p:scale>
        <p:origin x="77" y="998"/>
      </p:cViewPr>
      <p:guideLst/>
    </p:cSldViewPr>
  </p:slideViewPr>
  <p:notesTextViewPr>
    <p:cViewPr>
      <p:scale>
        <a:sx n="1" d="1"/>
        <a:sy n="1" d="1"/>
      </p:scale>
      <p:origin x="0" y="0"/>
    </p:cViewPr>
  </p:notesTextViewPr>
  <p:notesViewPr>
    <p:cSldViewPr snapToGrid="0">
      <p:cViewPr varScale="1">
        <p:scale>
          <a:sx n="121" d="100"/>
          <a:sy n="121" d="100"/>
        </p:scale>
        <p:origin x="41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89"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87"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9E82C2-3D2C-B735-F48F-B8F7575024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a:extLst>
              <a:ext uri="{FF2B5EF4-FFF2-40B4-BE49-F238E27FC236}">
                <a16:creationId xmlns:a16="http://schemas.microsoft.com/office/drawing/2014/main" id="{678D07D2-78F9-B480-F21D-63B1A076E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86BEE-847C-439E-A4AC-76280F5156DC}" type="datetimeFigureOut">
              <a:rPr lang="sl-SI" smtClean="0"/>
              <a:t>26. 04. 2026</a:t>
            </a:fld>
            <a:endParaRPr lang="sl-SI"/>
          </a:p>
        </p:txBody>
      </p:sp>
      <p:sp>
        <p:nvSpPr>
          <p:cNvPr id="4" name="Footer Placeholder 3">
            <a:extLst>
              <a:ext uri="{FF2B5EF4-FFF2-40B4-BE49-F238E27FC236}">
                <a16:creationId xmlns:a16="http://schemas.microsoft.com/office/drawing/2014/main" id="{562CC862-5B1D-7533-DF6B-3507DA1E9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a:extLst>
              <a:ext uri="{FF2B5EF4-FFF2-40B4-BE49-F238E27FC236}">
                <a16:creationId xmlns:a16="http://schemas.microsoft.com/office/drawing/2014/main" id="{0BEEDF0B-7A71-F681-4C78-621700C903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736BEA-77A6-4D7C-B885-14E02883BD9D}" type="slidenum">
              <a:rPr lang="sl-SI" smtClean="0"/>
              <a:t>‹#›</a:t>
            </a:fld>
            <a:endParaRPr lang="sl-SI"/>
          </a:p>
        </p:txBody>
      </p:sp>
    </p:spTree>
    <p:extLst>
      <p:ext uri="{BB962C8B-B14F-4D97-AF65-F5344CB8AC3E}">
        <p14:creationId xmlns:p14="http://schemas.microsoft.com/office/powerpoint/2010/main" val="59844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639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Poleg </a:t>
            </a:r>
            <a:r>
              <a:rPr lang="en-US" dirty="0" err="1"/>
              <a:t>nakupne</a:t>
            </a:r>
            <a:r>
              <a:rPr lang="en-US" dirty="0"/>
              <a:t> </a:t>
            </a:r>
            <a:r>
              <a:rPr lang="en-US" dirty="0" err="1"/>
              <a:t>cene</a:t>
            </a:r>
            <a:r>
              <a:rPr lang="en-US" dirty="0"/>
              <a:t> je </a:t>
            </a:r>
            <a:r>
              <a:rPr lang="en-US" dirty="0" err="1"/>
              <a:t>priporočljivo</a:t>
            </a:r>
            <a:r>
              <a:rPr lang="en-US" dirty="0"/>
              <a:t> </a:t>
            </a:r>
            <a:r>
              <a:rPr lang="en-US" dirty="0" err="1"/>
              <a:t>upoštevati</a:t>
            </a:r>
            <a:r>
              <a:rPr lang="en-US" dirty="0"/>
              <a:t> </a:t>
            </a:r>
            <a:r>
              <a:rPr lang="en-US" dirty="0" err="1"/>
              <a:t>tudi</a:t>
            </a:r>
            <a:r>
              <a:rPr lang="en-US" dirty="0"/>
              <a:t> </a:t>
            </a:r>
            <a:r>
              <a:rPr lang="en-US" dirty="0" err="1"/>
              <a:t>stroške</a:t>
            </a:r>
            <a:r>
              <a:rPr lang="en-US" dirty="0"/>
              <a:t> </a:t>
            </a:r>
            <a:r>
              <a:rPr lang="en-US" dirty="0" err="1"/>
              <a:t>življenjskega</a:t>
            </a:r>
            <a:r>
              <a:rPr lang="en-US" dirty="0"/>
              <a:t> </a:t>
            </a:r>
            <a:r>
              <a:rPr lang="en-US" dirty="0" err="1"/>
              <a:t>cikla</a:t>
            </a:r>
            <a:r>
              <a:rPr lang="en-US" dirty="0"/>
              <a:t> ter </a:t>
            </a:r>
            <a:r>
              <a:rPr lang="en-US" dirty="0" err="1"/>
              <a:t>ekološke</a:t>
            </a:r>
            <a:r>
              <a:rPr lang="en-US" dirty="0"/>
              <a:t> in </a:t>
            </a:r>
            <a:r>
              <a:rPr lang="en-US" dirty="0" err="1"/>
              <a:t>socialne</a:t>
            </a:r>
            <a:r>
              <a:rPr lang="en-US" dirty="0"/>
              <a:t> </a:t>
            </a:r>
            <a:r>
              <a:rPr lang="en-US" dirty="0" err="1"/>
              <a:t>vplive</a:t>
            </a:r>
            <a:r>
              <a:rPr lang="en-US" dirty="0"/>
              <a:t>. </a:t>
            </a:r>
            <a:r>
              <a:rPr lang="en-US" dirty="0" err="1"/>
              <a:t>Možnost</a:t>
            </a:r>
            <a:r>
              <a:rPr lang="en-US" dirty="0"/>
              <a:t> </a:t>
            </a:r>
            <a:r>
              <a:rPr lang="en-US" dirty="0" err="1"/>
              <a:t>določitve</a:t>
            </a:r>
            <a:r>
              <a:rPr lang="en-US" dirty="0"/>
              <a:t> </a:t>
            </a:r>
            <a:r>
              <a:rPr lang="en-US" dirty="0" err="1"/>
              <a:t>proizvodnih</a:t>
            </a:r>
            <a:r>
              <a:rPr lang="en-US" dirty="0"/>
              <a:t> </a:t>
            </a:r>
            <a:r>
              <a:rPr lang="en-US" dirty="0" err="1"/>
              <a:t>procesov</a:t>
            </a:r>
            <a:r>
              <a:rPr lang="en-US" dirty="0"/>
              <a:t> in </a:t>
            </a:r>
            <a:r>
              <a:rPr lang="en-US" dirty="0" err="1"/>
              <a:t>metod</a:t>
            </a:r>
            <a:r>
              <a:rPr lang="en-US" dirty="0"/>
              <a:t> </a:t>
            </a:r>
            <a:r>
              <a:rPr lang="en-US" dirty="0" err="1"/>
              <a:t>vključuje</a:t>
            </a:r>
            <a:r>
              <a:rPr lang="en-US" dirty="0"/>
              <a:t> </a:t>
            </a:r>
            <a:r>
              <a:rPr lang="en-US" dirty="0" err="1"/>
              <a:t>energijo</a:t>
            </a:r>
            <a:r>
              <a:rPr lang="en-US" dirty="0"/>
              <a:t> </a:t>
            </a:r>
            <a:r>
              <a:rPr lang="en-US" dirty="0" err="1"/>
              <a:t>iz</a:t>
            </a:r>
            <a:r>
              <a:rPr lang="en-US" dirty="0"/>
              <a:t> </a:t>
            </a:r>
            <a:r>
              <a:rPr lang="en-US" dirty="0" err="1"/>
              <a:t>obnovljivih</a:t>
            </a:r>
            <a:r>
              <a:rPr lang="en-US" dirty="0"/>
              <a:t> </a:t>
            </a:r>
            <a:r>
              <a:rPr lang="en-US" dirty="0" err="1"/>
              <a:t>virov</a:t>
            </a:r>
            <a:r>
              <a:rPr lang="en-US" dirty="0"/>
              <a:t>, </a:t>
            </a:r>
            <a:r>
              <a:rPr lang="en-US" dirty="0" err="1"/>
              <a:t>živila</a:t>
            </a:r>
            <a:r>
              <a:rPr lang="en-US" dirty="0"/>
              <a:t> </a:t>
            </a:r>
            <a:r>
              <a:rPr lang="en-US" dirty="0" err="1"/>
              <a:t>iz</a:t>
            </a:r>
            <a:r>
              <a:rPr lang="en-US" dirty="0"/>
              <a:t> </a:t>
            </a:r>
            <a:r>
              <a:rPr lang="en-US" dirty="0" err="1"/>
              <a:t>pravične</a:t>
            </a:r>
            <a:r>
              <a:rPr lang="en-US" dirty="0"/>
              <a:t> </a:t>
            </a:r>
            <a:r>
              <a:rPr lang="en-US" dirty="0" err="1"/>
              <a:t>trgovine</a:t>
            </a:r>
            <a:r>
              <a:rPr lang="en-US" dirty="0"/>
              <a:t> </a:t>
            </a:r>
            <a:r>
              <a:rPr lang="en-US" dirty="0" err="1"/>
              <a:t>ali</a:t>
            </a:r>
            <a:r>
              <a:rPr lang="en-US" dirty="0"/>
              <a:t> </a:t>
            </a:r>
            <a:r>
              <a:rPr lang="en-US" dirty="0" err="1"/>
              <a:t>ekološkega</a:t>
            </a:r>
            <a:r>
              <a:rPr lang="en-US" dirty="0"/>
              <a:t> </a:t>
            </a:r>
            <a:r>
              <a:rPr lang="en-US" dirty="0" err="1"/>
              <a:t>kmetijstva</a:t>
            </a:r>
            <a:r>
              <a:rPr lang="en-US" dirty="0"/>
              <a:t> </a:t>
            </a:r>
            <a:r>
              <a:rPr lang="en-US" dirty="0" err="1"/>
              <a:t>ali</a:t>
            </a:r>
            <a:r>
              <a:rPr lang="en-US" dirty="0"/>
              <a:t> </a:t>
            </a:r>
            <a:r>
              <a:rPr lang="en-US" dirty="0" err="1"/>
              <a:t>izdelke</a:t>
            </a:r>
            <a:r>
              <a:rPr lang="en-US" dirty="0"/>
              <a:t> </a:t>
            </a:r>
            <a:r>
              <a:rPr lang="en-US" dirty="0" err="1"/>
              <a:t>iz</a:t>
            </a:r>
            <a:r>
              <a:rPr lang="en-US" dirty="0"/>
              <a:t> </a:t>
            </a:r>
            <a:r>
              <a:rPr lang="en-US" dirty="0" err="1"/>
              <a:t>recikliranih</a:t>
            </a:r>
            <a:r>
              <a:rPr lang="en-US" dirty="0"/>
              <a:t> </a:t>
            </a:r>
            <a:r>
              <a:rPr lang="en-US" dirty="0" err="1"/>
              <a:t>materialov</a:t>
            </a:r>
            <a:r>
              <a:rPr lang="en-US" dirty="0"/>
              <a:t>. </a:t>
            </a:r>
          </a:p>
          <a:p>
            <a:endParaRPr lang="en-US" dirty="0"/>
          </a:p>
          <a:p>
            <a:r>
              <a:rPr lang="en-US" dirty="0"/>
              <a:t>Za </a:t>
            </a:r>
            <a:r>
              <a:rPr lang="en-US" dirty="0" err="1"/>
              <a:t>preverjanje</a:t>
            </a:r>
            <a:r>
              <a:rPr lang="en-US" dirty="0"/>
              <a:t> </a:t>
            </a:r>
            <a:r>
              <a:rPr lang="en-US" dirty="0" err="1"/>
              <a:t>skladnosti</a:t>
            </a:r>
            <a:r>
              <a:rPr lang="en-US" dirty="0"/>
              <a:t> s </a:t>
            </a:r>
            <a:r>
              <a:rPr lang="en-US" dirty="0" err="1"/>
              <a:t>temi</a:t>
            </a:r>
            <a:r>
              <a:rPr lang="en-US" dirty="0"/>
              <a:t> </a:t>
            </a:r>
            <a:r>
              <a:rPr lang="en-US" dirty="0" err="1"/>
              <a:t>merili</a:t>
            </a:r>
            <a:r>
              <a:rPr lang="en-US" dirty="0"/>
              <a:t> je </a:t>
            </a:r>
            <a:r>
              <a:rPr lang="en-US" dirty="0" err="1"/>
              <a:t>lahko</a:t>
            </a:r>
            <a:r>
              <a:rPr lang="en-US" dirty="0"/>
              <a:t> </a:t>
            </a:r>
            <a:r>
              <a:rPr lang="en-US" dirty="0" err="1"/>
              <a:t>potrebna</a:t>
            </a:r>
            <a:r>
              <a:rPr lang="en-US" dirty="0"/>
              <a:t> </a:t>
            </a:r>
            <a:r>
              <a:rPr lang="en-US" dirty="0" err="1"/>
              <a:t>oznaka</a:t>
            </a:r>
            <a:r>
              <a:rPr lang="en-US" dirty="0"/>
              <a:t> </a:t>
            </a:r>
            <a:r>
              <a:rPr lang="en-US" dirty="0" err="1"/>
              <a:t>tretje</a:t>
            </a:r>
            <a:r>
              <a:rPr lang="en-US" dirty="0"/>
              <a:t> </a:t>
            </a:r>
            <a:r>
              <a:rPr lang="en-US" dirty="0" err="1"/>
              <a:t>osebe</a:t>
            </a:r>
            <a:r>
              <a:rPr lang="en-US" dirty="0"/>
              <a:t>.</a:t>
            </a:r>
          </a:p>
          <a:p>
            <a:endParaRPr lang="en-US" dirty="0"/>
          </a:p>
          <a:p>
            <a:r>
              <a:rPr lang="en-US" dirty="0" err="1"/>
              <a:t>Skladnost</a:t>
            </a:r>
            <a:r>
              <a:rPr lang="en-US" dirty="0"/>
              <a:t> z </a:t>
            </a:r>
            <a:r>
              <a:rPr lang="en-US" dirty="0" err="1"/>
              <a:t>okoljskimi</a:t>
            </a:r>
            <a:r>
              <a:rPr lang="en-US" dirty="0"/>
              <a:t> in </a:t>
            </a:r>
            <a:r>
              <a:rPr lang="en-US" dirty="0" err="1"/>
              <a:t>socialnimi</a:t>
            </a:r>
            <a:r>
              <a:rPr lang="en-US" dirty="0"/>
              <a:t> </a:t>
            </a:r>
            <a:r>
              <a:rPr lang="en-US" dirty="0" err="1"/>
              <a:t>predpisi</a:t>
            </a:r>
            <a:r>
              <a:rPr lang="en-US" dirty="0"/>
              <a:t> EU in </a:t>
            </a:r>
            <a:r>
              <a:rPr lang="en-US" dirty="0" err="1"/>
              <a:t>nacionalnimi</a:t>
            </a:r>
            <a:r>
              <a:rPr lang="en-US" dirty="0"/>
              <a:t> </a:t>
            </a:r>
            <a:r>
              <a:rPr lang="en-US" dirty="0" err="1"/>
              <a:t>predpisi</a:t>
            </a:r>
            <a:r>
              <a:rPr lang="en-US" dirty="0"/>
              <a:t> ter </a:t>
            </a:r>
            <a:r>
              <a:rPr lang="en-US" dirty="0" err="1"/>
              <a:t>mednarodnimi</a:t>
            </a:r>
            <a:r>
              <a:rPr lang="en-US" dirty="0"/>
              <a:t> </a:t>
            </a:r>
            <a:r>
              <a:rPr lang="en-US" dirty="0" err="1"/>
              <a:t>sporazumi</a:t>
            </a:r>
            <a:r>
              <a:rPr lang="en-US" dirty="0"/>
              <a:t>, ki so </a:t>
            </a:r>
            <a:r>
              <a:rPr lang="en-US" dirty="0" err="1"/>
              <a:t>jih</a:t>
            </a:r>
            <a:r>
              <a:rPr lang="en-US" dirty="0"/>
              <a:t> </a:t>
            </a:r>
            <a:r>
              <a:rPr lang="en-US" dirty="0" err="1"/>
              <a:t>ratificirale</a:t>
            </a:r>
            <a:r>
              <a:rPr lang="en-US" dirty="0"/>
              <a:t> </a:t>
            </a:r>
            <a:r>
              <a:rPr lang="en-US" dirty="0" err="1"/>
              <a:t>vse</a:t>
            </a:r>
            <a:r>
              <a:rPr lang="en-US" dirty="0"/>
              <a:t> </a:t>
            </a:r>
            <a:r>
              <a:rPr lang="en-US" dirty="0" err="1"/>
              <a:t>države</a:t>
            </a:r>
            <a:r>
              <a:rPr lang="en-US" dirty="0"/>
              <a:t> </a:t>
            </a:r>
            <a:r>
              <a:rPr lang="en-US" dirty="0" err="1"/>
              <a:t>članice</a:t>
            </a:r>
            <a:r>
              <a:rPr lang="en-US" dirty="0"/>
              <a:t>, se </a:t>
            </a:r>
            <a:r>
              <a:rPr lang="en-US" dirty="0" err="1"/>
              <a:t>lahko</a:t>
            </a:r>
            <a:r>
              <a:rPr lang="en-US" dirty="0"/>
              <a:t> </a:t>
            </a:r>
            <a:r>
              <a:rPr lang="en-US" dirty="0" err="1"/>
              <a:t>uveljavlja</a:t>
            </a:r>
            <a:r>
              <a:rPr lang="en-US" dirty="0"/>
              <a:t> v </a:t>
            </a:r>
            <a:r>
              <a:rPr lang="en-US" dirty="0" err="1"/>
              <a:t>postopkih</a:t>
            </a:r>
            <a:r>
              <a:rPr lang="en-US" dirty="0"/>
              <a:t> </a:t>
            </a:r>
            <a:r>
              <a:rPr lang="en-US" dirty="0" err="1"/>
              <a:t>javnega</a:t>
            </a:r>
            <a:r>
              <a:rPr lang="en-US" dirty="0"/>
              <a:t> </a:t>
            </a:r>
            <a:r>
              <a:rPr lang="en-US" dirty="0" err="1"/>
              <a:t>naročanja</a:t>
            </a:r>
            <a:r>
              <a:rPr lang="en-US" dirty="0"/>
              <a:t>. </a:t>
            </a:r>
            <a:r>
              <a:rPr lang="en-US" dirty="0" err="1"/>
              <a:t>Te</a:t>
            </a:r>
            <a:r>
              <a:rPr lang="en-US" dirty="0"/>
              <a:t> </a:t>
            </a:r>
            <a:r>
              <a:rPr lang="en-US" dirty="0" err="1"/>
              <a:t>določbe</a:t>
            </a:r>
            <a:r>
              <a:rPr lang="en-US" dirty="0"/>
              <a:t> so </a:t>
            </a:r>
            <a:r>
              <a:rPr lang="en-US" dirty="0" err="1"/>
              <a:t>podrobneje</a:t>
            </a:r>
            <a:r>
              <a:rPr lang="en-US" dirty="0"/>
              <a:t> </a:t>
            </a:r>
            <a:r>
              <a:rPr lang="en-US" dirty="0" err="1"/>
              <a:t>pojasnjene</a:t>
            </a:r>
            <a:r>
              <a:rPr lang="en-US" dirty="0"/>
              <a:t> v </a:t>
            </a:r>
            <a:r>
              <a:rPr lang="en-US" dirty="0" err="1"/>
              <a:t>naslednjih</a:t>
            </a:r>
            <a:r>
              <a:rPr lang="en-US" dirty="0"/>
              <a:t> </a:t>
            </a:r>
            <a:r>
              <a:rPr lang="en-US" dirty="0" err="1"/>
              <a:t>poglavjih</a:t>
            </a:r>
            <a:r>
              <a:rPr lang="en-US" dirty="0"/>
              <a:t>.</a:t>
            </a:r>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16</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091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Tehnične</a:t>
            </a:r>
            <a:r>
              <a:rPr lang="en-GB" dirty="0"/>
              <a:t> </a:t>
            </a:r>
            <a:r>
              <a:rPr lang="en-GB" dirty="0" err="1"/>
              <a:t>specifikacije</a:t>
            </a:r>
            <a:r>
              <a:rPr lang="en-GB" dirty="0"/>
              <a:t> </a:t>
            </a:r>
            <a:r>
              <a:rPr lang="en-GB" dirty="0" err="1"/>
              <a:t>opisujejo</a:t>
            </a:r>
            <a:r>
              <a:rPr lang="en-GB" dirty="0"/>
              <a:t>, </a:t>
            </a:r>
            <a:r>
              <a:rPr lang="en-GB" dirty="0" err="1"/>
              <a:t>kaj</a:t>
            </a:r>
            <a:r>
              <a:rPr lang="en-GB" dirty="0"/>
              <a:t> se </a:t>
            </a:r>
            <a:r>
              <a:rPr lang="en-GB" dirty="0" err="1"/>
              <a:t>kupuje</a:t>
            </a:r>
            <a:r>
              <a:rPr lang="en-GB" dirty="0"/>
              <a:t>, in so </a:t>
            </a:r>
            <a:r>
              <a:rPr lang="en-GB" dirty="0" err="1"/>
              <a:t>predmet</a:t>
            </a:r>
            <a:r>
              <a:rPr lang="en-GB" dirty="0"/>
              <a:t> </a:t>
            </a:r>
            <a:r>
              <a:rPr lang="en-GB" dirty="0" err="1"/>
              <a:t>podrobnih</a:t>
            </a:r>
            <a:r>
              <a:rPr lang="en-GB" dirty="0"/>
              <a:t> </a:t>
            </a:r>
            <a:r>
              <a:rPr lang="en-GB" dirty="0" err="1"/>
              <a:t>predpisov</a:t>
            </a:r>
            <a:r>
              <a:rPr lang="en-GB" dirty="0"/>
              <a:t> v </a:t>
            </a:r>
            <a:r>
              <a:rPr lang="en-GB" dirty="0" err="1"/>
              <a:t>direktivah</a:t>
            </a:r>
            <a:r>
              <a:rPr lang="en-GB" dirty="0"/>
              <a:t>, da se </a:t>
            </a:r>
            <a:r>
              <a:rPr lang="en-GB" dirty="0" err="1"/>
              <a:t>zagotovi</a:t>
            </a:r>
            <a:r>
              <a:rPr lang="en-GB" dirty="0"/>
              <a:t>, da ne </a:t>
            </a:r>
            <a:r>
              <a:rPr lang="en-GB" dirty="0" err="1"/>
              <a:t>diskriminirajo</a:t>
            </a:r>
            <a:r>
              <a:rPr lang="en-GB" dirty="0"/>
              <a:t> </a:t>
            </a:r>
            <a:r>
              <a:rPr lang="en-GB" dirty="0" err="1"/>
              <a:t>ponudnikov</a:t>
            </a:r>
            <a:r>
              <a:rPr lang="en-GB" dirty="0"/>
              <a:t> </a:t>
            </a:r>
            <a:r>
              <a:rPr lang="en-GB" dirty="0" err="1"/>
              <a:t>iz</a:t>
            </a:r>
            <a:r>
              <a:rPr lang="en-GB" dirty="0"/>
              <a:t> </a:t>
            </a:r>
            <a:r>
              <a:rPr lang="en-GB" dirty="0" err="1"/>
              <a:t>drugih</a:t>
            </a:r>
            <a:r>
              <a:rPr lang="en-GB" dirty="0"/>
              <a:t> </a:t>
            </a:r>
            <a:r>
              <a:rPr lang="en-GB" dirty="0" err="1"/>
              <a:t>držav</a:t>
            </a:r>
            <a:r>
              <a:rPr lang="en-GB" dirty="0"/>
              <a:t> </a:t>
            </a:r>
            <a:r>
              <a:rPr lang="en-GB" dirty="0" err="1"/>
              <a:t>članic</a:t>
            </a:r>
            <a:r>
              <a:rPr lang="en-GB" dirty="0"/>
              <a:t>. </a:t>
            </a:r>
            <a:r>
              <a:rPr lang="sl-SI" dirty="0"/>
              <a:t>Imena blagovnih znam/blagovne</a:t>
            </a:r>
            <a:r>
              <a:rPr lang="en-GB" dirty="0"/>
              <a:t> </a:t>
            </a:r>
            <a:r>
              <a:rPr lang="en-GB" dirty="0" err="1"/>
              <a:t>znamke</a:t>
            </a:r>
            <a:r>
              <a:rPr lang="en-GB" dirty="0"/>
              <a:t> </a:t>
            </a:r>
            <a:r>
              <a:rPr lang="en-GB" dirty="0" err="1"/>
              <a:t>itd</a:t>
            </a:r>
            <a:r>
              <a:rPr lang="en-GB" dirty="0"/>
              <a:t>. se </a:t>
            </a:r>
            <a:r>
              <a:rPr lang="en-GB" dirty="0" err="1"/>
              <a:t>lahko</a:t>
            </a:r>
            <a:r>
              <a:rPr lang="en-GB" dirty="0"/>
              <a:t> </a:t>
            </a:r>
            <a:r>
              <a:rPr lang="en-GB" dirty="0" err="1"/>
              <a:t>navedejo</a:t>
            </a:r>
            <a:r>
              <a:rPr lang="en-GB" dirty="0"/>
              <a:t> le v </a:t>
            </a:r>
            <a:r>
              <a:rPr lang="en-GB" dirty="0" err="1"/>
              <a:t>izjemnih</a:t>
            </a:r>
            <a:r>
              <a:rPr lang="en-GB" dirty="0"/>
              <a:t> </a:t>
            </a:r>
            <a:r>
              <a:rPr lang="en-GB" dirty="0" err="1"/>
              <a:t>primerih</a:t>
            </a:r>
            <a:r>
              <a:rPr lang="en-GB" dirty="0"/>
              <a:t>, </a:t>
            </a:r>
            <a:r>
              <a:rPr lang="en-GB" dirty="0" err="1"/>
              <a:t>kadar</a:t>
            </a:r>
            <a:r>
              <a:rPr lang="en-GB" dirty="0"/>
              <a:t> </a:t>
            </a:r>
            <a:r>
              <a:rPr lang="en-GB" dirty="0" err="1"/>
              <a:t>ni</a:t>
            </a:r>
            <a:r>
              <a:rPr lang="en-GB" dirty="0"/>
              <a:t> </a:t>
            </a:r>
            <a:r>
              <a:rPr lang="en-GB" dirty="0" err="1"/>
              <a:t>mogoče</a:t>
            </a:r>
            <a:r>
              <a:rPr lang="en-GB" dirty="0"/>
              <a:t> </a:t>
            </a:r>
            <a:r>
              <a:rPr lang="en-GB" dirty="0" err="1"/>
              <a:t>podati</a:t>
            </a:r>
            <a:r>
              <a:rPr lang="en-GB" dirty="0"/>
              <a:t> </a:t>
            </a:r>
            <a:r>
              <a:rPr lang="en-GB" dirty="0" err="1"/>
              <a:t>dovolj</a:t>
            </a:r>
            <a:r>
              <a:rPr lang="en-GB" dirty="0"/>
              <a:t> </a:t>
            </a:r>
            <a:r>
              <a:rPr lang="en-GB" dirty="0" err="1"/>
              <a:t>natančnega</a:t>
            </a:r>
            <a:r>
              <a:rPr lang="en-GB" dirty="0"/>
              <a:t> in </a:t>
            </a:r>
            <a:r>
              <a:rPr lang="en-GB" dirty="0" err="1"/>
              <a:t>razumljivega</a:t>
            </a:r>
            <a:r>
              <a:rPr lang="en-GB" dirty="0"/>
              <a:t> </a:t>
            </a:r>
            <a:r>
              <a:rPr lang="en-GB" dirty="0" err="1"/>
              <a:t>opisa</a:t>
            </a:r>
            <a:r>
              <a:rPr lang="en-GB" dirty="0"/>
              <a:t> </a:t>
            </a:r>
            <a:r>
              <a:rPr lang="en-GB" dirty="0" err="1"/>
              <a:t>predmeta</a:t>
            </a:r>
            <a:r>
              <a:rPr lang="en-GB" dirty="0"/>
              <a:t>.</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17</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759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dirty="0" err="1"/>
              <a:t>Primeri</a:t>
            </a:r>
            <a:r>
              <a:rPr lang="de-DE" dirty="0"/>
              <a:t> </a:t>
            </a:r>
            <a:r>
              <a:rPr lang="de-DE" dirty="0" err="1"/>
              <a:t>glej</a:t>
            </a:r>
            <a:r>
              <a:rPr lang="de-DE" dirty="0"/>
              <a:t> </a:t>
            </a:r>
            <a:r>
              <a:rPr lang="sl-SI" dirty="0"/>
              <a:t>drsnice</a:t>
            </a:r>
            <a:r>
              <a:rPr lang="de-DE" dirty="0"/>
              <a:t> xx</a:t>
            </a:r>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18</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71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Smernice</a:t>
            </a:r>
            <a:r>
              <a:rPr lang="en-US" dirty="0"/>
              <a:t> </a:t>
            </a:r>
            <a:r>
              <a:rPr lang="en-US" dirty="0" err="1"/>
              <a:t>vsebujejo</a:t>
            </a:r>
            <a:r>
              <a:rPr lang="en-US" dirty="0"/>
              <a:t> le </a:t>
            </a:r>
            <a:r>
              <a:rPr lang="en-US" dirty="0" err="1"/>
              <a:t>primere</a:t>
            </a:r>
            <a:r>
              <a:rPr lang="en-US" dirty="0"/>
              <a:t> </a:t>
            </a:r>
            <a:r>
              <a:rPr lang="en-US" dirty="0" err="1"/>
              <a:t>dodatnih</a:t>
            </a:r>
            <a:r>
              <a:rPr lang="en-US" dirty="0"/>
              <a:t> </a:t>
            </a:r>
            <a:r>
              <a:rPr lang="en-US" dirty="0" err="1"/>
              <a:t>meril</a:t>
            </a:r>
            <a:r>
              <a:rPr lang="en-US" dirty="0"/>
              <a:t>, </a:t>
            </a:r>
            <a:r>
              <a:rPr lang="en-US" dirty="0" err="1"/>
              <a:t>vendar</a:t>
            </a:r>
            <a:r>
              <a:rPr lang="en-US" dirty="0"/>
              <a:t> ne </a:t>
            </a:r>
            <a:r>
              <a:rPr lang="en-US" dirty="0" err="1"/>
              <a:t>izčrpnega</a:t>
            </a:r>
            <a:r>
              <a:rPr lang="en-US" dirty="0"/>
              <a:t> </a:t>
            </a:r>
            <a:r>
              <a:rPr lang="en-US" dirty="0" err="1"/>
              <a:t>seznama</a:t>
            </a:r>
            <a:r>
              <a:rPr lang="en-US" dirty="0"/>
              <a:t>. Naročniki </a:t>
            </a:r>
            <a:r>
              <a:rPr lang="en-US" dirty="0" err="1"/>
              <a:t>lahko</a:t>
            </a:r>
            <a:r>
              <a:rPr lang="en-US" dirty="0"/>
              <a:t> </a:t>
            </a:r>
            <a:r>
              <a:rPr lang="en-US" dirty="0" err="1"/>
              <a:t>uporabijo</a:t>
            </a:r>
            <a:r>
              <a:rPr lang="en-US" dirty="0"/>
              <a:t> </a:t>
            </a:r>
            <a:r>
              <a:rPr lang="en-US" dirty="0" err="1"/>
              <a:t>tudi</a:t>
            </a:r>
            <a:r>
              <a:rPr lang="en-US" dirty="0"/>
              <a:t> </a:t>
            </a:r>
            <a:r>
              <a:rPr lang="en-US" dirty="0" err="1"/>
              <a:t>druga</a:t>
            </a:r>
            <a:r>
              <a:rPr lang="en-US" dirty="0"/>
              <a:t> </a:t>
            </a:r>
            <a:r>
              <a:rPr lang="en-US" dirty="0" err="1"/>
              <a:t>merila</a:t>
            </a:r>
            <a:r>
              <a:rPr lang="en-US" dirty="0"/>
              <a:t>, </a:t>
            </a:r>
            <a:r>
              <a:rPr lang="en-US" dirty="0" err="1"/>
              <a:t>če</a:t>
            </a:r>
            <a:r>
              <a:rPr lang="en-US" dirty="0"/>
              <a:t> so ta </a:t>
            </a:r>
            <a:r>
              <a:rPr lang="en-US" dirty="0" err="1"/>
              <a:t>relevantna</a:t>
            </a:r>
            <a:r>
              <a:rPr lang="en-US" dirty="0"/>
              <a:t> za </a:t>
            </a:r>
            <a:r>
              <a:rPr lang="en-US" dirty="0" err="1"/>
              <a:t>predmet</a:t>
            </a:r>
            <a:r>
              <a:rPr lang="en-US" dirty="0"/>
              <a:t> </a:t>
            </a:r>
            <a:r>
              <a:rPr lang="en-US" dirty="0" err="1"/>
              <a:t>naročila</a:t>
            </a:r>
            <a:r>
              <a:rPr lang="en-US" dirty="0"/>
              <a:t>, </a:t>
            </a:r>
            <a:r>
              <a:rPr lang="en-US" dirty="0" err="1"/>
              <a:t>naročniku</a:t>
            </a:r>
            <a:r>
              <a:rPr lang="en-US" dirty="0"/>
              <a:t> ne </a:t>
            </a:r>
            <a:r>
              <a:rPr lang="en-US" dirty="0" err="1"/>
              <a:t>dajejo</a:t>
            </a:r>
            <a:r>
              <a:rPr lang="en-US" dirty="0"/>
              <a:t> </a:t>
            </a:r>
            <a:r>
              <a:rPr lang="en-US" dirty="0" err="1"/>
              <a:t>neomejene</a:t>
            </a:r>
            <a:r>
              <a:rPr lang="en-US" dirty="0"/>
              <a:t> </a:t>
            </a:r>
            <a:r>
              <a:rPr lang="en-US" dirty="0" err="1"/>
              <a:t>svobode</a:t>
            </a:r>
            <a:r>
              <a:rPr lang="en-US" dirty="0"/>
              <a:t> </a:t>
            </a:r>
            <a:r>
              <a:rPr lang="en-US" dirty="0" err="1"/>
              <a:t>izbire</a:t>
            </a:r>
            <a:r>
              <a:rPr lang="en-US" dirty="0"/>
              <a:t>, </a:t>
            </a:r>
            <a:r>
              <a:rPr lang="en-US" dirty="0" err="1"/>
              <a:t>zagotavljajo</a:t>
            </a:r>
            <a:r>
              <a:rPr lang="en-US" dirty="0"/>
              <a:t> </a:t>
            </a:r>
            <a:r>
              <a:rPr lang="en-US" dirty="0" err="1"/>
              <a:t>učinkovito</a:t>
            </a:r>
            <a:r>
              <a:rPr lang="en-US" dirty="0"/>
              <a:t> </a:t>
            </a:r>
            <a:r>
              <a:rPr lang="en-US" dirty="0" err="1"/>
              <a:t>konkurenco</a:t>
            </a:r>
            <a:r>
              <a:rPr lang="en-US" dirty="0"/>
              <a:t> in so </a:t>
            </a:r>
            <a:r>
              <a:rPr lang="en-US" dirty="0" err="1"/>
              <a:t>preverljiva</a:t>
            </a:r>
            <a:r>
              <a:rPr lang="en-US" dirty="0"/>
              <a:t>. </a:t>
            </a:r>
          </a:p>
          <a:p>
            <a:endParaRPr lang="en-US" dirty="0"/>
          </a:p>
          <a:p>
            <a:r>
              <a:rPr lang="en-US" dirty="0"/>
              <a:t>Merila za </a:t>
            </a:r>
            <a:r>
              <a:rPr lang="en-US" dirty="0" err="1"/>
              <a:t>oddajo</a:t>
            </a:r>
            <a:r>
              <a:rPr lang="en-US" dirty="0"/>
              <a:t> </a:t>
            </a:r>
            <a:r>
              <a:rPr lang="en-US" dirty="0" err="1"/>
              <a:t>naročila</a:t>
            </a:r>
            <a:r>
              <a:rPr lang="en-US" dirty="0"/>
              <a:t> </a:t>
            </a:r>
            <a:r>
              <a:rPr lang="en-US" dirty="0" err="1"/>
              <a:t>morajo</a:t>
            </a:r>
            <a:r>
              <a:rPr lang="en-US" dirty="0"/>
              <a:t> </a:t>
            </a:r>
            <a:r>
              <a:rPr lang="en-US" dirty="0" err="1"/>
              <a:t>biti</a:t>
            </a:r>
            <a:r>
              <a:rPr lang="en-US" dirty="0"/>
              <a:t> </a:t>
            </a:r>
            <a:r>
              <a:rPr lang="en-US" dirty="0" err="1"/>
              <a:t>navedena</a:t>
            </a:r>
            <a:r>
              <a:rPr lang="en-US" dirty="0"/>
              <a:t> v </a:t>
            </a:r>
            <a:r>
              <a:rPr lang="en-US" dirty="0" err="1"/>
              <a:t>objavi</a:t>
            </a:r>
            <a:r>
              <a:rPr lang="en-US" dirty="0"/>
              <a:t> </a:t>
            </a:r>
            <a:r>
              <a:rPr lang="en-US" dirty="0" err="1"/>
              <a:t>ali</a:t>
            </a:r>
            <a:r>
              <a:rPr lang="en-US" dirty="0"/>
              <a:t> v </a:t>
            </a:r>
            <a:r>
              <a:rPr lang="en-US" dirty="0" err="1"/>
              <a:t>razpisni</a:t>
            </a:r>
            <a:r>
              <a:rPr lang="en-US" dirty="0"/>
              <a:t> </a:t>
            </a:r>
            <a:r>
              <a:rPr lang="en-US" dirty="0" err="1"/>
              <a:t>dokumentaciji</a:t>
            </a:r>
            <a:r>
              <a:rPr lang="en-US" dirty="0"/>
              <a:t> </a:t>
            </a:r>
            <a:r>
              <a:rPr lang="en-US" dirty="0" err="1"/>
              <a:t>skupaj</a:t>
            </a:r>
            <a:r>
              <a:rPr lang="en-US" dirty="0"/>
              <a:t> </a:t>
            </a:r>
            <a:r>
              <a:rPr lang="sl-SI" dirty="0"/>
              <a:t>s </a:t>
            </a:r>
            <a:r>
              <a:rPr lang="sl-SI" dirty="0" err="1"/>
              <a:t>ponderjem</a:t>
            </a:r>
            <a:r>
              <a:rPr lang="sl-SI" dirty="0"/>
              <a:t> </a:t>
            </a:r>
            <a:r>
              <a:rPr lang="en-US" dirty="0"/>
              <a:t>in </a:t>
            </a:r>
            <a:r>
              <a:rPr lang="en-US" dirty="0" err="1"/>
              <a:t>morebitnimi</a:t>
            </a:r>
            <a:r>
              <a:rPr lang="en-US" dirty="0"/>
              <a:t> </a:t>
            </a:r>
            <a:r>
              <a:rPr lang="en-US" dirty="0" err="1"/>
              <a:t>podmerili</a:t>
            </a:r>
            <a:r>
              <a:rPr lang="en-US" dirty="0"/>
              <a:t>. </a:t>
            </a:r>
            <a:r>
              <a:rPr lang="en-US" dirty="0" err="1"/>
              <a:t>Načelo</a:t>
            </a:r>
            <a:r>
              <a:rPr lang="en-US" dirty="0"/>
              <a:t> </a:t>
            </a:r>
            <a:r>
              <a:rPr lang="en-US" dirty="0" err="1"/>
              <a:t>preglednosti</a:t>
            </a:r>
            <a:r>
              <a:rPr lang="en-US" dirty="0"/>
              <a:t> </a:t>
            </a:r>
            <a:r>
              <a:rPr lang="en-US" dirty="0" err="1"/>
              <a:t>zahteva</a:t>
            </a:r>
            <a:r>
              <a:rPr lang="en-US" dirty="0"/>
              <a:t>, da so </a:t>
            </a:r>
            <a:r>
              <a:rPr lang="en-US" dirty="0" err="1"/>
              <a:t>merila</a:t>
            </a:r>
            <a:r>
              <a:rPr lang="en-US" dirty="0"/>
              <a:t> za </a:t>
            </a:r>
            <a:r>
              <a:rPr lang="en-US" dirty="0" err="1"/>
              <a:t>oddajo</a:t>
            </a:r>
            <a:r>
              <a:rPr lang="en-US" dirty="0"/>
              <a:t> </a:t>
            </a:r>
            <a:r>
              <a:rPr lang="en-US" dirty="0" err="1"/>
              <a:t>naročila</a:t>
            </a:r>
            <a:r>
              <a:rPr lang="en-US" dirty="0"/>
              <a:t> </a:t>
            </a:r>
            <a:r>
              <a:rPr lang="en-US" dirty="0" err="1"/>
              <a:t>razumljiva</a:t>
            </a:r>
            <a:r>
              <a:rPr lang="en-US" dirty="0"/>
              <a:t> za „</a:t>
            </a:r>
            <a:r>
              <a:rPr lang="en-US" dirty="0" err="1"/>
              <a:t>povprečno</a:t>
            </a:r>
            <a:r>
              <a:rPr lang="en-US" dirty="0"/>
              <a:t> </a:t>
            </a:r>
            <a:r>
              <a:rPr lang="en-US" dirty="0" err="1"/>
              <a:t>obveščenega</a:t>
            </a:r>
            <a:r>
              <a:rPr lang="en-US" dirty="0"/>
              <a:t> in </a:t>
            </a:r>
            <a:r>
              <a:rPr lang="en-US" dirty="0" err="1"/>
              <a:t>običajno</a:t>
            </a:r>
            <a:r>
              <a:rPr lang="en-US" dirty="0"/>
              <a:t> </a:t>
            </a:r>
            <a:r>
              <a:rPr lang="en-US" dirty="0" err="1"/>
              <a:t>skrbnega</a:t>
            </a:r>
            <a:r>
              <a:rPr lang="en-US" dirty="0"/>
              <a:t> </a:t>
            </a:r>
            <a:r>
              <a:rPr lang="en-US" dirty="0" err="1"/>
              <a:t>ponudnika</a:t>
            </a:r>
            <a:r>
              <a:rPr lang="en-US" dirty="0"/>
              <a:t>“ – to </a:t>
            </a:r>
            <a:r>
              <a:rPr lang="en-US" dirty="0" err="1"/>
              <a:t>pomeni</a:t>
            </a:r>
            <a:r>
              <a:rPr lang="en-US" dirty="0"/>
              <a:t>, da </a:t>
            </a:r>
            <a:r>
              <a:rPr lang="en-US" dirty="0" err="1"/>
              <a:t>morajo</a:t>
            </a:r>
            <a:r>
              <a:rPr lang="en-US" dirty="0"/>
              <a:t> </a:t>
            </a:r>
            <a:r>
              <a:rPr lang="en-US" dirty="0" err="1"/>
              <a:t>biti</a:t>
            </a:r>
            <a:r>
              <a:rPr lang="en-US" dirty="0"/>
              <a:t> </a:t>
            </a:r>
            <a:r>
              <a:rPr lang="en-US" dirty="0" err="1"/>
              <a:t>jasno</a:t>
            </a:r>
            <a:r>
              <a:rPr lang="en-US" dirty="0"/>
              <a:t> </a:t>
            </a:r>
            <a:r>
              <a:rPr lang="en-US" dirty="0" err="1"/>
              <a:t>pojasnjena</a:t>
            </a:r>
            <a:r>
              <a:rPr lang="en-US" dirty="0"/>
              <a:t> v </a:t>
            </a:r>
            <a:r>
              <a:rPr lang="en-US" dirty="0" err="1"/>
              <a:t>jeziku</a:t>
            </a:r>
            <a:r>
              <a:rPr lang="en-US" dirty="0"/>
              <a:t>, ki ga </a:t>
            </a:r>
            <a:r>
              <a:rPr lang="en-US" dirty="0" err="1"/>
              <a:t>razumejo</a:t>
            </a:r>
            <a:r>
              <a:rPr lang="en-US" dirty="0"/>
              <a:t> </a:t>
            </a:r>
            <a:r>
              <a:rPr lang="en-US" dirty="0" err="1"/>
              <a:t>osebe</a:t>
            </a:r>
            <a:r>
              <a:rPr lang="en-US" dirty="0"/>
              <a:t>, </a:t>
            </a:r>
            <a:r>
              <a:rPr lang="en-US" dirty="0" err="1"/>
              <a:t>dejavne</a:t>
            </a:r>
            <a:r>
              <a:rPr lang="en-US" dirty="0"/>
              <a:t> </a:t>
            </a:r>
            <a:r>
              <a:rPr lang="en-US" dirty="0" err="1"/>
              <a:t>na</a:t>
            </a:r>
            <a:r>
              <a:rPr lang="en-US" dirty="0"/>
              <a:t> </a:t>
            </a:r>
            <a:r>
              <a:rPr lang="en-US" dirty="0" err="1"/>
              <a:t>tem</a:t>
            </a:r>
            <a:r>
              <a:rPr lang="en-US" dirty="0"/>
              <a:t> </a:t>
            </a:r>
            <a:r>
              <a:rPr lang="en-US" dirty="0" err="1"/>
              <a:t>področju</a:t>
            </a:r>
            <a:r>
              <a:rPr lang="en-US" dirty="0"/>
              <a:t>.</a:t>
            </a:r>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19</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980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err="1"/>
              <a:t>Odprti</a:t>
            </a:r>
            <a:r>
              <a:rPr lang="en-GB" dirty="0"/>
              <a:t> in </a:t>
            </a:r>
            <a:r>
              <a:rPr lang="en-GB" dirty="0" err="1"/>
              <a:t>omejeni</a:t>
            </a:r>
            <a:r>
              <a:rPr lang="en-GB" dirty="0"/>
              <a:t> </a:t>
            </a:r>
            <a:r>
              <a:rPr lang="en-GB" dirty="0" err="1"/>
              <a:t>postopek</a:t>
            </a:r>
            <a:r>
              <a:rPr lang="en-GB" dirty="0"/>
              <a:t> se </a:t>
            </a:r>
            <a:r>
              <a:rPr lang="en-GB" dirty="0" err="1"/>
              <a:t>lahko</a:t>
            </a:r>
            <a:r>
              <a:rPr lang="en-GB" dirty="0"/>
              <a:t> </a:t>
            </a:r>
            <a:r>
              <a:rPr lang="en-GB" dirty="0" err="1"/>
              <a:t>načeloma</a:t>
            </a:r>
            <a:r>
              <a:rPr lang="en-GB" dirty="0"/>
              <a:t> </a:t>
            </a:r>
            <a:r>
              <a:rPr lang="en-GB" dirty="0" err="1"/>
              <a:t>uporabita</a:t>
            </a:r>
            <a:r>
              <a:rPr lang="en-GB" dirty="0"/>
              <a:t> za </a:t>
            </a:r>
            <a:r>
              <a:rPr lang="en-GB" dirty="0" err="1"/>
              <a:t>vsako</a:t>
            </a:r>
            <a:r>
              <a:rPr lang="en-GB" dirty="0"/>
              <a:t> </a:t>
            </a:r>
            <a:r>
              <a:rPr lang="en-GB" dirty="0" err="1"/>
              <a:t>naročilo</a:t>
            </a:r>
            <a:r>
              <a:rPr lang="en-GB" dirty="0"/>
              <a:t>. </a:t>
            </a:r>
            <a:r>
              <a:rPr lang="en-US" dirty="0" err="1"/>
              <a:t>Omejeni</a:t>
            </a:r>
            <a:r>
              <a:rPr lang="en-US" dirty="0"/>
              <a:t> </a:t>
            </a:r>
            <a:r>
              <a:rPr lang="en-US" dirty="0" err="1"/>
              <a:t>postopek</a:t>
            </a:r>
            <a:r>
              <a:rPr lang="en-US" dirty="0"/>
              <a:t> se </a:t>
            </a:r>
            <a:r>
              <a:rPr lang="en-US" dirty="0" err="1"/>
              <a:t>uporabi</a:t>
            </a:r>
            <a:r>
              <a:rPr lang="en-US" dirty="0"/>
              <a:t> za </a:t>
            </a:r>
            <a:r>
              <a:rPr lang="en-US" dirty="0" err="1"/>
              <a:t>javna</a:t>
            </a:r>
            <a:r>
              <a:rPr lang="en-US" dirty="0"/>
              <a:t> </a:t>
            </a:r>
            <a:r>
              <a:rPr lang="en-US" dirty="0" err="1"/>
              <a:t>naročila</a:t>
            </a:r>
            <a:r>
              <a:rPr lang="en-US" dirty="0"/>
              <a:t>, </a:t>
            </a:r>
            <a:r>
              <a:rPr lang="en-US" dirty="0" err="1"/>
              <a:t>pri</a:t>
            </a:r>
            <a:r>
              <a:rPr lang="en-US" dirty="0"/>
              <a:t> </a:t>
            </a:r>
            <a:r>
              <a:rPr lang="en-US" dirty="0" err="1"/>
              <a:t>katerih</a:t>
            </a:r>
            <a:r>
              <a:rPr lang="en-US" dirty="0"/>
              <a:t> je </a:t>
            </a:r>
            <a:r>
              <a:rPr lang="en-US" dirty="0" err="1"/>
              <a:t>analiza</a:t>
            </a:r>
            <a:r>
              <a:rPr lang="en-US" dirty="0"/>
              <a:t> </a:t>
            </a:r>
            <a:r>
              <a:rPr lang="en-US" dirty="0" err="1"/>
              <a:t>trga</a:t>
            </a:r>
            <a:r>
              <a:rPr lang="en-US" dirty="0"/>
              <a:t> </a:t>
            </a:r>
            <a:r>
              <a:rPr lang="en-US" dirty="0" err="1"/>
              <a:t>pokazala</a:t>
            </a:r>
            <a:r>
              <a:rPr lang="en-US" dirty="0"/>
              <a:t>, da </a:t>
            </a:r>
            <a:r>
              <a:rPr lang="en-US" dirty="0" err="1"/>
              <a:t>lahko</a:t>
            </a:r>
            <a:r>
              <a:rPr lang="en-US" dirty="0"/>
              <a:t> </a:t>
            </a:r>
            <a:r>
              <a:rPr lang="en-US" dirty="0" err="1"/>
              <a:t>vaše</a:t>
            </a:r>
            <a:r>
              <a:rPr lang="en-US" dirty="0"/>
              <a:t> </a:t>
            </a:r>
            <a:r>
              <a:rPr lang="en-US" dirty="0" err="1"/>
              <a:t>zahteve</a:t>
            </a:r>
            <a:r>
              <a:rPr lang="en-US" dirty="0"/>
              <a:t> </a:t>
            </a:r>
            <a:r>
              <a:rPr lang="en-US" dirty="0" err="1"/>
              <a:t>izpolni</a:t>
            </a:r>
            <a:r>
              <a:rPr lang="en-US" dirty="0"/>
              <a:t> in </a:t>
            </a:r>
            <a:r>
              <a:rPr lang="en-US" dirty="0" err="1"/>
              <a:t>ponudbo</a:t>
            </a:r>
            <a:r>
              <a:rPr lang="en-US" dirty="0"/>
              <a:t> </a:t>
            </a:r>
            <a:r>
              <a:rPr lang="en-US" dirty="0" err="1"/>
              <a:t>predloži</a:t>
            </a:r>
            <a:r>
              <a:rPr lang="en-US" dirty="0"/>
              <a:t> </a:t>
            </a:r>
            <a:r>
              <a:rPr lang="en-US" dirty="0" err="1"/>
              <a:t>veliko</a:t>
            </a:r>
            <a:r>
              <a:rPr lang="en-US" dirty="0"/>
              <a:t> </a:t>
            </a:r>
            <a:r>
              <a:rPr lang="en-US" dirty="0" err="1"/>
              <a:t>ponudnikov</a:t>
            </a:r>
            <a:r>
              <a:rPr lang="en-US" dirty="0"/>
              <a:t>. </a:t>
            </a:r>
            <a:r>
              <a:rPr lang="en-US" dirty="0" err="1"/>
              <a:t>Omejeni</a:t>
            </a:r>
            <a:r>
              <a:rPr lang="en-US" dirty="0"/>
              <a:t> </a:t>
            </a:r>
            <a:r>
              <a:rPr lang="en-US" dirty="0" err="1"/>
              <a:t>postopek</a:t>
            </a:r>
            <a:r>
              <a:rPr lang="en-US" dirty="0"/>
              <a:t> je </a:t>
            </a:r>
            <a:r>
              <a:rPr lang="en-US" dirty="0" err="1"/>
              <a:t>dvofazen</a:t>
            </a:r>
            <a:r>
              <a:rPr lang="en-US" dirty="0"/>
              <a:t> </a:t>
            </a:r>
            <a:r>
              <a:rPr lang="en-US" dirty="0" err="1"/>
              <a:t>proces</a:t>
            </a:r>
            <a:r>
              <a:rPr lang="en-US" dirty="0"/>
              <a:t>. V </a:t>
            </a:r>
            <a:r>
              <a:rPr lang="en-US" dirty="0" err="1"/>
              <a:t>prvi</a:t>
            </a:r>
            <a:r>
              <a:rPr lang="en-US" dirty="0"/>
              <a:t> </a:t>
            </a:r>
            <a:r>
              <a:rPr lang="en-US" dirty="0" err="1"/>
              <a:t>stopnji</a:t>
            </a:r>
            <a:r>
              <a:rPr lang="en-US" dirty="0"/>
              <a:t> </a:t>
            </a:r>
            <a:r>
              <a:rPr lang="en-US" dirty="0" err="1"/>
              <a:t>poteka</a:t>
            </a:r>
            <a:r>
              <a:rPr lang="en-US" dirty="0"/>
              <a:t> </a:t>
            </a:r>
            <a:r>
              <a:rPr lang="en-US" dirty="0" err="1"/>
              <a:t>izbirni</a:t>
            </a:r>
            <a:r>
              <a:rPr lang="en-US" dirty="0"/>
              <a:t> </a:t>
            </a:r>
            <a:r>
              <a:rPr lang="en-US" dirty="0" err="1"/>
              <a:t>postopek</a:t>
            </a:r>
            <a:r>
              <a:rPr lang="en-US" dirty="0"/>
              <a:t>, v </a:t>
            </a:r>
            <a:r>
              <a:rPr lang="en-US" dirty="0" err="1"/>
              <a:t>katerem</a:t>
            </a:r>
            <a:r>
              <a:rPr lang="en-US" dirty="0"/>
              <a:t> se </a:t>
            </a:r>
            <a:r>
              <a:rPr lang="en-US" dirty="0" err="1"/>
              <a:t>na</a:t>
            </a:r>
            <a:r>
              <a:rPr lang="en-US" dirty="0"/>
              <a:t> </a:t>
            </a:r>
            <a:r>
              <a:rPr lang="en-US" dirty="0" err="1"/>
              <a:t>podlagi</a:t>
            </a:r>
            <a:r>
              <a:rPr lang="en-US" dirty="0"/>
              <a:t> </a:t>
            </a:r>
            <a:r>
              <a:rPr lang="en-US" dirty="0" err="1"/>
              <a:t>enotnega</a:t>
            </a:r>
            <a:r>
              <a:rPr lang="en-US" dirty="0"/>
              <a:t> </a:t>
            </a:r>
            <a:r>
              <a:rPr lang="en-US" dirty="0" err="1"/>
              <a:t>dokumenta</a:t>
            </a:r>
            <a:r>
              <a:rPr lang="en-US" dirty="0"/>
              <a:t> o </a:t>
            </a:r>
            <a:r>
              <a:rPr lang="en-US" dirty="0" err="1"/>
              <a:t>javnem</a:t>
            </a:r>
            <a:r>
              <a:rPr lang="en-US" dirty="0"/>
              <a:t> </a:t>
            </a:r>
            <a:r>
              <a:rPr lang="en-US" dirty="0" err="1"/>
              <a:t>naročilu</a:t>
            </a:r>
            <a:r>
              <a:rPr lang="en-US" dirty="0"/>
              <a:t> </a:t>
            </a:r>
            <a:r>
              <a:rPr lang="en-US" dirty="0" err="1"/>
              <a:t>oceni</a:t>
            </a:r>
            <a:r>
              <a:rPr lang="en-US" dirty="0"/>
              <a:t> </a:t>
            </a:r>
            <a:r>
              <a:rPr lang="en-US" dirty="0" err="1"/>
              <a:t>sposobnost</a:t>
            </a:r>
            <a:r>
              <a:rPr lang="en-US" dirty="0"/>
              <a:t>, </a:t>
            </a:r>
            <a:r>
              <a:rPr lang="en-US" dirty="0" err="1"/>
              <a:t>zmogljivost</a:t>
            </a:r>
            <a:r>
              <a:rPr lang="en-US" dirty="0"/>
              <a:t> in </a:t>
            </a:r>
            <a:r>
              <a:rPr lang="en-US" dirty="0" err="1"/>
              <a:t>izkušnje</a:t>
            </a:r>
            <a:r>
              <a:rPr lang="en-US" dirty="0"/>
              <a:t> </a:t>
            </a:r>
            <a:r>
              <a:rPr lang="en-US" dirty="0" err="1"/>
              <a:t>ponudnikov</a:t>
            </a:r>
            <a:r>
              <a:rPr lang="en-US" dirty="0"/>
              <a:t> za </a:t>
            </a:r>
            <a:r>
              <a:rPr lang="en-US" dirty="0" err="1"/>
              <a:t>izvedbo</a:t>
            </a:r>
            <a:r>
              <a:rPr lang="en-US" dirty="0"/>
              <a:t> </a:t>
            </a:r>
            <a:r>
              <a:rPr lang="en-US" dirty="0" err="1"/>
              <a:t>naročila</a:t>
            </a:r>
            <a:r>
              <a:rPr lang="en-US" dirty="0"/>
              <a:t>, da se </a:t>
            </a:r>
            <a:r>
              <a:rPr lang="en-US" dirty="0" err="1"/>
              <a:t>izvede</a:t>
            </a:r>
            <a:r>
              <a:rPr lang="en-US" dirty="0"/>
              <a:t> </a:t>
            </a:r>
            <a:r>
              <a:rPr lang="en-US" dirty="0" err="1"/>
              <a:t>predizbor</a:t>
            </a:r>
            <a:r>
              <a:rPr lang="en-US" dirty="0"/>
              <a:t> </a:t>
            </a:r>
            <a:r>
              <a:rPr lang="en-US" dirty="0" err="1"/>
              <a:t>ponudnikov</a:t>
            </a:r>
            <a:r>
              <a:rPr lang="en-US" dirty="0"/>
              <a:t>. To </a:t>
            </a:r>
            <a:r>
              <a:rPr lang="en-US" dirty="0" err="1"/>
              <a:t>pomeni</a:t>
            </a:r>
            <a:r>
              <a:rPr lang="en-US" dirty="0"/>
              <a:t>, da se </a:t>
            </a:r>
            <a:r>
              <a:rPr lang="en-US" dirty="0" err="1"/>
              <a:t>lahko</a:t>
            </a:r>
            <a:r>
              <a:rPr lang="en-US" dirty="0"/>
              <a:t> v </a:t>
            </a:r>
            <a:r>
              <a:rPr lang="en-US" dirty="0" err="1"/>
              <a:t>izbirni</a:t>
            </a:r>
            <a:r>
              <a:rPr lang="en-US" dirty="0"/>
              <a:t> </a:t>
            </a:r>
            <a:r>
              <a:rPr lang="en-US" dirty="0" err="1"/>
              <a:t>fazi</a:t>
            </a:r>
            <a:r>
              <a:rPr lang="en-US" dirty="0"/>
              <a:t> </a:t>
            </a:r>
            <a:r>
              <a:rPr lang="en-US" dirty="0" err="1"/>
              <a:t>zmanjša</a:t>
            </a:r>
            <a:r>
              <a:rPr lang="en-US" dirty="0"/>
              <a:t> </a:t>
            </a:r>
            <a:r>
              <a:rPr lang="en-US" dirty="0" err="1"/>
              <a:t>število</a:t>
            </a:r>
            <a:r>
              <a:rPr lang="en-US" dirty="0"/>
              <a:t> </a:t>
            </a:r>
            <a:r>
              <a:rPr lang="en-US" dirty="0" err="1"/>
              <a:t>ponudnikov</a:t>
            </a:r>
            <a:r>
              <a:rPr lang="en-US" dirty="0"/>
              <a:t>. V </a:t>
            </a:r>
            <a:r>
              <a:rPr lang="en-US" dirty="0" err="1"/>
              <a:t>drugi</a:t>
            </a:r>
            <a:r>
              <a:rPr lang="en-US" dirty="0"/>
              <a:t> </a:t>
            </a:r>
            <a:r>
              <a:rPr lang="en-US" dirty="0" err="1"/>
              <a:t>fazi</a:t>
            </a:r>
            <a:r>
              <a:rPr lang="en-US" dirty="0"/>
              <a:t> se </a:t>
            </a:r>
            <a:r>
              <a:rPr lang="en-US" dirty="0" err="1"/>
              <a:t>objavi</a:t>
            </a:r>
            <a:r>
              <a:rPr lang="en-US" dirty="0"/>
              <a:t> </a:t>
            </a:r>
            <a:r>
              <a:rPr lang="en-US" dirty="0" err="1"/>
              <a:t>razpis</a:t>
            </a:r>
            <a:r>
              <a:rPr lang="en-US" dirty="0"/>
              <a:t> in </a:t>
            </a:r>
            <a:r>
              <a:rPr lang="en-US" dirty="0" err="1"/>
              <a:t>ponudbe</a:t>
            </a:r>
            <a:r>
              <a:rPr lang="en-US" dirty="0"/>
              <a:t> se </a:t>
            </a:r>
            <a:r>
              <a:rPr lang="en-US" dirty="0" err="1"/>
              <a:t>ocenijo</a:t>
            </a:r>
            <a:r>
              <a:rPr lang="en-US" dirty="0"/>
              <a:t>, da se </a:t>
            </a:r>
            <a:r>
              <a:rPr lang="en-US" dirty="0" err="1"/>
              <a:t>določi</a:t>
            </a:r>
            <a:r>
              <a:rPr lang="en-US" dirty="0"/>
              <a:t> </a:t>
            </a:r>
            <a:r>
              <a:rPr lang="en-US" dirty="0" err="1"/>
              <a:t>najugodnejša</a:t>
            </a:r>
            <a:r>
              <a:rPr lang="en-US" dirty="0"/>
              <a:t> </a:t>
            </a:r>
            <a:r>
              <a:rPr lang="en-US" dirty="0" err="1"/>
              <a:t>ponudba</a:t>
            </a:r>
            <a:r>
              <a:rPr lang="en-US" dirty="0"/>
              <a:t>, ki </a:t>
            </a:r>
            <a:r>
              <a:rPr lang="en-US" dirty="0" err="1"/>
              <a:t>služi</a:t>
            </a:r>
            <a:r>
              <a:rPr lang="en-US" dirty="0"/>
              <a:t> </a:t>
            </a:r>
            <a:r>
              <a:rPr lang="en-US" dirty="0" err="1"/>
              <a:t>kot</a:t>
            </a:r>
            <a:r>
              <a:rPr lang="en-US" dirty="0"/>
              <a:t> </a:t>
            </a:r>
            <a:r>
              <a:rPr lang="en-US" dirty="0" err="1"/>
              <a:t>podlaga</a:t>
            </a:r>
            <a:r>
              <a:rPr lang="en-US" dirty="0"/>
              <a:t> za </a:t>
            </a:r>
            <a:r>
              <a:rPr lang="en-US" dirty="0" err="1"/>
              <a:t>oddajo</a:t>
            </a:r>
            <a:r>
              <a:rPr lang="en-US" dirty="0"/>
              <a:t> </a:t>
            </a:r>
            <a:r>
              <a:rPr lang="en-US" dirty="0" err="1"/>
              <a:t>naročila</a:t>
            </a:r>
            <a:r>
              <a:rPr lang="en-US" dirty="0"/>
              <a:t>. Le </a:t>
            </a:r>
            <a:r>
              <a:rPr lang="en-US" dirty="0" err="1"/>
              <a:t>izbrani</a:t>
            </a:r>
            <a:r>
              <a:rPr lang="en-US" dirty="0"/>
              <a:t> </a:t>
            </a:r>
            <a:r>
              <a:rPr lang="en-US" dirty="0" err="1"/>
              <a:t>ponudniki</a:t>
            </a:r>
            <a:r>
              <a:rPr lang="en-US" dirty="0"/>
              <a:t> so </a:t>
            </a:r>
            <a:r>
              <a:rPr lang="en-US" dirty="0" err="1"/>
              <a:t>pozvani</a:t>
            </a:r>
            <a:r>
              <a:rPr lang="en-US" dirty="0"/>
              <a:t> k </a:t>
            </a:r>
            <a:r>
              <a:rPr lang="en-US" dirty="0" err="1"/>
              <a:t>oddaji</a:t>
            </a:r>
            <a:r>
              <a:rPr lang="en-US" dirty="0"/>
              <a:t> </a:t>
            </a:r>
            <a:r>
              <a:rPr lang="en-US" dirty="0" err="1"/>
              <a:t>ponudb</a:t>
            </a:r>
            <a:r>
              <a:rPr lang="en-US" dirty="0"/>
              <a:t>. To </a:t>
            </a:r>
            <a:r>
              <a:rPr lang="en-US" dirty="0" err="1"/>
              <a:t>zmanjša</a:t>
            </a:r>
            <a:r>
              <a:rPr lang="en-US" dirty="0"/>
              <a:t> </a:t>
            </a:r>
            <a:r>
              <a:rPr lang="en-US" dirty="0" err="1"/>
              <a:t>stroške</a:t>
            </a:r>
            <a:r>
              <a:rPr lang="en-US" dirty="0"/>
              <a:t> za </a:t>
            </a:r>
            <a:r>
              <a:rPr lang="en-US" dirty="0" err="1"/>
              <a:t>ponudnike</a:t>
            </a:r>
            <a:r>
              <a:rPr lang="en-US" dirty="0"/>
              <a:t> in </a:t>
            </a:r>
            <a:r>
              <a:rPr lang="en-US" dirty="0" err="1"/>
              <a:t>naročnika</a:t>
            </a:r>
            <a:r>
              <a:rPr lang="en-US" dirty="0"/>
              <a:t>.</a:t>
            </a: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err="1"/>
              <a:t>Pogajanja</a:t>
            </a:r>
            <a:r>
              <a:rPr lang="en-GB" dirty="0"/>
              <a:t>, </a:t>
            </a:r>
            <a:r>
              <a:rPr lang="en-GB" dirty="0" err="1"/>
              <a:t>konkurenčni</a:t>
            </a:r>
            <a:r>
              <a:rPr lang="en-GB" dirty="0"/>
              <a:t> dialog </a:t>
            </a:r>
            <a:r>
              <a:rPr lang="en-GB" dirty="0" err="1"/>
              <a:t>ali</a:t>
            </a:r>
            <a:r>
              <a:rPr lang="en-GB" dirty="0"/>
              <a:t> </a:t>
            </a:r>
            <a:r>
              <a:rPr lang="en-GB" dirty="0" err="1"/>
              <a:t>inovacijsko</a:t>
            </a:r>
            <a:r>
              <a:rPr lang="en-GB" dirty="0"/>
              <a:t> </a:t>
            </a:r>
            <a:r>
              <a:rPr lang="en-GB" dirty="0" err="1"/>
              <a:t>partnerstvo</a:t>
            </a:r>
            <a:r>
              <a:rPr lang="en-GB" dirty="0"/>
              <a:t> se </a:t>
            </a:r>
            <a:r>
              <a:rPr lang="en-GB" dirty="0" err="1"/>
              <a:t>lahko</a:t>
            </a:r>
            <a:r>
              <a:rPr lang="en-GB" dirty="0"/>
              <a:t> </a:t>
            </a:r>
            <a:r>
              <a:rPr lang="en-GB" dirty="0" err="1"/>
              <a:t>uporabijo</a:t>
            </a:r>
            <a:r>
              <a:rPr lang="en-GB" dirty="0"/>
              <a:t>, </a:t>
            </a:r>
            <a:r>
              <a:rPr lang="en-GB" dirty="0" err="1"/>
              <a:t>če</a:t>
            </a:r>
            <a:r>
              <a:rPr lang="en-GB" dirty="0"/>
              <a:t> </a:t>
            </a:r>
            <a:r>
              <a:rPr lang="en-GB" dirty="0" err="1"/>
              <a:t>potreb</a:t>
            </a:r>
            <a:r>
              <a:rPr lang="en-GB" dirty="0"/>
              <a:t> </a:t>
            </a:r>
            <a:r>
              <a:rPr lang="en-GB" dirty="0" err="1"/>
              <a:t>javnega</a:t>
            </a:r>
            <a:r>
              <a:rPr lang="en-GB" dirty="0"/>
              <a:t> </a:t>
            </a:r>
            <a:r>
              <a:rPr lang="en-GB" dirty="0" err="1"/>
              <a:t>naročnika</a:t>
            </a:r>
            <a:r>
              <a:rPr lang="en-GB" dirty="0"/>
              <a:t> </a:t>
            </a:r>
            <a:r>
              <a:rPr lang="en-GB" dirty="0" err="1"/>
              <a:t>ni</a:t>
            </a:r>
            <a:r>
              <a:rPr lang="en-GB" dirty="0"/>
              <a:t> </a:t>
            </a:r>
            <a:r>
              <a:rPr lang="en-GB" dirty="0" err="1"/>
              <a:t>mogoče</a:t>
            </a:r>
            <a:r>
              <a:rPr lang="en-GB" dirty="0"/>
              <a:t> </a:t>
            </a:r>
            <a:r>
              <a:rPr lang="en-GB" dirty="0" err="1"/>
              <a:t>izpolniti</a:t>
            </a:r>
            <a:r>
              <a:rPr lang="en-GB" dirty="0"/>
              <a:t> </a:t>
            </a:r>
            <a:r>
              <a:rPr lang="en-GB" dirty="0" err="1"/>
              <a:t>brez</a:t>
            </a:r>
            <a:r>
              <a:rPr lang="en-GB" dirty="0"/>
              <a:t> </a:t>
            </a:r>
            <a:r>
              <a:rPr lang="en-GB" dirty="0" err="1"/>
              <a:t>prilagoditve</a:t>
            </a:r>
            <a:r>
              <a:rPr lang="en-GB" dirty="0"/>
              <a:t> </a:t>
            </a:r>
            <a:r>
              <a:rPr lang="en-GB" dirty="0" err="1"/>
              <a:t>razpoložljivih</a:t>
            </a:r>
            <a:r>
              <a:rPr lang="en-GB" dirty="0"/>
              <a:t> </a:t>
            </a:r>
            <a:r>
              <a:rPr lang="en-GB" dirty="0" err="1"/>
              <a:t>rešitev</a:t>
            </a:r>
            <a:r>
              <a:rPr lang="en-GB" dirty="0"/>
              <a:t>, </a:t>
            </a:r>
            <a:r>
              <a:rPr lang="en-GB" dirty="0" err="1"/>
              <a:t>če</a:t>
            </a:r>
            <a:r>
              <a:rPr lang="en-GB" dirty="0"/>
              <a:t> </a:t>
            </a:r>
            <a:r>
              <a:rPr lang="en-GB" dirty="0" err="1"/>
              <a:t>te</a:t>
            </a:r>
            <a:r>
              <a:rPr lang="en-GB" dirty="0"/>
              <a:t> </a:t>
            </a:r>
            <a:r>
              <a:rPr lang="en-GB" dirty="0" err="1"/>
              <a:t>vključujejo</a:t>
            </a:r>
            <a:r>
              <a:rPr lang="en-GB" dirty="0"/>
              <a:t> </a:t>
            </a:r>
            <a:r>
              <a:rPr lang="en-GB" dirty="0" err="1"/>
              <a:t>projekte</a:t>
            </a:r>
            <a:r>
              <a:rPr lang="en-GB" dirty="0"/>
              <a:t> </a:t>
            </a:r>
            <a:r>
              <a:rPr lang="en-GB" dirty="0" err="1"/>
              <a:t>ali</a:t>
            </a:r>
            <a:r>
              <a:rPr lang="en-GB" dirty="0"/>
              <a:t> </a:t>
            </a:r>
            <a:r>
              <a:rPr lang="en-GB" dirty="0" err="1"/>
              <a:t>inovativne</a:t>
            </a:r>
            <a:r>
              <a:rPr lang="en-GB" dirty="0"/>
              <a:t> </a:t>
            </a:r>
            <a:r>
              <a:rPr lang="en-GB" dirty="0" err="1"/>
              <a:t>rešitve</a:t>
            </a:r>
            <a:r>
              <a:rPr lang="en-GB" dirty="0"/>
              <a:t> </a:t>
            </a:r>
            <a:r>
              <a:rPr lang="en-GB" dirty="0" err="1"/>
              <a:t>ali</a:t>
            </a:r>
            <a:r>
              <a:rPr lang="en-GB" dirty="0"/>
              <a:t> v </a:t>
            </a:r>
            <a:r>
              <a:rPr lang="en-GB" dirty="0" err="1"/>
              <a:t>nekaterih</a:t>
            </a:r>
            <a:r>
              <a:rPr lang="en-GB" dirty="0"/>
              <a:t> </a:t>
            </a:r>
            <a:r>
              <a:rPr lang="en-GB" dirty="0" err="1"/>
              <a:t>drugih</a:t>
            </a:r>
            <a:r>
              <a:rPr lang="en-GB" dirty="0"/>
              <a:t> </a:t>
            </a:r>
            <a:r>
              <a:rPr lang="en-GB" dirty="0" err="1"/>
              <a:t>okoliščinah</a:t>
            </a:r>
            <a:r>
              <a:rPr lang="en-GB" dirty="0"/>
              <a:t>, </a:t>
            </a:r>
            <a:r>
              <a:rPr lang="en-GB" dirty="0" err="1"/>
              <a:t>določenih</a:t>
            </a:r>
            <a:r>
              <a:rPr lang="en-GB" dirty="0"/>
              <a:t> v </a:t>
            </a:r>
            <a:r>
              <a:rPr lang="sl-SI" dirty="0"/>
              <a:t>4. odstavku 26. člena</a:t>
            </a:r>
            <a:r>
              <a:rPr lang="en-GB" dirty="0"/>
              <a:t> </a:t>
            </a:r>
            <a:r>
              <a:rPr lang="en-GB" dirty="0" err="1"/>
              <a:t>Direktive</a:t>
            </a:r>
            <a:r>
              <a:rPr lang="en-GB" dirty="0"/>
              <a:t> 2014/24/EU. </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791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a:t>
            </a:r>
            <a:r>
              <a:rPr lang="en-US" dirty="0" err="1"/>
              <a:t>odprtem</a:t>
            </a:r>
            <a:r>
              <a:rPr lang="en-US" dirty="0"/>
              <a:t> </a:t>
            </a:r>
            <a:r>
              <a:rPr lang="en-US" dirty="0" err="1"/>
              <a:t>postopku</a:t>
            </a:r>
            <a:r>
              <a:rPr lang="en-US" dirty="0"/>
              <a:t> se </a:t>
            </a:r>
            <a:r>
              <a:rPr lang="en-US" dirty="0" err="1"/>
              <a:t>tehnična</a:t>
            </a:r>
            <a:r>
              <a:rPr lang="en-US" dirty="0"/>
              <a:t> in </a:t>
            </a:r>
            <a:r>
              <a:rPr lang="en-US" dirty="0" err="1"/>
              <a:t>poklicna</a:t>
            </a:r>
            <a:r>
              <a:rPr lang="en-US" dirty="0"/>
              <a:t> </a:t>
            </a:r>
            <a:r>
              <a:rPr lang="en-US" dirty="0" err="1"/>
              <a:t>usposobljenost</a:t>
            </a:r>
            <a:r>
              <a:rPr lang="en-US" dirty="0"/>
              <a:t> (</a:t>
            </a:r>
            <a:r>
              <a:rPr lang="en-US" dirty="0" err="1"/>
              <a:t>vključno</a:t>
            </a:r>
            <a:r>
              <a:rPr lang="en-US" dirty="0"/>
              <a:t> z </a:t>
            </a:r>
            <a:r>
              <a:rPr lang="en-US" dirty="0" err="1"/>
              <a:t>dosedanjimi</a:t>
            </a:r>
            <a:r>
              <a:rPr lang="en-US" dirty="0"/>
              <a:t> </a:t>
            </a:r>
            <a:r>
              <a:rPr lang="en-US" dirty="0" err="1"/>
              <a:t>izkušnjami</a:t>
            </a:r>
            <a:r>
              <a:rPr lang="en-US" dirty="0"/>
              <a:t>) </a:t>
            </a:r>
            <a:r>
              <a:rPr lang="en-US" dirty="0" err="1"/>
              <a:t>ocenjuje</a:t>
            </a:r>
            <a:r>
              <a:rPr lang="en-US" dirty="0"/>
              <a:t> </a:t>
            </a:r>
            <a:r>
              <a:rPr lang="en-US" dirty="0" err="1"/>
              <a:t>samo</a:t>
            </a:r>
            <a:r>
              <a:rPr lang="en-US" dirty="0"/>
              <a:t> </a:t>
            </a:r>
            <a:r>
              <a:rPr lang="en-US" dirty="0" err="1"/>
              <a:t>na</a:t>
            </a:r>
            <a:r>
              <a:rPr lang="en-US" dirty="0"/>
              <a:t> </a:t>
            </a:r>
            <a:r>
              <a:rPr lang="en-US" dirty="0" err="1"/>
              <a:t>podlagi</a:t>
            </a:r>
            <a:r>
              <a:rPr lang="en-US" dirty="0"/>
              <a:t> „</a:t>
            </a:r>
            <a:r>
              <a:rPr lang="en-US" dirty="0" err="1"/>
              <a:t>uspešno</a:t>
            </a:r>
            <a:r>
              <a:rPr lang="en-US" dirty="0"/>
              <a:t>/</a:t>
            </a:r>
            <a:r>
              <a:rPr lang="en-US" dirty="0" err="1"/>
              <a:t>neuspešno</a:t>
            </a:r>
            <a:r>
              <a:rPr lang="en-US" dirty="0"/>
              <a:t>“. To se </a:t>
            </a:r>
            <a:r>
              <a:rPr lang="en-US" dirty="0" err="1"/>
              <a:t>lahko</a:t>
            </a:r>
            <a:r>
              <a:rPr lang="en-US" dirty="0"/>
              <a:t> </a:t>
            </a:r>
            <a:r>
              <a:rPr lang="en-US" dirty="0" err="1"/>
              <a:t>opravi</a:t>
            </a:r>
            <a:r>
              <a:rPr lang="en-US" dirty="0"/>
              <a:t> pred </a:t>
            </a:r>
            <a:r>
              <a:rPr lang="en-US" dirty="0" err="1"/>
              <a:t>ali</a:t>
            </a:r>
            <a:r>
              <a:rPr lang="en-US" dirty="0"/>
              <a:t> po </a:t>
            </a:r>
            <a:r>
              <a:rPr lang="en-US" dirty="0" err="1"/>
              <a:t>oceni</a:t>
            </a:r>
            <a:r>
              <a:rPr lang="en-US" dirty="0"/>
              <a:t> </a:t>
            </a:r>
            <a:r>
              <a:rPr lang="en-US" dirty="0" err="1"/>
              <a:t>ponudb</a:t>
            </a:r>
            <a:r>
              <a:rPr lang="en-US" dirty="0"/>
              <a:t>. </a:t>
            </a:r>
            <a:r>
              <a:rPr lang="en-US" dirty="0" err="1"/>
              <a:t>Večstopenjski</a:t>
            </a:r>
            <a:r>
              <a:rPr lang="en-US" dirty="0"/>
              <a:t> </a:t>
            </a:r>
            <a:r>
              <a:rPr lang="en-US" dirty="0" err="1"/>
              <a:t>postopki</a:t>
            </a:r>
            <a:r>
              <a:rPr lang="en-US" dirty="0"/>
              <a:t> </a:t>
            </a:r>
            <a:r>
              <a:rPr lang="en-US" dirty="0" err="1"/>
              <a:t>omogočajo</a:t>
            </a:r>
            <a:r>
              <a:rPr lang="en-US" dirty="0"/>
              <a:t> </a:t>
            </a:r>
            <a:r>
              <a:rPr lang="en-US" dirty="0" err="1"/>
              <a:t>predhodno</a:t>
            </a:r>
            <a:r>
              <a:rPr lang="en-US" dirty="0"/>
              <a:t> </a:t>
            </a:r>
            <a:r>
              <a:rPr lang="en-US" dirty="0" err="1"/>
              <a:t>izbiro</a:t>
            </a:r>
            <a:r>
              <a:rPr lang="en-US" dirty="0"/>
              <a:t> </a:t>
            </a:r>
            <a:r>
              <a:rPr lang="en-US" dirty="0" err="1"/>
              <a:t>ponudnikov</a:t>
            </a:r>
            <a:r>
              <a:rPr lang="en-US" dirty="0"/>
              <a:t> </a:t>
            </a:r>
            <a:r>
              <a:rPr lang="en-US" dirty="0" err="1"/>
              <a:t>na</a:t>
            </a:r>
            <a:r>
              <a:rPr lang="en-US" dirty="0"/>
              <a:t> </a:t>
            </a:r>
            <a:r>
              <a:rPr lang="en-US" dirty="0" err="1"/>
              <a:t>podlagi</a:t>
            </a:r>
            <a:r>
              <a:rPr lang="en-US" dirty="0"/>
              <a:t> </a:t>
            </a:r>
            <a:r>
              <a:rPr lang="en-US" dirty="0" err="1"/>
              <a:t>njihove</a:t>
            </a:r>
            <a:r>
              <a:rPr lang="en-US" dirty="0"/>
              <a:t> </a:t>
            </a:r>
            <a:r>
              <a:rPr lang="en-US" dirty="0" err="1"/>
              <a:t>tehnične</a:t>
            </a:r>
            <a:r>
              <a:rPr lang="en-US" dirty="0"/>
              <a:t> in </a:t>
            </a:r>
            <a:r>
              <a:rPr lang="en-US" dirty="0" err="1"/>
              <a:t>poklicne</a:t>
            </a:r>
            <a:r>
              <a:rPr lang="en-US" dirty="0"/>
              <a:t> </a:t>
            </a:r>
            <a:r>
              <a:rPr lang="en-US" dirty="0" err="1"/>
              <a:t>usposobljenosti</a:t>
            </a:r>
            <a:r>
              <a:rPr lang="en-US" dirty="0"/>
              <a:t>.</a:t>
            </a:r>
          </a:p>
          <a:p>
            <a:endParaRPr lang="en-US" dirty="0"/>
          </a:p>
          <a:p>
            <a:r>
              <a:rPr lang="en-US" dirty="0"/>
              <a:t>Na </a:t>
            </a:r>
            <a:r>
              <a:rPr lang="en-US" dirty="0" err="1"/>
              <a:t>izbiro</a:t>
            </a:r>
            <a:r>
              <a:rPr lang="en-US" dirty="0"/>
              <a:t> </a:t>
            </a:r>
            <a:r>
              <a:rPr lang="en-US" dirty="0" err="1"/>
              <a:t>postopka</a:t>
            </a:r>
            <a:r>
              <a:rPr lang="en-US" dirty="0"/>
              <a:t> za </a:t>
            </a:r>
            <a:r>
              <a:rPr lang="en-US" dirty="0" err="1"/>
              <a:t>okoljsko</a:t>
            </a:r>
            <a:r>
              <a:rPr lang="en-US" dirty="0"/>
              <a:t> </a:t>
            </a:r>
            <a:r>
              <a:rPr lang="en-US" dirty="0" err="1"/>
              <a:t>usmerjeno</a:t>
            </a:r>
            <a:r>
              <a:rPr lang="en-US" dirty="0"/>
              <a:t> </a:t>
            </a:r>
            <a:r>
              <a:rPr lang="en-US" dirty="0" err="1"/>
              <a:t>javno</a:t>
            </a:r>
            <a:r>
              <a:rPr lang="en-US" dirty="0"/>
              <a:t> </a:t>
            </a:r>
            <a:r>
              <a:rPr lang="en-US" dirty="0" err="1"/>
              <a:t>naročanje</a:t>
            </a:r>
            <a:r>
              <a:rPr lang="en-US" dirty="0"/>
              <a:t> </a:t>
            </a:r>
            <a:r>
              <a:rPr lang="en-US" dirty="0" err="1"/>
              <a:t>lahko</a:t>
            </a:r>
            <a:r>
              <a:rPr lang="en-US" dirty="0"/>
              <a:t> </a:t>
            </a:r>
            <a:r>
              <a:rPr lang="en-US" dirty="0" err="1"/>
              <a:t>vpliva</a:t>
            </a:r>
            <a:r>
              <a:rPr lang="en-US" dirty="0"/>
              <a:t> </a:t>
            </a:r>
            <a:r>
              <a:rPr lang="en-US" dirty="0" err="1"/>
              <a:t>tudi</a:t>
            </a:r>
            <a:r>
              <a:rPr lang="en-US" dirty="0"/>
              <a:t> </a:t>
            </a:r>
            <a:r>
              <a:rPr lang="en-US" dirty="0" err="1"/>
              <a:t>velikost</a:t>
            </a:r>
            <a:r>
              <a:rPr lang="en-US" dirty="0"/>
              <a:t> </a:t>
            </a:r>
            <a:r>
              <a:rPr lang="en-US" dirty="0" err="1"/>
              <a:t>zadevnega</a:t>
            </a:r>
            <a:r>
              <a:rPr lang="en-US" dirty="0"/>
              <a:t> </a:t>
            </a:r>
            <a:r>
              <a:rPr lang="en-US" dirty="0" err="1"/>
              <a:t>trga</a:t>
            </a:r>
            <a:r>
              <a:rPr lang="en-US" dirty="0"/>
              <a:t>. </a:t>
            </a:r>
            <a:r>
              <a:rPr lang="en-US" dirty="0" err="1"/>
              <a:t>Če</a:t>
            </a:r>
            <a:r>
              <a:rPr lang="en-US" dirty="0"/>
              <a:t> </a:t>
            </a:r>
            <a:r>
              <a:rPr lang="en-US" dirty="0" err="1"/>
              <a:t>ni</a:t>
            </a:r>
            <a:r>
              <a:rPr lang="en-US" dirty="0"/>
              <a:t> </a:t>
            </a:r>
            <a:r>
              <a:rPr lang="en-US" dirty="0" err="1"/>
              <a:t>veliko</a:t>
            </a:r>
            <a:r>
              <a:rPr lang="en-US" dirty="0"/>
              <a:t> </a:t>
            </a:r>
            <a:r>
              <a:rPr lang="en-US" dirty="0" err="1"/>
              <a:t>podjetij</a:t>
            </a:r>
            <a:r>
              <a:rPr lang="en-US" dirty="0"/>
              <a:t>, ki </a:t>
            </a:r>
            <a:r>
              <a:rPr lang="en-US" dirty="0" err="1"/>
              <a:t>lahko</a:t>
            </a:r>
            <a:r>
              <a:rPr lang="en-US" dirty="0"/>
              <a:t> </a:t>
            </a:r>
            <a:r>
              <a:rPr lang="en-US" dirty="0" err="1"/>
              <a:t>ponudijo</a:t>
            </a:r>
            <a:r>
              <a:rPr lang="en-US" dirty="0"/>
              <a:t> </a:t>
            </a:r>
            <a:r>
              <a:rPr lang="en-US" dirty="0" err="1"/>
              <a:t>izdelek</a:t>
            </a:r>
            <a:r>
              <a:rPr lang="en-US" dirty="0"/>
              <a:t>/</a:t>
            </a:r>
            <a:r>
              <a:rPr lang="en-US" dirty="0" err="1"/>
              <a:t>storitev</a:t>
            </a:r>
            <a:r>
              <a:rPr lang="en-US" dirty="0"/>
              <a:t>, je </a:t>
            </a:r>
            <a:r>
              <a:rPr lang="en-US" dirty="0" err="1"/>
              <a:t>lahko</a:t>
            </a:r>
            <a:r>
              <a:rPr lang="en-US" dirty="0"/>
              <a:t> </a:t>
            </a:r>
            <a:r>
              <a:rPr lang="en-US" dirty="0" err="1"/>
              <a:t>odprti</a:t>
            </a:r>
            <a:r>
              <a:rPr lang="en-US" dirty="0"/>
              <a:t> </a:t>
            </a:r>
            <a:r>
              <a:rPr lang="en-US" dirty="0" err="1"/>
              <a:t>postopek</a:t>
            </a:r>
            <a:r>
              <a:rPr lang="en-US" dirty="0"/>
              <a:t> </a:t>
            </a:r>
            <a:r>
              <a:rPr lang="en-US" dirty="0" err="1"/>
              <a:t>učinkovit</a:t>
            </a:r>
            <a:r>
              <a:rPr lang="en-US" dirty="0"/>
              <a:t>. </a:t>
            </a:r>
            <a:r>
              <a:rPr lang="en-US" dirty="0" err="1"/>
              <a:t>Če</a:t>
            </a:r>
            <a:r>
              <a:rPr lang="en-US" dirty="0"/>
              <a:t> je </a:t>
            </a:r>
            <a:r>
              <a:rPr lang="en-US" dirty="0" err="1"/>
              <a:t>trg</a:t>
            </a:r>
            <a:r>
              <a:rPr lang="en-US" dirty="0"/>
              <a:t> </a:t>
            </a:r>
            <a:r>
              <a:rPr lang="en-US" dirty="0" err="1"/>
              <a:t>zelo</a:t>
            </a:r>
            <a:r>
              <a:rPr lang="en-US" dirty="0"/>
              <a:t> </a:t>
            </a:r>
            <a:r>
              <a:rPr lang="en-US" dirty="0" err="1"/>
              <a:t>velik</a:t>
            </a:r>
            <a:r>
              <a:rPr lang="en-US" dirty="0"/>
              <a:t>, </a:t>
            </a:r>
            <a:r>
              <a:rPr lang="en-US" dirty="0" err="1"/>
              <a:t>lahko</a:t>
            </a:r>
            <a:r>
              <a:rPr lang="en-US" dirty="0"/>
              <a:t> </a:t>
            </a:r>
            <a:r>
              <a:rPr lang="en-US" dirty="0" err="1"/>
              <a:t>večstopenjski</a:t>
            </a:r>
            <a:r>
              <a:rPr lang="en-US" dirty="0"/>
              <a:t> </a:t>
            </a:r>
            <a:r>
              <a:rPr lang="en-US" dirty="0" err="1"/>
              <a:t>postopek</a:t>
            </a:r>
            <a:r>
              <a:rPr lang="en-US" dirty="0"/>
              <a:t> </a:t>
            </a:r>
            <a:r>
              <a:rPr lang="en-US" dirty="0" err="1"/>
              <a:t>prihrani</a:t>
            </a:r>
            <a:r>
              <a:rPr lang="en-US" dirty="0"/>
              <a:t> </a:t>
            </a:r>
            <a:r>
              <a:rPr lang="en-US" dirty="0" err="1"/>
              <a:t>čas</a:t>
            </a:r>
            <a:r>
              <a:rPr lang="en-US" dirty="0"/>
              <a:t>, </a:t>
            </a:r>
            <a:r>
              <a:rPr lang="en-US" dirty="0" err="1"/>
              <a:t>saj</a:t>
            </a:r>
            <a:r>
              <a:rPr lang="en-US" dirty="0"/>
              <a:t> je </a:t>
            </a:r>
            <a:r>
              <a:rPr lang="en-US" dirty="0" err="1"/>
              <a:t>mogoče</a:t>
            </a:r>
            <a:r>
              <a:rPr lang="en-US" dirty="0"/>
              <a:t> </a:t>
            </a:r>
            <a:r>
              <a:rPr lang="en-US" dirty="0" err="1"/>
              <a:t>nadzorovati</a:t>
            </a:r>
            <a:r>
              <a:rPr lang="en-US" dirty="0"/>
              <a:t> </a:t>
            </a:r>
            <a:r>
              <a:rPr lang="en-US" dirty="0" err="1"/>
              <a:t>število</a:t>
            </a:r>
            <a:r>
              <a:rPr lang="en-US" dirty="0"/>
              <a:t> </a:t>
            </a:r>
            <a:r>
              <a:rPr lang="en-US" dirty="0" err="1"/>
              <a:t>prejetih</a:t>
            </a:r>
            <a:r>
              <a:rPr lang="en-US" dirty="0"/>
              <a:t> </a:t>
            </a:r>
            <a:r>
              <a:rPr lang="en-US" dirty="0" err="1"/>
              <a:t>ponudb</a:t>
            </a:r>
            <a:r>
              <a:rPr lang="en-US" dirty="0"/>
              <a:t>. </a:t>
            </a:r>
          </a:p>
          <a:p>
            <a:endParaRPr lang="en-US" dirty="0"/>
          </a:p>
          <a:p>
            <a:r>
              <a:rPr lang="en-US" dirty="0" err="1"/>
              <a:t>Direktive</a:t>
            </a:r>
            <a:r>
              <a:rPr lang="en-US" dirty="0"/>
              <a:t> </a:t>
            </a:r>
            <a:r>
              <a:rPr lang="en-US" dirty="0" err="1"/>
              <a:t>določajo</a:t>
            </a:r>
            <a:r>
              <a:rPr lang="en-US" dirty="0"/>
              <a:t> </a:t>
            </a:r>
            <a:r>
              <a:rPr lang="en-US" dirty="0" err="1"/>
              <a:t>minimalne</a:t>
            </a:r>
            <a:r>
              <a:rPr lang="en-US" dirty="0"/>
              <a:t> </a:t>
            </a:r>
            <a:r>
              <a:rPr lang="en-US" dirty="0" err="1"/>
              <a:t>roke</a:t>
            </a:r>
            <a:r>
              <a:rPr lang="en-US" dirty="0"/>
              <a:t> za </a:t>
            </a:r>
            <a:r>
              <a:rPr lang="en-US" dirty="0" err="1"/>
              <a:t>vsako</a:t>
            </a:r>
            <a:r>
              <a:rPr lang="en-US" dirty="0"/>
              <a:t> </a:t>
            </a:r>
            <a:r>
              <a:rPr lang="en-US" dirty="0" err="1"/>
              <a:t>postopek</a:t>
            </a:r>
            <a:r>
              <a:rPr lang="en-US" dirty="0"/>
              <a:t>. Ti so </a:t>
            </a:r>
            <a:r>
              <a:rPr lang="en-US" dirty="0" err="1"/>
              <a:t>podvrženi</a:t>
            </a:r>
            <a:r>
              <a:rPr lang="en-US" dirty="0"/>
              <a:t> </a:t>
            </a:r>
            <a:r>
              <a:rPr lang="en-US" dirty="0" err="1"/>
              <a:t>splošni</a:t>
            </a:r>
            <a:r>
              <a:rPr lang="en-US" dirty="0"/>
              <a:t> </a:t>
            </a:r>
            <a:r>
              <a:rPr lang="en-US" dirty="0" err="1"/>
              <a:t>zahtevi</a:t>
            </a:r>
            <a:r>
              <a:rPr lang="en-US" dirty="0"/>
              <a:t>, da se glede </a:t>
            </a:r>
            <a:r>
              <a:rPr lang="en-US" dirty="0" err="1"/>
              <a:t>na</a:t>
            </a:r>
            <a:r>
              <a:rPr lang="en-US" dirty="0"/>
              <a:t> </a:t>
            </a:r>
            <a:r>
              <a:rPr lang="en-US" dirty="0" err="1"/>
              <a:t>zahtevnost</a:t>
            </a:r>
            <a:r>
              <a:rPr lang="en-US" dirty="0"/>
              <a:t> </a:t>
            </a:r>
            <a:r>
              <a:rPr lang="en-US" dirty="0" err="1"/>
              <a:t>naročila</a:t>
            </a:r>
            <a:r>
              <a:rPr lang="en-US" dirty="0"/>
              <a:t> </a:t>
            </a:r>
            <a:r>
              <a:rPr lang="en-US" dirty="0" err="1"/>
              <a:t>predvidi</a:t>
            </a:r>
            <a:r>
              <a:rPr lang="en-US" dirty="0"/>
              <a:t> </a:t>
            </a:r>
            <a:r>
              <a:rPr lang="en-US" dirty="0" err="1"/>
              <a:t>dovolj</a:t>
            </a:r>
            <a:r>
              <a:rPr lang="en-US" dirty="0"/>
              <a:t> </a:t>
            </a:r>
            <a:r>
              <a:rPr lang="en-US" dirty="0" err="1"/>
              <a:t>časa</a:t>
            </a:r>
            <a:r>
              <a:rPr lang="en-US" dirty="0"/>
              <a:t> (47</a:t>
            </a:r>
            <a:r>
              <a:rPr lang="sl-SI" dirty="0"/>
              <a:t>. člen</a:t>
            </a:r>
            <a:r>
              <a:rPr lang="en-US" dirty="0"/>
              <a:t> </a:t>
            </a:r>
            <a:r>
              <a:rPr lang="en-US" dirty="0" err="1"/>
              <a:t>Direktive</a:t>
            </a:r>
            <a:r>
              <a:rPr lang="en-US" dirty="0"/>
              <a:t> 2014/24/EU). Pri </a:t>
            </a:r>
            <a:r>
              <a:rPr lang="en-US" dirty="0" err="1"/>
              <a:t>določanju</a:t>
            </a:r>
            <a:r>
              <a:rPr lang="en-US" dirty="0"/>
              <a:t> </a:t>
            </a:r>
            <a:r>
              <a:rPr lang="en-US" dirty="0" err="1"/>
              <a:t>rokov</a:t>
            </a:r>
            <a:r>
              <a:rPr lang="en-US" dirty="0"/>
              <a:t> </a:t>
            </a:r>
            <a:r>
              <a:rPr lang="en-US" dirty="0" err="1"/>
              <a:t>upoštevajte</a:t>
            </a:r>
            <a:r>
              <a:rPr lang="en-US" dirty="0"/>
              <a:t> </a:t>
            </a:r>
            <a:r>
              <a:rPr lang="en-US" dirty="0" err="1"/>
              <a:t>kakovost</a:t>
            </a:r>
            <a:r>
              <a:rPr lang="en-US" dirty="0"/>
              <a:t> </a:t>
            </a:r>
            <a:r>
              <a:rPr lang="en-US" dirty="0" err="1"/>
              <a:t>odgovorov</a:t>
            </a:r>
            <a:r>
              <a:rPr lang="en-US" dirty="0"/>
              <a:t>, ki </a:t>
            </a:r>
            <a:r>
              <a:rPr lang="en-US" dirty="0" err="1"/>
              <a:t>jih</a:t>
            </a:r>
            <a:r>
              <a:rPr lang="en-US" dirty="0"/>
              <a:t> </a:t>
            </a:r>
            <a:r>
              <a:rPr lang="en-US" dirty="0" err="1"/>
              <a:t>boste</a:t>
            </a:r>
            <a:r>
              <a:rPr lang="en-US" dirty="0"/>
              <a:t> </a:t>
            </a:r>
            <a:r>
              <a:rPr lang="en-US" dirty="0" err="1"/>
              <a:t>prejeli</a:t>
            </a:r>
            <a:r>
              <a:rPr lang="en-US" dirty="0"/>
              <a:t> – </a:t>
            </a:r>
            <a:r>
              <a:rPr lang="en-US" dirty="0" err="1"/>
              <a:t>zelo</a:t>
            </a:r>
            <a:r>
              <a:rPr lang="en-US" dirty="0"/>
              <a:t> </a:t>
            </a:r>
            <a:r>
              <a:rPr lang="en-US" dirty="0" err="1"/>
              <a:t>kratki</a:t>
            </a:r>
            <a:r>
              <a:rPr lang="en-US" dirty="0"/>
              <a:t> </a:t>
            </a:r>
            <a:r>
              <a:rPr lang="en-US" dirty="0" err="1"/>
              <a:t>roki</a:t>
            </a:r>
            <a:r>
              <a:rPr lang="en-US" dirty="0"/>
              <a:t> za </a:t>
            </a:r>
            <a:r>
              <a:rPr lang="en-US" dirty="0" err="1"/>
              <a:t>oddajo</a:t>
            </a:r>
            <a:r>
              <a:rPr lang="en-US" dirty="0"/>
              <a:t> </a:t>
            </a:r>
            <a:r>
              <a:rPr lang="en-US" dirty="0" err="1"/>
              <a:t>ponudb</a:t>
            </a:r>
            <a:r>
              <a:rPr lang="en-US" dirty="0"/>
              <a:t> so </a:t>
            </a:r>
            <a:r>
              <a:rPr lang="en-US" dirty="0" err="1"/>
              <a:t>lahko</a:t>
            </a:r>
            <a:r>
              <a:rPr lang="en-US" dirty="0"/>
              <a:t> </a:t>
            </a:r>
            <a:r>
              <a:rPr lang="en-US" dirty="0" err="1"/>
              <a:t>včasih</a:t>
            </a:r>
            <a:r>
              <a:rPr lang="en-US" dirty="0"/>
              <a:t> </a:t>
            </a:r>
            <a:r>
              <a:rPr lang="en-US" dirty="0" err="1"/>
              <a:t>kontraproduktivni</a:t>
            </a:r>
            <a:r>
              <a:rPr lang="en-US" dirty="0"/>
              <a:t>, </a:t>
            </a:r>
            <a:r>
              <a:rPr lang="en-US" dirty="0" err="1"/>
              <a:t>če</a:t>
            </a:r>
            <a:r>
              <a:rPr lang="en-US" dirty="0"/>
              <a:t> je </a:t>
            </a:r>
            <a:r>
              <a:rPr lang="en-US" dirty="0" err="1"/>
              <a:t>zaradi</a:t>
            </a:r>
            <a:r>
              <a:rPr lang="en-US" dirty="0"/>
              <a:t> </a:t>
            </a:r>
            <a:r>
              <a:rPr lang="en-US" dirty="0" err="1"/>
              <a:t>tega</a:t>
            </a:r>
            <a:r>
              <a:rPr lang="en-US" dirty="0"/>
              <a:t> </a:t>
            </a:r>
            <a:r>
              <a:rPr lang="en-US" dirty="0" err="1"/>
              <a:t>potrebno</a:t>
            </a:r>
            <a:r>
              <a:rPr lang="en-US" dirty="0"/>
              <a:t> </a:t>
            </a:r>
            <a:r>
              <a:rPr lang="en-US" dirty="0" err="1"/>
              <a:t>več</a:t>
            </a:r>
            <a:r>
              <a:rPr lang="en-US" dirty="0"/>
              <a:t> </a:t>
            </a:r>
            <a:r>
              <a:rPr lang="en-US" dirty="0" err="1"/>
              <a:t>časa</a:t>
            </a:r>
            <a:r>
              <a:rPr lang="en-US" dirty="0"/>
              <a:t> za </a:t>
            </a:r>
            <a:r>
              <a:rPr lang="en-US" dirty="0" err="1"/>
              <a:t>pojasnjevanje</a:t>
            </a:r>
            <a:r>
              <a:rPr lang="en-US" dirty="0"/>
              <a:t> </a:t>
            </a:r>
            <a:r>
              <a:rPr lang="en-US" dirty="0" err="1"/>
              <a:t>ponudb</a:t>
            </a:r>
            <a:r>
              <a:rPr lang="en-US" dirty="0"/>
              <a:t>.</a:t>
            </a:r>
            <a:endParaRPr lang="de-DE" dirty="0"/>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7980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Eden od </a:t>
            </a:r>
            <a:r>
              <a:rPr lang="en-US" dirty="0" err="1"/>
              <a:t>pomislekov</a:t>
            </a:r>
            <a:r>
              <a:rPr lang="en-US" dirty="0"/>
              <a:t>, ki </a:t>
            </a:r>
            <a:r>
              <a:rPr lang="en-US" dirty="0" err="1"/>
              <a:t>jih</a:t>
            </a:r>
            <a:r>
              <a:rPr lang="en-US" dirty="0"/>
              <a:t> </a:t>
            </a:r>
            <a:r>
              <a:rPr lang="en-US" dirty="0" err="1"/>
              <a:t>imajo</a:t>
            </a:r>
            <a:r>
              <a:rPr lang="en-US" dirty="0"/>
              <a:t> </a:t>
            </a:r>
            <a:r>
              <a:rPr lang="en-US" dirty="0" err="1"/>
              <a:t>nekateri</a:t>
            </a:r>
            <a:r>
              <a:rPr lang="en-US" dirty="0"/>
              <a:t> </a:t>
            </a:r>
            <a:r>
              <a:rPr lang="en-US" dirty="0" err="1"/>
              <a:t>naročniki</a:t>
            </a:r>
            <a:r>
              <a:rPr lang="en-US" dirty="0"/>
              <a:t> v </a:t>
            </a:r>
            <a:r>
              <a:rPr lang="en-US" dirty="0" err="1"/>
              <a:t>zvezi</a:t>
            </a:r>
            <a:r>
              <a:rPr lang="en-US" dirty="0"/>
              <a:t> s </a:t>
            </a:r>
            <a:r>
              <a:rPr lang="en-US" dirty="0" err="1"/>
              <a:t>trajnostnimi</a:t>
            </a:r>
            <a:r>
              <a:rPr lang="en-US" dirty="0"/>
              <a:t> </a:t>
            </a:r>
            <a:r>
              <a:rPr lang="en-US" dirty="0" err="1"/>
              <a:t>javnimi</a:t>
            </a:r>
            <a:r>
              <a:rPr lang="en-US" dirty="0"/>
              <a:t> </a:t>
            </a:r>
            <a:r>
              <a:rPr lang="en-US" dirty="0" err="1"/>
              <a:t>naročili</a:t>
            </a:r>
            <a:r>
              <a:rPr lang="en-US" dirty="0"/>
              <a:t>, se </a:t>
            </a:r>
            <a:r>
              <a:rPr lang="en-US" dirty="0" err="1"/>
              <a:t>nanaša</a:t>
            </a:r>
            <a:r>
              <a:rPr lang="en-US" dirty="0"/>
              <a:t> </a:t>
            </a:r>
            <a:r>
              <a:rPr lang="en-US" dirty="0" err="1"/>
              <a:t>na</a:t>
            </a:r>
            <a:r>
              <a:rPr lang="en-US" dirty="0"/>
              <a:t> </a:t>
            </a:r>
            <a:r>
              <a:rPr lang="en-US" dirty="0" err="1"/>
              <a:t>vpliv</a:t>
            </a:r>
            <a:r>
              <a:rPr lang="en-US" dirty="0"/>
              <a:t> </a:t>
            </a:r>
            <a:r>
              <a:rPr lang="en-US" dirty="0" err="1"/>
              <a:t>na</a:t>
            </a:r>
            <a:r>
              <a:rPr lang="en-US" dirty="0"/>
              <a:t> </a:t>
            </a:r>
            <a:r>
              <a:rPr lang="en-US" dirty="0" err="1"/>
              <a:t>konkurenco</a:t>
            </a:r>
            <a:r>
              <a:rPr lang="en-US" dirty="0"/>
              <a:t>. Ali </a:t>
            </a:r>
            <a:r>
              <a:rPr lang="en-US" dirty="0" err="1"/>
              <a:t>bodo</a:t>
            </a:r>
            <a:r>
              <a:rPr lang="en-US" dirty="0"/>
              <a:t> </a:t>
            </a:r>
            <a:r>
              <a:rPr lang="en-US" dirty="0" err="1"/>
              <a:t>ponudniki</a:t>
            </a:r>
            <a:r>
              <a:rPr lang="en-US" dirty="0"/>
              <a:t> </a:t>
            </a:r>
            <a:r>
              <a:rPr lang="en-US" dirty="0" err="1"/>
              <a:t>sposobni</a:t>
            </a:r>
            <a:r>
              <a:rPr lang="en-US" dirty="0"/>
              <a:t> </a:t>
            </a:r>
            <a:r>
              <a:rPr lang="en-US" dirty="0" err="1"/>
              <a:t>izpolniti</a:t>
            </a:r>
            <a:r>
              <a:rPr lang="en-US" dirty="0"/>
              <a:t> </a:t>
            </a:r>
            <a:r>
              <a:rPr lang="en-US" dirty="0" err="1"/>
              <a:t>socialne</a:t>
            </a:r>
            <a:r>
              <a:rPr lang="en-US" dirty="0"/>
              <a:t> in </a:t>
            </a:r>
            <a:r>
              <a:rPr lang="en-US" dirty="0" err="1"/>
              <a:t>okoljske</a:t>
            </a:r>
            <a:r>
              <a:rPr lang="en-US" dirty="0"/>
              <a:t> </a:t>
            </a:r>
            <a:r>
              <a:rPr lang="en-US" dirty="0" err="1"/>
              <a:t>kriterije</a:t>
            </a:r>
            <a:r>
              <a:rPr lang="en-US" dirty="0"/>
              <a:t> in </a:t>
            </a:r>
            <a:r>
              <a:rPr lang="en-US" dirty="0" err="1"/>
              <a:t>koliko</a:t>
            </a:r>
            <a:r>
              <a:rPr lang="en-US" dirty="0"/>
              <a:t> </a:t>
            </a:r>
            <a:r>
              <a:rPr lang="en-US" dirty="0" err="1"/>
              <a:t>veljavnih</a:t>
            </a:r>
            <a:r>
              <a:rPr lang="en-US" dirty="0"/>
              <a:t> </a:t>
            </a:r>
            <a:r>
              <a:rPr lang="en-US" dirty="0" err="1"/>
              <a:t>ponudb</a:t>
            </a:r>
            <a:r>
              <a:rPr lang="en-US" dirty="0"/>
              <a:t> </a:t>
            </a:r>
            <a:r>
              <a:rPr lang="en-US" dirty="0" err="1"/>
              <a:t>bo</a:t>
            </a:r>
            <a:r>
              <a:rPr lang="en-US" dirty="0"/>
              <a:t> </a:t>
            </a:r>
            <a:r>
              <a:rPr lang="en-US" dirty="0" err="1"/>
              <a:t>prispelo</a:t>
            </a:r>
            <a:r>
              <a:rPr lang="en-US" dirty="0"/>
              <a:t>? </a:t>
            </a:r>
          </a:p>
          <a:p>
            <a:endParaRPr lang="en-US" dirty="0"/>
          </a:p>
          <a:p>
            <a:r>
              <a:rPr lang="en-US" dirty="0" err="1"/>
              <a:t>Prožni</a:t>
            </a:r>
            <a:r>
              <a:rPr lang="en-US" dirty="0"/>
              <a:t> </a:t>
            </a:r>
            <a:r>
              <a:rPr lang="en-US" dirty="0" err="1"/>
              <a:t>postopki</a:t>
            </a:r>
            <a:r>
              <a:rPr lang="en-US" dirty="0"/>
              <a:t> </a:t>
            </a:r>
            <a:r>
              <a:rPr lang="en-US" dirty="0" err="1"/>
              <a:t>lahko</a:t>
            </a:r>
            <a:r>
              <a:rPr lang="en-US" dirty="0"/>
              <a:t> </a:t>
            </a:r>
            <a:r>
              <a:rPr lang="en-US" dirty="0" err="1"/>
              <a:t>pomagajo</a:t>
            </a:r>
            <a:r>
              <a:rPr lang="en-US" dirty="0"/>
              <a:t> </a:t>
            </a:r>
            <a:r>
              <a:rPr lang="en-US" dirty="0" err="1"/>
              <a:t>odpraviti</a:t>
            </a:r>
            <a:r>
              <a:rPr lang="en-US" dirty="0"/>
              <a:t> </a:t>
            </a:r>
            <a:r>
              <a:rPr lang="en-US" dirty="0" err="1"/>
              <a:t>te</a:t>
            </a:r>
            <a:r>
              <a:rPr lang="en-US" dirty="0"/>
              <a:t> </a:t>
            </a:r>
            <a:r>
              <a:rPr lang="en-US" dirty="0" err="1"/>
              <a:t>pomisleke</a:t>
            </a:r>
            <a:r>
              <a:rPr lang="en-US" dirty="0"/>
              <a:t>, </a:t>
            </a:r>
            <a:r>
              <a:rPr lang="en-US" dirty="0" err="1"/>
              <a:t>saj</a:t>
            </a:r>
            <a:r>
              <a:rPr lang="en-US" dirty="0"/>
              <a:t> </a:t>
            </a:r>
            <a:r>
              <a:rPr lang="en-US" dirty="0" err="1"/>
              <a:t>omogočajo</a:t>
            </a:r>
            <a:r>
              <a:rPr lang="en-US" dirty="0"/>
              <a:t> </a:t>
            </a:r>
            <a:r>
              <a:rPr lang="en-US" dirty="0" err="1"/>
              <a:t>večjo</a:t>
            </a:r>
            <a:r>
              <a:rPr lang="en-US" dirty="0"/>
              <a:t> </a:t>
            </a:r>
            <a:r>
              <a:rPr lang="en-US" dirty="0" err="1"/>
              <a:t>interakcijo</a:t>
            </a:r>
            <a:r>
              <a:rPr lang="en-US" dirty="0"/>
              <a:t> med </a:t>
            </a:r>
            <a:r>
              <a:rPr lang="en-US" dirty="0" err="1"/>
              <a:t>naročnikom</a:t>
            </a:r>
            <a:r>
              <a:rPr lang="en-US" dirty="0"/>
              <a:t> in </a:t>
            </a:r>
            <a:r>
              <a:rPr lang="en-US" dirty="0" err="1"/>
              <a:t>ponudniki</a:t>
            </a:r>
            <a:r>
              <a:rPr lang="en-US" dirty="0"/>
              <a:t>. Tako se </a:t>
            </a:r>
            <a:r>
              <a:rPr lang="en-US" dirty="0" err="1"/>
              <a:t>na</a:t>
            </a:r>
            <a:r>
              <a:rPr lang="en-US" dirty="0"/>
              <a:t> primer v </a:t>
            </a:r>
            <a:r>
              <a:rPr lang="en-US" dirty="0" err="1"/>
              <a:t>konkurenčnem</a:t>
            </a:r>
            <a:r>
              <a:rPr lang="en-US" dirty="0"/>
              <a:t> </a:t>
            </a:r>
            <a:r>
              <a:rPr lang="en-US" dirty="0" err="1"/>
              <a:t>postopku</a:t>
            </a:r>
            <a:r>
              <a:rPr lang="en-US" dirty="0"/>
              <a:t> </a:t>
            </a:r>
            <a:r>
              <a:rPr lang="en-US" dirty="0" err="1"/>
              <a:t>oddaje</a:t>
            </a:r>
            <a:r>
              <a:rPr lang="en-US" dirty="0"/>
              <a:t> </a:t>
            </a:r>
            <a:r>
              <a:rPr lang="en-US" dirty="0" err="1"/>
              <a:t>javnega</a:t>
            </a:r>
            <a:r>
              <a:rPr lang="en-US" dirty="0"/>
              <a:t> </a:t>
            </a:r>
            <a:r>
              <a:rPr lang="en-US" dirty="0" err="1"/>
              <a:t>naročila</a:t>
            </a:r>
            <a:r>
              <a:rPr lang="en-US" dirty="0"/>
              <a:t> s </a:t>
            </a:r>
            <a:r>
              <a:rPr lang="en-US" dirty="0" err="1"/>
              <a:t>pogajanji</a:t>
            </a:r>
            <a:r>
              <a:rPr lang="en-US" dirty="0"/>
              <a:t> </a:t>
            </a:r>
            <a:r>
              <a:rPr lang="en-US" dirty="0" err="1"/>
              <a:t>lahko</a:t>
            </a:r>
            <a:r>
              <a:rPr lang="en-US" dirty="0"/>
              <a:t> </a:t>
            </a:r>
            <a:r>
              <a:rPr lang="en-US" dirty="0" err="1"/>
              <a:t>pogaja</a:t>
            </a:r>
            <a:r>
              <a:rPr lang="en-US" dirty="0"/>
              <a:t> o </a:t>
            </a:r>
            <a:r>
              <a:rPr lang="en-US" dirty="0" err="1"/>
              <a:t>vidikih</a:t>
            </a:r>
            <a:r>
              <a:rPr lang="en-US" dirty="0"/>
              <a:t> </a:t>
            </a:r>
            <a:r>
              <a:rPr lang="en-US" dirty="0" err="1"/>
              <a:t>okoljske</a:t>
            </a:r>
            <a:r>
              <a:rPr lang="en-US" dirty="0"/>
              <a:t> </a:t>
            </a:r>
            <a:r>
              <a:rPr lang="en-US" dirty="0" err="1"/>
              <a:t>uspešnosti</a:t>
            </a:r>
            <a:r>
              <a:rPr lang="en-US" dirty="0"/>
              <a:t> (ki </a:t>
            </a:r>
            <a:r>
              <a:rPr lang="en-US" dirty="0" err="1"/>
              <a:t>lahko</a:t>
            </a:r>
            <a:r>
              <a:rPr lang="en-US" dirty="0"/>
              <a:t> </a:t>
            </a:r>
            <a:r>
              <a:rPr lang="en-US" dirty="0" err="1"/>
              <a:t>presegajo</a:t>
            </a:r>
            <a:r>
              <a:rPr lang="en-US" dirty="0"/>
              <a:t> </a:t>
            </a:r>
            <a:r>
              <a:rPr lang="en-US" dirty="0" err="1"/>
              <a:t>morebitne</a:t>
            </a:r>
            <a:r>
              <a:rPr lang="en-US" dirty="0"/>
              <a:t> </a:t>
            </a:r>
            <a:r>
              <a:rPr lang="en-US" dirty="0" err="1"/>
              <a:t>minimalne</a:t>
            </a:r>
            <a:r>
              <a:rPr lang="en-US" dirty="0"/>
              <a:t> </a:t>
            </a:r>
            <a:r>
              <a:rPr lang="en-US" dirty="0" err="1"/>
              <a:t>zahteve</a:t>
            </a:r>
            <a:r>
              <a:rPr lang="en-US" dirty="0"/>
              <a:t>) in </a:t>
            </a:r>
            <a:r>
              <a:rPr lang="en-US" dirty="0" err="1"/>
              <a:t>veljavnih</a:t>
            </a:r>
            <a:r>
              <a:rPr lang="en-US" dirty="0"/>
              <a:t> </a:t>
            </a:r>
            <a:r>
              <a:rPr lang="en-US" dirty="0" err="1"/>
              <a:t>načinih</a:t>
            </a:r>
            <a:r>
              <a:rPr lang="en-US" dirty="0"/>
              <a:t> </a:t>
            </a:r>
            <a:r>
              <a:rPr lang="en-US" dirty="0" err="1"/>
              <a:t>poročanja</a:t>
            </a:r>
            <a:r>
              <a:rPr lang="en-US" dirty="0"/>
              <a:t>. S </a:t>
            </a:r>
            <a:r>
              <a:rPr lang="en-US" dirty="0" err="1"/>
              <a:t>poudarkom</a:t>
            </a:r>
            <a:r>
              <a:rPr lang="en-US" dirty="0"/>
              <a:t> </a:t>
            </a:r>
            <a:r>
              <a:rPr lang="en-US" dirty="0" err="1"/>
              <a:t>na</a:t>
            </a:r>
            <a:r>
              <a:rPr lang="en-US" dirty="0"/>
              <a:t> </a:t>
            </a:r>
            <a:r>
              <a:rPr lang="en-US" dirty="0" err="1"/>
              <a:t>inovativnih</a:t>
            </a:r>
            <a:r>
              <a:rPr lang="en-US" dirty="0"/>
              <a:t> </a:t>
            </a:r>
            <a:r>
              <a:rPr lang="en-US" dirty="0" err="1"/>
              <a:t>rešitvah</a:t>
            </a:r>
            <a:r>
              <a:rPr lang="en-US" dirty="0"/>
              <a:t> </a:t>
            </a:r>
            <a:r>
              <a:rPr lang="en-US" dirty="0" err="1"/>
              <a:t>lahko</a:t>
            </a:r>
            <a:r>
              <a:rPr lang="en-US" dirty="0"/>
              <a:t> </a:t>
            </a:r>
            <a:r>
              <a:rPr lang="en-US" dirty="0" err="1"/>
              <a:t>konkurenčni</a:t>
            </a:r>
            <a:r>
              <a:rPr lang="en-US" dirty="0"/>
              <a:t> dialog in </a:t>
            </a:r>
            <a:r>
              <a:rPr lang="en-US" dirty="0" err="1"/>
              <a:t>inovacijski</a:t>
            </a:r>
            <a:r>
              <a:rPr lang="en-US" dirty="0"/>
              <a:t> </a:t>
            </a:r>
            <a:r>
              <a:rPr lang="en-US" dirty="0" err="1"/>
              <a:t>partnerstva</a:t>
            </a:r>
            <a:r>
              <a:rPr lang="en-US" dirty="0"/>
              <a:t> </a:t>
            </a:r>
            <a:r>
              <a:rPr lang="en-US" dirty="0" err="1"/>
              <a:t>prispevajo</a:t>
            </a:r>
            <a:r>
              <a:rPr lang="en-US" dirty="0"/>
              <a:t> k </a:t>
            </a:r>
            <a:r>
              <a:rPr lang="en-US" dirty="0" err="1"/>
              <a:t>reševanju</a:t>
            </a:r>
            <a:r>
              <a:rPr lang="en-US" dirty="0"/>
              <a:t> </a:t>
            </a:r>
            <a:r>
              <a:rPr lang="en-US" dirty="0" err="1"/>
              <a:t>zapletenih</a:t>
            </a:r>
            <a:r>
              <a:rPr lang="en-US" dirty="0"/>
              <a:t> </a:t>
            </a:r>
            <a:r>
              <a:rPr lang="en-US" dirty="0" err="1"/>
              <a:t>družbenih</a:t>
            </a:r>
            <a:r>
              <a:rPr lang="en-US" dirty="0"/>
              <a:t> in </a:t>
            </a:r>
            <a:r>
              <a:rPr lang="en-US" dirty="0" err="1"/>
              <a:t>okoljskih</a:t>
            </a:r>
            <a:r>
              <a:rPr lang="en-US" dirty="0"/>
              <a:t> </a:t>
            </a:r>
            <a:r>
              <a:rPr lang="en-US" dirty="0" err="1"/>
              <a:t>problemov</a:t>
            </a:r>
            <a:r>
              <a:rPr lang="en-US" dirty="0"/>
              <a:t>.</a:t>
            </a:r>
          </a:p>
          <a:p>
            <a:endParaRPr lang="en-US" dirty="0"/>
          </a:p>
          <a:p>
            <a:r>
              <a:rPr lang="en-US" dirty="0" err="1"/>
              <a:t>Vendar</a:t>
            </a:r>
            <a:r>
              <a:rPr lang="en-US" dirty="0"/>
              <a:t> je </a:t>
            </a:r>
            <a:r>
              <a:rPr lang="en-US" dirty="0" err="1"/>
              <a:t>treba</a:t>
            </a:r>
            <a:r>
              <a:rPr lang="en-US" dirty="0"/>
              <a:t> </a:t>
            </a:r>
            <a:r>
              <a:rPr lang="en-US" dirty="0" err="1"/>
              <a:t>upoštevati</a:t>
            </a:r>
            <a:r>
              <a:rPr lang="en-US" dirty="0"/>
              <a:t>, da </a:t>
            </a:r>
            <a:r>
              <a:rPr lang="en-US" dirty="0" err="1"/>
              <a:t>ti</a:t>
            </a:r>
            <a:r>
              <a:rPr lang="en-US" dirty="0"/>
              <a:t> </a:t>
            </a:r>
            <a:r>
              <a:rPr lang="en-US" dirty="0" err="1"/>
              <a:t>postopki</a:t>
            </a:r>
            <a:r>
              <a:rPr lang="en-US" dirty="0"/>
              <a:t> </a:t>
            </a:r>
            <a:r>
              <a:rPr lang="en-US" dirty="0" err="1"/>
              <a:t>zahtevajo</a:t>
            </a:r>
            <a:r>
              <a:rPr lang="en-US" dirty="0"/>
              <a:t> </a:t>
            </a:r>
            <a:r>
              <a:rPr lang="en-US" dirty="0" err="1"/>
              <a:t>tudi</a:t>
            </a:r>
            <a:r>
              <a:rPr lang="en-US" dirty="0"/>
              <a:t> </a:t>
            </a:r>
            <a:r>
              <a:rPr lang="en-US" dirty="0" err="1"/>
              <a:t>več</a:t>
            </a:r>
            <a:r>
              <a:rPr lang="en-US" dirty="0"/>
              <a:t> </a:t>
            </a:r>
            <a:r>
              <a:rPr lang="en-US" dirty="0" err="1"/>
              <a:t>virov</a:t>
            </a:r>
            <a:r>
              <a:rPr lang="en-US" dirty="0"/>
              <a:t> in </a:t>
            </a:r>
            <a:r>
              <a:rPr lang="en-US" dirty="0" err="1"/>
              <a:t>določeno</a:t>
            </a:r>
            <a:r>
              <a:rPr lang="en-US" dirty="0"/>
              <a:t> </a:t>
            </a:r>
            <a:r>
              <a:rPr lang="en-US" dirty="0" err="1"/>
              <a:t>stopnjo</a:t>
            </a:r>
            <a:r>
              <a:rPr lang="en-US" dirty="0"/>
              <a:t> </a:t>
            </a:r>
            <a:r>
              <a:rPr lang="en-US" dirty="0" err="1"/>
              <a:t>strokovnega</a:t>
            </a:r>
            <a:r>
              <a:rPr lang="en-US" dirty="0"/>
              <a:t> </a:t>
            </a:r>
            <a:r>
              <a:rPr lang="en-US" dirty="0" err="1"/>
              <a:t>znanja</a:t>
            </a:r>
            <a:r>
              <a:rPr lang="en-US" dirty="0"/>
              <a:t>. </a:t>
            </a:r>
            <a:r>
              <a:rPr lang="en-US" dirty="0" err="1"/>
              <a:t>Enostavnejša</a:t>
            </a:r>
            <a:r>
              <a:rPr lang="en-US" dirty="0"/>
              <a:t> </a:t>
            </a:r>
            <a:r>
              <a:rPr lang="en-US" dirty="0" err="1"/>
              <a:t>rešitev</a:t>
            </a:r>
            <a:r>
              <a:rPr lang="en-US" dirty="0"/>
              <a:t> bi </a:t>
            </a:r>
            <a:r>
              <a:rPr lang="en-US" dirty="0" err="1"/>
              <a:t>lahko</a:t>
            </a:r>
            <a:r>
              <a:rPr lang="en-US" dirty="0"/>
              <a:t> </a:t>
            </a:r>
            <a:r>
              <a:rPr lang="en-US" dirty="0" err="1"/>
              <a:t>bila</a:t>
            </a:r>
            <a:r>
              <a:rPr lang="en-US" dirty="0"/>
              <a:t> </a:t>
            </a:r>
            <a:r>
              <a:rPr lang="en-US" dirty="0" err="1"/>
              <a:t>izvedba</a:t>
            </a:r>
            <a:r>
              <a:rPr lang="en-US" dirty="0"/>
              <a:t> </a:t>
            </a:r>
            <a:r>
              <a:rPr lang="en-US" dirty="0" err="1"/>
              <a:t>predhodnega</a:t>
            </a:r>
            <a:r>
              <a:rPr lang="en-US" dirty="0"/>
              <a:t> </a:t>
            </a:r>
            <a:r>
              <a:rPr lang="en-US" dirty="0" err="1"/>
              <a:t>posvetovanja</a:t>
            </a:r>
            <a:r>
              <a:rPr lang="en-US" dirty="0"/>
              <a:t> s </a:t>
            </a:r>
            <a:r>
              <a:rPr lang="en-US" dirty="0" err="1"/>
              <a:t>trgom</a:t>
            </a:r>
            <a:r>
              <a:rPr lang="sl-SI" dirty="0"/>
              <a:t>,</a:t>
            </a:r>
            <a:r>
              <a:rPr lang="en-US" dirty="0"/>
              <a:t> pred </a:t>
            </a:r>
            <a:r>
              <a:rPr lang="en-US" dirty="0" err="1"/>
              <a:t>odprtim</a:t>
            </a:r>
            <a:r>
              <a:rPr lang="en-US" dirty="0"/>
              <a:t> </a:t>
            </a:r>
            <a:r>
              <a:rPr lang="en-US" dirty="0" err="1"/>
              <a:t>ali</a:t>
            </a:r>
            <a:r>
              <a:rPr lang="en-US" dirty="0"/>
              <a:t> </a:t>
            </a:r>
            <a:r>
              <a:rPr lang="en-US" dirty="0" err="1"/>
              <a:t>omejenim</a:t>
            </a:r>
            <a:r>
              <a:rPr lang="en-US" dirty="0"/>
              <a:t> </a:t>
            </a:r>
            <a:r>
              <a:rPr lang="en-US" dirty="0" err="1"/>
              <a:t>postopkom</a:t>
            </a:r>
            <a:r>
              <a:rPr lang="en-US" dirty="0"/>
              <a:t>. </a:t>
            </a:r>
            <a:endParaRPr lang="de-D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25</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0301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err="1"/>
              <a:t>Tehnične</a:t>
            </a:r>
            <a:r>
              <a:rPr lang="en-US" dirty="0"/>
              <a:t> </a:t>
            </a:r>
            <a:r>
              <a:rPr lang="en-US" dirty="0" err="1"/>
              <a:t>specifikacije</a:t>
            </a:r>
            <a:r>
              <a:rPr lang="en-US" dirty="0"/>
              <a:t> </a:t>
            </a:r>
            <a:r>
              <a:rPr lang="en-US" dirty="0" err="1"/>
              <a:t>morajo</a:t>
            </a:r>
            <a:r>
              <a:rPr lang="en-US" dirty="0"/>
              <a:t> </a:t>
            </a:r>
            <a:r>
              <a:rPr lang="en-US" dirty="0" err="1"/>
              <a:t>biti</a:t>
            </a:r>
            <a:r>
              <a:rPr lang="en-US" dirty="0"/>
              <a:t> </a:t>
            </a:r>
            <a:r>
              <a:rPr lang="en-US" dirty="0" err="1"/>
              <a:t>nediskriminatorne</a:t>
            </a:r>
            <a:r>
              <a:rPr lang="en-US" dirty="0"/>
              <a:t>, </a:t>
            </a:r>
            <a:r>
              <a:rPr lang="en-US" dirty="0" err="1"/>
              <a:t>zagotavljati</a:t>
            </a:r>
            <a:r>
              <a:rPr lang="en-US" dirty="0"/>
              <a:t> </a:t>
            </a:r>
            <a:r>
              <a:rPr lang="en-US" dirty="0" err="1"/>
              <a:t>enakopraven</a:t>
            </a:r>
            <a:r>
              <a:rPr lang="en-US" dirty="0"/>
              <a:t> </a:t>
            </a:r>
            <a:r>
              <a:rPr lang="en-US" dirty="0" err="1"/>
              <a:t>dostop</a:t>
            </a:r>
            <a:r>
              <a:rPr lang="en-US" dirty="0"/>
              <a:t> </a:t>
            </a:r>
            <a:r>
              <a:rPr lang="en-US" dirty="0" err="1"/>
              <a:t>ponudnikom</a:t>
            </a:r>
            <a:r>
              <a:rPr lang="en-US" dirty="0"/>
              <a:t> in </a:t>
            </a:r>
            <a:r>
              <a:rPr lang="en-US" dirty="0" err="1"/>
              <a:t>preprečevati</a:t>
            </a:r>
            <a:r>
              <a:rPr lang="en-US" dirty="0"/>
              <a:t> </a:t>
            </a:r>
            <a:r>
              <a:rPr lang="en-US" dirty="0" err="1"/>
              <a:t>nepotrebne</a:t>
            </a:r>
            <a:r>
              <a:rPr lang="en-US" dirty="0"/>
              <a:t> </a:t>
            </a:r>
            <a:r>
              <a:rPr lang="en-US" dirty="0" err="1"/>
              <a:t>ovire</a:t>
            </a:r>
            <a:r>
              <a:rPr lang="en-US" dirty="0"/>
              <a:t> za </a:t>
            </a:r>
            <a:r>
              <a:rPr lang="en-US" dirty="0" err="1"/>
              <a:t>konkurenco</a:t>
            </a:r>
            <a:r>
              <a:rPr lang="en-US" dirty="0"/>
              <a:t>. Na primer, </a:t>
            </a:r>
            <a:r>
              <a:rPr lang="en-US" dirty="0" err="1"/>
              <a:t>sklicevanje</a:t>
            </a:r>
            <a:r>
              <a:rPr lang="en-US" dirty="0"/>
              <a:t> </a:t>
            </a:r>
            <a:r>
              <a:rPr lang="en-US" dirty="0" err="1"/>
              <a:t>na</a:t>
            </a:r>
            <a:r>
              <a:rPr lang="en-US" dirty="0"/>
              <a:t> </a:t>
            </a:r>
            <a:r>
              <a:rPr lang="en-US" dirty="0" err="1"/>
              <a:t>določeno</a:t>
            </a:r>
            <a:r>
              <a:rPr lang="en-US" dirty="0"/>
              <a:t> </a:t>
            </a:r>
            <a:r>
              <a:rPr lang="en-US" dirty="0" err="1"/>
              <a:t>blagovno</a:t>
            </a:r>
            <a:r>
              <a:rPr lang="en-US" dirty="0"/>
              <a:t> </a:t>
            </a:r>
            <a:r>
              <a:rPr lang="en-US" dirty="0" err="1"/>
              <a:t>znamko</a:t>
            </a:r>
            <a:r>
              <a:rPr lang="en-US" dirty="0"/>
              <a:t> </a:t>
            </a:r>
            <a:r>
              <a:rPr lang="en-US" dirty="0" err="1"/>
              <a:t>ali</a:t>
            </a:r>
            <a:r>
              <a:rPr lang="en-US" dirty="0"/>
              <a:t> </a:t>
            </a:r>
            <a:r>
              <a:rPr lang="en-US" dirty="0" err="1"/>
              <a:t>značilnost</a:t>
            </a:r>
            <a:r>
              <a:rPr lang="en-US" dirty="0"/>
              <a:t>, ki jo </a:t>
            </a:r>
            <a:r>
              <a:rPr lang="en-US" dirty="0" err="1"/>
              <a:t>ponuja</a:t>
            </a:r>
            <a:r>
              <a:rPr lang="en-US" dirty="0"/>
              <a:t> </a:t>
            </a:r>
            <a:r>
              <a:rPr lang="en-US" dirty="0" err="1"/>
              <a:t>samo</a:t>
            </a:r>
            <a:r>
              <a:rPr lang="en-US" dirty="0"/>
              <a:t> </a:t>
            </a:r>
            <a:r>
              <a:rPr lang="en-US" dirty="0" err="1"/>
              <a:t>eno</a:t>
            </a:r>
            <a:r>
              <a:rPr lang="en-US" dirty="0"/>
              <a:t> </a:t>
            </a:r>
            <a:r>
              <a:rPr lang="en-US" dirty="0" err="1"/>
              <a:t>podjetje</a:t>
            </a:r>
            <a:r>
              <a:rPr lang="en-US" dirty="0"/>
              <a:t>, je </a:t>
            </a:r>
            <a:r>
              <a:rPr lang="en-US" dirty="0" err="1"/>
              <a:t>na</a:t>
            </a:r>
            <a:r>
              <a:rPr lang="en-US" dirty="0"/>
              <a:t> </a:t>
            </a:r>
            <a:r>
              <a:rPr lang="en-US" dirty="0" err="1"/>
              <a:t>splošno</a:t>
            </a:r>
            <a:r>
              <a:rPr lang="en-US" dirty="0"/>
              <a:t> </a:t>
            </a:r>
            <a:r>
              <a:rPr lang="en-US" dirty="0" err="1"/>
              <a:t>prepovedano</a:t>
            </a:r>
            <a:r>
              <a:rPr lang="en-US" dirty="0"/>
              <a:t>.</a:t>
            </a:r>
          </a:p>
          <a:p>
            <a:endParaRPr lang="en-US" dirty="0"/>
          </a:p>
          <a:p>
            <a:r>
              <a:rPr lang="en-US" dirty="0" err="1"/>
              <a:t>Vpliv</a:t>
            </a:r>
            <a:r>
              <a:rPr lang="en-US" dirty="0"/>
              <a:t> </a:t>
            </a:r>
            <a:r>
              <a:rPr lang="en-US" dirty="0" err="1"/>
              <a:t>na</a:t>
            </a:r>
            <a:r>
              <a:rPr lang="en-US" dirty="0"/>
              <a:t> </a:t>
            </a:r>
            <a:r>
              <a:rPr lang="en-US" dirty="0" err="1"/>
              <a:t>trajnost</a:t>
            </a:r>
            <a:r>
              <a:rPr lang="en-US" dirty="0"/>
              <a:t> med </a:t>
            </a:r>
            <a:r>
              <a:rPr lang="en-US" dirty="0" err="1"/>
              <a:t>življenjskim</a:t>
            </a:r>
            <a:r>
              <a:rPr lang="en-US" dirty="0"/>
              <a:t> </a:t>
            </a:r>
            <a:r>
              <a:rPr lang="en-US" dirty="0" err="1"/>
              <a:t>ciklom</a:t>
            </a:r>
            <a:r>
              <a:rPr lang="en-US" dirty="0"/>
              <a:t> se </a:t>
            </a:r>
            <a:r>
              <a:rPr lang="en-US" dirty="0" err="1"/>
              <a:t>lahko</a:t>
            </a:r>
            <a:r>
              <a:rPr lang="en-US" dirty="0"/>
              <a:t> </a:t>
            </a:r>
            <a:r>
              <a:rPr lang="en-US" dirty="0" err="1"/>
              <a:t>upošteva</a:t>
            </a:r>
            <a:r>
              <a:rPr lang="en-US" dirty="0"/>
              <a:t> v </a:t>
            </a:r>
            <a:r>
              <a:rPr lang="en-US" dirty="0" err="1"/>
              <a:t>specifikacijah</a:t>
            </a:r>
            <a:r>
              <a:rPr lang="en-US" dirty="0"/>
              <a:t>, ki </a:t>
            </a:r>
            <a:r>
              <a:rPr lang="en-US" dirty="0" err="1"/>
              <a:t>zajemajo</a:t>
            </a:r>
            <a:r>
              <a:rPr lang="en-US" dirty="0"/>
              <a:t> </a:t>
            </a:r>
            <a:r>
              <a:rPr lang="en-US" dirty="0" err="1"/>
              <a:t>proizvodnjo</a:t>
            </a:r>
            <a:r>
              <a:rPr lang="en-US" dirty="0"/>
              <a:t>, </a:t>
            </a:r>
            <a:r>
              <a:rPr lang="en-US" dirty="0" err="1"/>
              <a:t>obratovanje</a:t>
            </a:r>
            <a:r>
              <a:rPr lang="en-US" dirty="0"/>
              <a:t> in </a:t>
            </a:r>
            <a:r>
              <a:rPr lang="en-US" dirty="0" err="1"/>
              <a:t>konec</a:t>
            </a:r>
            <a:r>
              <a:rPr lang="en-US" dirty="0"/>
              <a:t> </a:t>
            </a:r>
            <a:r>
              <a:rPr lang="en-US" dirty="0" err="1"/>
              <a:t>življenjske</a:t>
            </a:r>
            <a:r>
              <a:rPr lang="en-US" dirty="0"/>
              <a:t> </a:t>
            </a:r>
            <a:r>
              <a:rPr lang="en-US" dirty="0" err="1"/>
              <a:t>dobe</a:t>
            </a:r>
            <a:r>
              <a:rPr lang="en-US" dirty="0"/>
              <a:t>. Na primer, </a:t>
            </a:r>
            <a:r>
              <a:rPr lang="en-US" dirty="0" err="1"/>
              <a:t>pogodba</a:t>
            </a:r>
            <a:r>
              <a:rPr lang="en-US" dirty="0"/>
              <a:t> o </a:t>
            </a:r>
            <a:r>
              <a:rPr lang="en-US" dirty="0" err="1"/>
              <a:t>gostinskih</a:t>
            </a:r>
            <a:r>
              <a:rPr lang="en-US" dirty="0"/>
              <a:t> </a:t>
            </a:r>
            <a:r>
              <a:rPr lang="en-US" dirty="0" err="1"/>
              <a:t>storitvah</a:t>
            </a:r>
            <a:r>
              <a:rPr lang="en-US" dirty="0"/>
              <a:t> </a:t>
            </a:r>
            <a:r>
              <a:rPr lang="en-US" dirty="0" err="1"/>
              <a:t>lahko</a:t>
            </a:r>
            <a:r>
              <a:rPr lang="en-US" dirty="0"/>
              <a:t> </a:t>
            </a:r>
            <a:r>
              <a:rPr lang="en-US" dirty="0" err="1"/>
              <a:t>predpisuje</a:t>
            </a:r>
            <a:r>
              <a:rPr lang="en-US" dirty="0"/>
              <a:t> </a:t>
            </a:r>
            <a:r>
              <a:rPr lang="en-US" dirty="0" err="1"/>
              <a:t>uporabo</a:t>
            </a:r>
            <a:r>
              <a:rPr lang="en-US" dirty="0"/>
              <a:t> </a:t>
            </a:r>
            <a:r>
              <a:rPr lang="en-US" dirty="0" err="1"/>
              <a:t>ekoloških</a:t>
            </a:r>
            <a:r>
              <a:rPr lang="en-US" dirty="0"/>
              <a:t> </a:t>
            </a:r>
            <a:r>
              <a:rPr lang="en-US" dirty="0" err="1"/>
              <a:t>proizvodov</a:t>
            </a:r>
            <a:r>
              <a:rPr lang="en-US" dirty="0"/>
              <a:t>, </a:t>
            </a:r>
            <a:r>
              <a:rPr lang="en-US" dirty="0" err="1"/>
              <a:t>ponovno</a:t>
            </a:r>
            <a:r>
              <a:rPr lang="en-US" dirty="0"/>
              <a:t> </a:t>
            </a:r>
            <a:r>
              <a:rPr lang="en-US" dirty="0" err="1"/>
              <a:t>uporabnih</a:t>
            </a:r>
            <a:r>
              <a:rPr lang="en-US" dirty="0"/>
              <a:t> </a:t>
            </a:r>
            <a:r>
              <a:rPr lang="en-US" dirty="0" err="1"/>
              <a:t>posod</a:t>
            </a:r>
            <a:r>
              <a:rPr lang="en-US" dirty="0"/>
              <a:t> in </a:t>
            </a:r>
            <a:r>
              <a:rPr lang="en-US" dirty="0" err="1"/>
              <a:t>ločevanje</a:t>
            </a:r>
            <a:r>
              <a:rPr lang="en-US" dirty="0"/>
              <a:t> </a:t>
            </a:r>
            <a:r>
              <a:rPr lang="en-US" dirty="0" err="1"/>
              <a:t>odpadkov</a:t>
            </a:r>
            <a:r>
              <a:rPr lang="en-US" dirty="0"/>
              <a:t>. Prva </a:t>
            </a:r>
            <a:r>
              <a:rPr lang="en-US" dirty="0" err="1"/>
              <a:t>specifikacija</a:t>
            </a:r>
            <a:r>
              <a:rPr lang="en-US" dirty="0"/>
              <a:t> je </a:t>
            </a:r>
            <a:r>
              <a:rPr lang="en-US" dirty="0" err="1"/>
              <a:t>standardna</a:t>
            </a:r>
            <a:r>
              <a:rPr lang="en-US" dirty="0"/>
              <a:t> </a:t>
            </a:r>
            <a:r>
              <a:rPr lang="en-US" dirty="0" err="1"/>
              <a:t>specifikacija</a:t>
            </a:r>
            <a:r>
              <a:rPr lang="en-US" dirty="0"/>
              <a:t>, </a:t>
            </a:r>
            <a:r>
              <a:rPr lang="en-US" dirty="0" err="1"/>
              <a:t>medtem</a:t>
            </a:r>
            <a:r>
              <a:rPr lang="en-US" dirty="0"/>
              <a:t> ko </a:t>
            </a:r>
            <a:r>
              <a:rPr lang="en-US" dirty="0" err="1"/>
              <a:t>sta</a:t>
            </a:r>
            <a:r>
              <a:rPr lang="en-US" dirty="0"/>
              <a:t> </a:t>
            </a:r>
            <a:r>
              <a:rPr lang="en-US" dirty="0" err="1"/>
              <a:t>zadnji</a:t>
            </a:r>
            <a:r>
              <a:rPr lang="en-US" dirty="0"/>
              <a:t> </a:t>
            </a:r>
            <a:r>
              <a:rPr lang="en-US" dirty="0" err="1"/>
              <a:t>dve</a:t>
            </a:r>
            <a:r>
              <a:rPr lang="en-US" dirty="0"/>
              <a:t> </a:t>
            </a:r>
            <a:r>
              <a:rPr lang="en-US" dirty="0" err="1"/>
              <a:t>funkcionalni</a:t>
            </a:r>
            <a:r>
              <a:rPr lang="en-US" dirty="0"/>
              <a:t> </a:t>
            </a:r>
            <a:r>
              <a:rPr lang="en-US" dirty="0" err="1"/>
              <a:t>specifikaciji</a:t>
            </a:r>
            <a:r>
              <a:rPr lang="en-US" dirty="0"/>
              <a:t>.</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27</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0203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Trajnostno javno naročanje se je začelo z uvedbo prvih </a:t>
            </a:r>
            <a:r>
              <a:rPr lang="sl-SI" dirty="0" err="1"/>
              <a:t>okoljskih</a:t>
            </a:r>
            <a:r>
              <a:rPr lang="sl-SI" dirty="0"/>
              <a:t> znakov na trgu. Ti nudijo smernice in podporo pri postopku javnega naročanja in se lahko uporabijo za oblikovanje meril in preverjanje njihove skladnosti.</a:t>
            </a:r>
          </a:p>
          <a:p>
            <a:endParaRPr lang="sl-SI" dirty="0"/>
          </a:p>
          <a:p>
            <a:r>
              <a:rPr lang="sl-SI" dirty="0"/>
              <a:t>Znaki lahko bistveno zmanjšajo delovno obremenitev pri opredeljevanju in preverjanju </a:t>
            </a:r>
            <a:r>
              <a:rPr lang="sl-SI" dirty="0" err="1"/>
              <a:t>okoljskih</a:t>
            </a:r>
            <a:r>
              <a:rPr lang="sl-SI" dirty="0"/>
              <a:t> in socialnih vidikov razpisov.</a:t>
            </a:r>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28</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0984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3CD08AF-5CDD-2C9B-4C06-F354A95753FE}"/>
            </a:ext>
          </a:extLst>
        </p:cNvPr>
        <p:cNvGrpSpPr/>
        <p:nvPr/>
      </p:nvGrpSpPr>
      <p:grpSpPr>
        <a:xfrm>
          <a:off x="0" y="0"/>
          <a:ext cx="0" cy="0"/>
          <a:chOff x="0" y="0"/>
          <a:chExt cx="0" cy="0"/>
        </a:xfrm>
      </p:grpSpPr>
      <p:sp>
        <p:nvSpPr>
          <p:cNvPr id="310" name="Google Shape;310;g3710211bd9b_0_6:notes">
            <a:extLst>
              <a:ext uri="{FF2B5EF4-FFF2-40B4-BE49-F238E27FC236}">
                <a16:creationId xmlns:a16="http://schemas.microsoft.com/office/drawing/2014/main" id="{9E3349DD-20CC-0848-8051-F6350FB121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3710211bd9b_0_6:notes">
            <a:extLst>
              <a:ext uri="{FF2B5EF4-FFF2-40B4-BE49-F238E27FC236}">
                <a16:creationId xmlns:a16="http://schemas.microsoft.com/office/drawing/2014/main" id="{6C6BD431-8BAD-8887-D08A-3ECFBE83226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2" name="Google Shape;312;g3710211bd9b_0_6:notes">
            <a:extLst>
              <a:ext uri="{FF2B5EF4-FFF2-40B4-BE49-F238E27FC236}">
                <a16:creationId xmlns:a16="http://schemas.microsoft.com/office/drawing/2014/main" id="{ED0AC979-5783-4D76-CE70-D06D030855A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41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0208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err="1"/>
              <a:t>Če</a:t>
            </a:r>
            <a:r>
              <a:rPr lang="en-US" dirty="0"/>
              <a:t> </a:t>
            </a:r>
            <a:r>
              <a:rPr lang="en-US" dirty="0" err="1"/>
              <a:t>oznaka</a:t>
            </a:r>
            <a:r>
              <a:rPr lang="en-US" dirty="0"/>
              <a:t> </a:t>
            </a:r>
            <a:r>
              <a:rPr lang="en-US" dirty="0" err="1"/>
              <a:t>izpolnjuje</a:t>
            </a:r>
            <a:r>
              <a:rPr lang="en-US" dirty="0"/>
              <a:t> </a:t>
            </a:r>
            <a:r>
              <a:rPr lang="en-US" dirty="0" err="1"/>
              <a:t>vse</a:t>
            </a:r>
            <a:r>
              <a:rPr lang="en-US" dirty="0"/>
              <a:t> </a:t>
            </a:r>
            <a:r>
              <a:rPr lang="en-US" dirty="0" err="1"/>
              <a:t>zahteve</a:t>
            </a:r>
            <a:r>
              <a:rPr lang="en-US" dirty="0"/>
              <a:t>, se </a:t>
            </a:r>
            <a:r>
              <a:rPr lang="en-US" dirty="0" err="1"/>
              <a:t>lahko</a:t>
            </a:r>
            <a:r>
              <a:rPr lang="en-US" dirty="0"/>
              <a:t> </a:t>
            </a:r>
            <a:r>
              <a:rPr lang="en-US" dirty="0" err="1"/>
              <a:t>neposredno</a:t>
            </a:r>
            <a:r>
              <a:rPr lang="en-US" dirty="0"/>
              <a:t> </a:t>
            </a:r>
            <a:r>
              <a:rPr lang="en-US" dirty="0" err="1"/>
              <a:t>navede</a:t>
            </a:r>
            <a:r>
              <a:rPr lang="en-US" dirty="0"/>
              <a:t> v </a:t>
            </a:r>
            <a:r>
              <a:rPr lang="en-US" dirty="0" err="1"/>
              <a:t>specifikacijah</a:t>
            </a:r>
            <a:r>
              <a:rPr lang="en-US" dirty="0"/>
              <a:t>, </a:t>
            </a:r>
            <a:r>
              <a:rPr lang="en-US" dirty="0" err="1"/>
              <a:t>merilih</a:t>
            </a:r>
            <a:r>
              <a:rPr lang="en-US" dirty="0"/>
              <a:t> za </a:t>
            </a:r>
            <a:r>
              <a:rPr lang="en-US" dirty="0" err="1"/>
              <a:t>dodelitev</a:t>
            </a:r>
            <a:r>
              <a:rPr lang="en-US" dirty="0"/>
              <a:t> </a:t>
            </a:r>
            <a:r>
              <a:rPr lang="en-US" dirty="0" err="1"/>
              <a:t>ali</a:t>
            </a:r>
            <a:r>
              <a:rPr lang="en-US" dirty="0"/>
              <a:t> </a:t>
            </a:r>
            <a:r>
              <a:rPr lang="en-US" dirty="0" err="1"/>
              <a:t>pogodbenih</a:t>
            </a:r>
            <a:r>
              <a:rPr lang="en-US" dirty="0"/>
              <a:t> </a:t>
            </a:r>
            <a:r>
              <a:rPr lang="en-US" dirty="0" err="1"/>
              <a:t>pogojih</a:t>
            </a:r>
            <a:r>
              <a:rPr lang="en-US" dirty="0"/>
              <a:t>, </a:t>
            </a:r>
            <a:r>
              <a:rPr lang="en-US" dirty="0" err="1"/>
              <a:t>na</a:t>
            </a:r>
            <a:r>
              <a:rPr lang="en-US" dirty="0"/>
              <a:t> primer z </a:t>
            </a:r>
            <a:r>
              <a:rPr lang="en-US" dirty="0" err="1"/>
              <a:t>zahtevo</a:t>
            </a:r>
            <a:r>
              <a:rPr lang="en-US" dirty="0"/>
              <a:t>, da mora </a:t>
            </a:r>
            <a:r>
              <a:rPr lang="en-US" dirty="0" err="1"/>
              <a:t>izdelek</a:t>
            </a:r>
            <a:r>
              <a:rPr lang="en-US" dirty="0"/>
              <a:t> </a:t>
            </a:r>
            <a:r>
              <a:rPr lang="en-US" dirty="0" err="1"/>
              <a:t>nositi</a:t>
            </a:r>
            <a:r>
              <a:rPr lang="en-US" dirty="0"/>
              <a:t> to </a:t>
            </a:r>
            <a:r>
              <a:rPr lang="en-US" dirty="0" err="1"/>
              <a:t>oznako</a:t>
            </a:r>
            <a:r>
              <a:rPr lang="en-US" dirty="0"/>
              <a:t> </a:t>
            </a:r>
            <a:r>
              <a:rPr lang="en-US" dirty="0" err="1"/>
              <a:t>ali</a:t>
            </a:r>
            <a:r>
              <a:rPr lang="en-US" dirty="0"/>
              <a:t> </a:t>
            </a:r>
            <a:r>
              <a:rPr lang="en-US" dirty="0" err="1"/>
              <a:t>enakovredno</a:t>
            </a:r>
            <a:r>
              <a:rPr lang="en-US" dirty="0"/>
              <a:t> </a:t>
            </a:r>
            <a:r>
              <a:rPr lang="en-US" dirty="0" err="1"/>
              <a:t>oznako</a:t>
            </a:r>
            <a:r>
              <a:rPr lang="en-US" dirty="0"/>
              <a:t>.</a:t>
            </a:r>
          </a:p>
          <a:p>
            <a:pPr>
              <a:buNone/>
            </a:pPr>
            <a:endParaRPr lang="en-US" dirty="0"/>
          </a:p>
          <a:p>
            <a:pPr>
              <a:buNone/>
            </a:pPr>
            <a:r>
              <a:rPr lang="en-US" dirty="0" err="1"/>
              <a:t>Če</a:t>
            </a:r>
            <a:r>
              <a:rPr lang="en-US" dirty="0"/>
              <a:t> </a:t>
            </a:r>
            <a:r>
              <a:rPr lang="en-US" dirty="0" err="1"/>
              <a:t>oznake</a:t>
            </a:r>
            <a:r>
              <a:rPr lang="en-US" dirty="0"/>
              <a:t> ne </a:t>
            </a:r>
            <a:r>
              <a:rPr lang="en-US" dirty="0" err="1"/>
              <a:t>vsebujejo</a:t>
            </a:r>
            <a:r>
              <a:rPr lang="en-US" dirty="0"/>
              <a:t> </a:t>
            </a:r>
            <a:r>
              <a:rPr lang="en-US" dirty="0" err="1"/>
              <a:t>relevantnih</a:t>
            </a:r>
            <a:r>
              <a:rPr lang="en-US" dirty="0"/>
              <a:t> </a:t>
            </a:r>
            <a:r>
              <a:rPr lang="en-US" dirty="0" err="1"/>
              <a:t>meril</a:t>
            </a:r>
            <a:r>
              <a:rPr lang="en-US" dirty="0"/>
              <a:t> (</a:t>
            </a:r>
            <a:r>
              <a:rPr lang="en-US" dirty="0" err="1"/>
              <a:t>npr</a:t>
            </a:r>
            <a:r>
              <a:rPr lang="en-US" dirty="0"/>
              <a:t>. </a:t>
            </a:r>
            <a:r>
              <a:rPr lang="en-US" dirty="0" err="1"/>
              <a:t>zahtev</a:t>
            </a:r>
            <a:r>
              <a:rPr lang="en-US" dirty="0"/>
              <a:t> glede </a:t>
            </a:r>
            <a:r>
              <a:rPr lang="en-US" dirty="0" err="1"/>
              <a:t>zmogljivosti</a:t>
            </a:r>
            <a:r>
              <a:rPr lang="en-US" dirty="0"/>
              <a:t> za </a:t>
            </a:r>
            <a:r>
              <a:rPr lang="en-US" dirty="0" err="1"/>
              <a:t>dobavno</a:t>
            </a:r>
            <a:r>
              <a:rPr lang="en-US" dirty="0"/>
              <a:t> </a:t>
            </a:r>
            <a:r>
              <a:rPr lang="en-US" dirty="0" err="1"/>
              <a:t>pogodbo</a:t>
            </a:r>
            <a:r>
              <a:rPr lang="en-US" dirty="0"/>
              <a:t>), </a:t>
            </a:r>
            <a:r>
              <a:rPr lang="en-US" dirty="0" err="1"/>
              <a:t>morajo</a:t>
            </a:r>
            <a:r>
              <a:rPr lang="en-US" dirty="0"/>
              <a:t> </a:t>
            </a:r>
            <a:r>
              <a:rPr lang="en-US" dirty="0" err="1"/>
              <a:t>organi</a:t>
            </a:r>
            <a:r>
              <a:rPr lang="en-US" dirty="0"/>
              <a:t> </a:t>
            </a:r>
            <a:r>
              <a:rPr lang="en-US" dirty="0" err="1"/>
              <a:t>sklicevati</a:t>
            </a:r>
            <a:r>
              <a:rPr lang="en-US" dirty="0"/>
              <a:t> </a:t>
            </a:r>
            <a:r>
              <a:rPr lang="en-US" dirty="0" err="1"/>
              <a:t>na</a:t>
            </a:r>
            <a:r>
              <a:rPr lang="en-US" dirty="0"/>
              <a:t> </a:t>
            </a:r>
            <a:r>
              <a:rPr lang="en-US" dirty="0" err="1"/>
              <a:t>ustrezne</a:t>
            </a:r>
            <a:r>
              <a:rPr lang="en-US" dirty="0"/>
              <a:t> </a:t>
            </a:r>
            <a:r>
              <a:rPr lang="en-US" dirty="0" err="1"/>
              <a:t>zahteve</a:t>
            </a:r>
            <a:r>
              <a:rPr lang="en-US" dirty="0"/>
              <a:t> </a:t>
            </a:r>
            <a:r>
              <a:rPr lang="en-US" dirty="0" err="1"/>
              <a:t>oznake</a:t>
            </a:r>
            <a:r>
              <a:rPr lang="en-US" dirty="0"/>
              <a:t>, </a:t>
            </a:r>
            <a:r>
              <a:rPr lang="en-US" dirty="0" err="1"/>
              <a:t>namesto</a:t>
            </a:r>
            <a:r>
              <a:rPr lang="en-US" dirty="0"/>
              <a:t> da </a:t>
            </a:r>
            <a:r>
              <a:rPr lang="en-US" dirty="0" err="1"/>
              <a:t>zahtevajo</a:t>
            </a:r>
            <a:r>
              <a:rPr lang="en-US" dirty="0"/>
              <a:t> </a:t>
            </a:r>
            <a:r>
              <a:rPr lang="en-US" dirty="0" err="1"/>
              <a:t>samo</a:t>
            </a:r>
            <a:r>
              <a:rPr lang="en-US" dirty="0"/>
              <a:t> </a:t>
            </a:r>
            <a:r>
              <a:rPr lang="en-US" dirty="0" err="1"/>
              <a:t>oznako</a:t>
            </a:r>
            <a:r>
              <a:rPr lang="en-US" dirty="0"/>
              <a:t>.</a:t>
            </a:r>
          </a:p>
          <a:p>
            <a:pPr>
              <a:buNone/>
            </a:pPr>
            <a:endParaRPr lang="en-US" dirty="0"/>
          </a:p>
          <a:p>
            <a:pPr>
              <a:buNone/>
            </a:pPr>
            <a:r>
              <a:rPr lang="en-US" dirty="0" err="1"/>
              <a:t>Oznake</a:t>
            </a:r>
            <a:r>
              <a:rPr lang="en-US" dirty="0"/>
              <a:t> z </a:t>
            </a:r>
            <a:r>
              <a:rPr lang="en-US" dirty="0" err="1"/>
              <a:t>enakovrednimi</a:t>
            </a:r>
            <a:r>
              <a:rPr lang="en-US" dirty="0"/>
              <a:t> </a:t>
            </a:r>
            <a:r>
              <a:rPr lang="en-US" dirty="0" err="1"/>
              <a:t>zahtevami</a:t>
            </a:r>
            <a:r>
              <a:rPr lang="en-US" dirty="0"/>
              <a:t> je </a:t>
            </a:r>
            <a:r>
              <a:rPr lang="en-US" dirty="0" err="1"/>
              <a:t>treba</a:t>
            </a:r>
            <a:r>
              <a:rPr lang="en-US" dirty="0"/>
              <a:t> </a:t>
            </a:r>
            <a:r>
              <a:rPr lang="en-US" dirty="0" err="1"/>
              <a:t>vedno</a:t>
            </a:r>
            <a:r>
              <a:rPr lang="en-US" dirty="0"/>
              <a:t> </a:t>
            </a:r>
            <a:r>
              <a:rPr lang="en-US" dirty="0" err="1"/>
              <a:t>sprejeti</a:t>
            </a:r>
            <a:r>
              <a:rPr lang="en-US" dirty="0"/>
              <a:t>.</a:t>
            </a:r>
          </a:p>
          <a:p>
            <a:endParaRPr lang="en-US" dirty="0"/>
          </a:p>
          <a:p>
            <a:r>
              <a:rPr lang="en-US" dirty="0" err="1"/>
              <a:t>Če</a:t>
            </a:r>
            <a:r>
              <a:rPr lang="en-US" dirty="0"/>
              <a:t> </a:t>
            </a:r>
            <a:r>
              <a:rPr lang="en-US" dirty="0" err="1"/>
              <a:t>ponudnik</a:t>
            </a:r>
            <a:r>
              <a:rPr lang="en-US" dirty="0"/>
              <a:t> </a:t>
            </a:r>
            <a:r>
              <a:rPr lang="en-US" dirty="0" err="1"/>
              <a:t>zaradi</a:t>
            </a:r>
            <a:r>
              <a:rPr lang="en-US" dirty="0"/>
              <a:t> </a:t>
            </a:r>
            <a:r>
              <a:rPr lang="en-US" dirty="0" err="1"/>
              <a:t>dejavnikov</a:t>
            </a:r>
            <a:r>
              <a:rPr lang="en-US" dirty="0"/>
              <a:t>, </a:t>
            </a:r>
            <a:r>
              <a:rPr lang="en-US" dirty="0" err="1"/>
              <a:t>na</a:t>
            </a:r>
            <a:r>
              <a:rPr lang="en-US" dirty="0"/>
              <a:t> </a:t>
            </a:r>
            <a:r>
              <a:rPr lang="en-US" dirty="0" err="1"/>
              <a:t>katere</a:t>
            </a:r>
            <a:r>
              <a:rPr lang="en-US" dirty="0"/>
              <a:t> </a:t>
            </a:r>
            <a:r>
              <a:rPr lang="en-US" dirty="0" err="1"/>
              <a:t>nima</a:t>
            </a:r>
            <a:r>
              <a:rPr lang="en-US" dirty="0"/>
              <a:t> </a:t>
            </a:r>
            <a:r>
              <a:rPr lang="en-US" dirty="0" err="1"/>
              <a:t>vpliva</a:t>
            </a:r>
            <a:r>
              <a:rPr lang="en-US" dirty="0"/>
              <a:t>, </a:t>
            </a:r>
            <a:r>
              <a:rPr lang="en-US" dirty="0" err="1"/>
              <a:t>nima</a:t>
            </a:r>
            <a:r>
              <a:rPr lang="en-US" dirty="0"/>
              <a:t> </a:t>
            </a:r>
            <a:r>
              <a:rPr lang="en-US" dirty="0" err="1"/>
              <a:t>dostopa</a:t>
            </a:r>
            <a:r>
              <a:rPr lang="en-US" dirty="0"/>
              <a:t> do </a:t>
            </a:r>
            <a:r>
              <a:rPr lang="en-US" dirty="0" err="1"/>
              <a:t>oznake</a:t>
            </a:r>
            <a:r>
              <a:rPr lang="en-US" dirty="0"/>
              <a:t> </a:t>
            </a:r>
            <a:r>
              <a:rPr lang="en-US" dirty="0" err="1"/>
              <a:t>tretje</a:t>
            </a:r>
            <a:r>
              <a:rPr lang="en-US" dirty="0"/>
              <a:t> </a:t>
            </a:r>
            <a:r>
              <a:rPr lang="en-US" dirty="0" err="1"/>
              <a:t>osebe</a:t>
            </a:r>
            <a:r>
              <a:rPr lang="en-US" dirty="0"/>
              <a:t>, </a:t>
            </a:r>
            <a:r>
              <a:rPr lang="en-US" dirty="0" err="1"/>
              <a:t>lahko</a:t>
            </a:r>
            <a:r>
              <a:rPr lang="en-US" dirty="0"/>
              <a:t> </a:t>
            </a:r>
            <a:r>
              <a:rPr lang="en-US" dirty="0" err="1"/>
              <a:t>predloži</a:t>
            </a:r>
            <a:r>
              <a:rPr lang="en-US" dirty="0"/>
              <a:t> </a:t>
            </a:r>
            <a:r>
              <a:rPr lang="en-US" dirty="0" err="1"/>
              <a:t>tehnično</a:t>
            </a:r>
            <a:r>
              <a:rPr lang="en-US" dirty="0"/>
              <a:t> </a:t>
            </a:r>
            <a:r>
              <a:rPr lang="en-US" dirty="0" err="1"/>
              <a:t>dokumentacijo</a:t>
            </a:r>
            <a:r>
              <a:rPr lang="en-US" dirty="0"/>
              <a:t> </a:t>
            </a:r>
            <a:r>
              <a:rPr lang="en-US" dirty="0" err="1"/>
              <a:t>ali</a:t>
            </a:r>
            <a:r>
              <a:rPr lang="en-US" dirty="0"/>
              <a:t> </a:t>
            </a:r>
            <a:r>
              <a:rPr lang="en-US" dirty="0" err="1"/>
              <a:t>drugo</a:t>
            </a:r>
            <a:r>
              <a:rPr lang="en-US" dirty="0"/>
              <a:t> </a:t>
            </a:r>
            <a:r>
              <a:rPr lang="en-US" dirty="0" err="1"/>
              <a:t>dokazilo</a:t>
            </a:r>
            <a:r>
              <a:rPr lang="en-US" dirty="0"/>
              <a:t>, </a:t>
            </a:r>
            <a:r>
              <a:rPr lang="sl-SI" dirty="0"/>
              <a:t>recimo </a:t>
            </a:r>
            <a:r>
              <a:rPr lang="en-US" dirty="0"/>
              <a:t>v </a:t>
            </a:r>
            <a:r>
              <a:rPr lang="en-US" dirty="0" err="1"/>
              <a:t>primerih</a:t>
            </a:r>
            <a:r>
              <a:rPr lang="en-US" dirty="0"/>
              <a:t> </a:t>
            </a:r>
            <a:r>
              <a:rPr lang="en-US" dirty="0" err="1"/>
              <a:t>kratkih</a:t>
            </a:r>
            <a:r>
              <a:rPr lang="en-US" dirty="0"/>
              <a:t> </a:t>
            </a:r>
            <a:r>
              <a:rPr lang="en-US" dirty="0" err="1"/>
              <a:t>rokov</a:t>
            </a:r>
            <a:r>
              <a:rPr lang="en-US" dirty="0"/>
              <a:t> za </a:t>
            </a:r>
            <a:r>
              <a:rPr lang="en-US" dirty="0" err="1"/>
              <a:t>oddajo</a:t>
            </a:r>
            <a:r>
              <a:rPr lang="en-US" dirty="0"/>
              <a:t> </a:t>
            </a:r>
            <a:r>
              <a:rPr lang="en-US" dirty="0" err="1"/>
              <a:t>ponudb</a:t>
            </a:r>
            <a:r>
              <a:rPr lang="en-US" dirty="0"/>
              <a:t>.</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31</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2516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Obvezni</a:t>
            </a:r>
            <a:r>
              <a:rPr lang="en-US" dirty="0"/>
              <a:t> </a:t>
            </a:r>
            <a:r>
              <a:rPr lang="en-US" dirty="0" err="1"/>
              <a:t>razlogi</a:t>
            </a:r>
            <a:r>
              <a:rPr lang="en-US" dirty="0"/>
              <a:t> za </a:t>
            </a:r>
            <a:r>
              <a:rPr lang="en-US" dirty="0" err="1"/>
              <a:t>izključitev</a:t>
            </a:r>
            <a:r>
              <a:rPr lang="en-US" dirty="0"/>
              <a:t> so </a:t>
            </a:r>
            <a:r>
              <a:rPr lang="en-US" dirty="0" err="1"/>
              <a:t>določeni</a:t>
            </a:r>
            <a:r>
              <a:rPr lang="en-US" dirty="0"/>
              <a:t> v </a:t>
            </a:r>
            <a:r>
              <a:rPr lang="sl-SI" dirty="0"/>
              <a:t>1. in 2. odstavku 57. člena</a:t>
            </a:r>
            <a:r>
              <a:rPr lang="en-US" dirty="0"/>
              <a:t> </a:t>
            </a:r>
            <a:r>
              <a:rPr lang="en-US" dirty="0" err="1"/>
              <a:t>Direktive</a:t>
            </a:r>
            <a:r>
              <a:rPr lang="en-US" dirty="0"/>
              <a:t> 2014/24/EU in </a:t>
            </a:r>
            <a:r>
              <a:rPr lang="en-US" dirty="0" err="1"/>
              <a:t>jih</a:t>
            </a:r>
            <a:r>
              <a:rPr lang="en-US" dirty="0"/>
              <a:t> je </a:t>
            </a:r>
            <a:r>
              <a:rPr lang="en-US" dirty="0" err="1"/>
              <a:t>treba</a:t>
            </a:r>
            <a:r>
              <a:rPr lang="en-US" dirty="0"/>
              <a:t> </a:t>
            </a:r>
            <a:r>
              <a:rPr lang="en-US" dirty="0" err="1"/>
              <a:t>uporabljati</a:t>
            </a:r>
            <a:r>
              <a:rPr lang="en-US" dirty="0"/>
              <a:t> v </a:t>
            </a:r>
            <a:r>
              <a:rPr lang="en-US" dirty="0" err="1"/>
              <a:t>vseh</a:t>
            </a:r>
            <a:r>
              <a:rPr lang="en-US" dirty="0"/>
              <a:t> </a:t>
            </a:r>
            <a:r>
              <a:rPr lang="en-US" dirty="0" err="1"/>
              <a:t>državah</a:t>
            </a:r>
            <a:r>
              <a:rPr lang="en-US" dirty="0"/>
              <a:t> </a:t>
            </a:r>
            <a:r>
              <a:rPr lang="en-US" dirty="0" err="1"/>
              <a:t>članicah</a:t>
            </a:r>
            <a:r>
              <a:rPr lang="en-US" dirty="0"/>
              <a:t>. </a:t>
            </a:r>
            <a:r>
              <a:rPr lang="en-US" dirty="0" err="1"/>
              <a:t>Nanašajo</a:t>
            </a:r>
            <a:r>
              <a:rPr lang="en-US" dirty="0"/>
              <a:t> se </a:t>
            </a:r>
            <a:r>
              <a:rPr lang="en-US" dirty="0" err="1"/>
              <a:t>na</a:t>
            </a:r>
            <a:r>
              <a:rPr lang="en-US" dirty="0"/>
              <a:t> </a:t>
            </a:r>
            <a:r>
              <a:rPr lang="en-US" dirty="0" err="1"/>
              <a:t>huda</a:t>
            </a:r>
            <a:r>
              <a:rPr lang="en-US" dirty="0"/>
              <a:t> </a:t>
            </a:r>
            <a:r>
              <a:rPr lang="en-US" dirty="0" err="1"/>
              <a:t>kazniva</a:t>
            </a:r>
            <a:r>
              <a:rPr lang="en-US" dirty="0"/>
              <a:t> </a:t>
            </a:r>
            <a:r>
              <a:rPr lang="en-US" dirty="0" err="1"/>
              <a:t>dejanja</a:t>
            </a:r>
            <a:r>
              <a:rPr lang="en-US" dirty="0"/>
              <a:t> </a:t>
            </a:r>
            <a:r>
              <a:rPr lang="en-US" dirty="0" err="1"/>
              <a:t>ponudnikov</a:t>
            </a:r>
            <a:r>
              <a:rPr lang="en-US" dirty="0"/>
              <a:t> in </a:t>
            </a:r>
            <a:r>
              <a:rPr lang="en-US" dirty="0" err="1"/>
              <a:t>niso</a:t>
            </a:r>
            <a:r>
              <a:rPr lang="en-US" dirty="0"/>
              <a:t> </a:t>
            </a:r>
            <a:r>
              <a:rPr lang="en-US" dirty="0" err="1"/>
              <a:t>neposredno</a:t>
            </a:r>
            <a:r>
              <a:rPr lang="en-US" dirty="0"/>
              <a:t> </a:t>
            </a:r>
            <a:r>
              <a:rPr lang="en-US" dirty="0" err="1"/>
              <a:t>povezana</a:t>
            </a:r>
            <a:r>
              <a:rPr lang="en-US" dirty="0"/>
              <a:t> s </a:t>
            </a:r>
            <a:r>
              <a:rPr lang="en-US" dirty="0" err="1"/>
              <a:t>trajnostnim</a:t>
            </a:r>
            <a:r>
              <a:rPr lang="en-US" dirty="0"/>
              <a:t> </a:t>
            </a:r>
            <a:r>
              <a:rPr lang="en-US" dirty="0" err="1"/>
              <a:t>javnim</a:t>
            </a:r>
            <a:r>
              <a:rPr lang="en-US" dirty="0"/>
              <a:t> </a:t>
            </a:r>
            <a:r>
              <a:rPr lang="en-US" dirty="0" err="1"/>
              <a:t>naročanjem</a:t>
            </a:r>
            <a:r>
              <a:rPr lang="en-US" dirty="0"/>
              <a:t>.</a:t>
            </a:r>
          </a:p>
          <a:p>
            <a:endParaRPr lang="en-US" dirty="0"/>
          </a:p>
          <a:p>
            <a:r>
              <a:rPr lang="en-US" dirty="0"/>
              <a:t>Med </a:t>
            </a:r>
            <a:r>
              <a:rPr lang="en-US" dirty="0" err="1"/>
              <a:t>neobvezne</a:t>
            </a:r>
            <a:r>
              <a:rPr lang="en-US" dirty="0"/>
              <a:t> </a:t>
            </a:r>
            <a:r>
              <a:rPr lang="en-US" dirty="0" err="1"/>
              <a:t>razloge</a:t>
            </a:r>
            <a:r>
              <a:rPr lang="en-US" dirty="0"/>
              <a:t> za </a:t>
            </a:r>
            <a:r>
              <a:rPr lang="en-US" dirty="0" err="1"/>
              <a:t>izključitev</a:t>
            </a:r>
            <a:r>
              <a:rPr lang="en-US" dirty="0"/>
              <a:t> </a:t>
            </a:r>
            <a:r>
              <a:rPr lang="en-US" dirty="0" err="1"/>
              <a:t>iz</a:t>
            </a:r>
            <a:r>
              <a:rPr lang="en-US" dirty="0"/>
              <a:t> </a:t>
            </a:r>
            <a:r>
              <a:rPr lang="sl-SI" dirty="0"/>
              <a:t>4. odstavka 57. </a:t>
            </a:r>
            <a:r>
              <a:rPr lang="en-US" dirty="0" err="1"/>
              <a:t>člena</a:t>
            </a:r>
            <a:r>
              <a:rPr lang="en-US" dirty="0"/>
              <a:t> </a:t>
            </a:r>
            <a:r>
              <a:rPr lang="en-US" dirty="0" err="1"/>
              <a:t>spadajo</a:t>
            </a:r>
            <a:r>
              <a:rPr lang="en-US" dirty="0"/>
              <a:t> </a:t>
            </a:r>
            <a:r>
              <a:rPr lang="en-US" dirty="0" err="1"/>
              <a:t>razlogi</a:t>
            </a:r>
            <a:r>
              <a:rPr lang="en-US" dirty="0"/>
              <a:t>, </a:t>
            </a:r>
            <a:r>
              <a:rPr lang="en-US" dirty="0" err="1"/>
              <a:t>navedeni</a:t>
            </a:r>
            <a:r>
              <a:rPr lang="en-US" dirty="0"/>
              <a:t> v </a:t>
            </a:r>
            <a:r>
              <a:rPr lang="en-US" dirty="0" err="1"/>
              <a:t>predstavitvi</a:t>
            </a:r>
            <a:r>
              <a:rPr lang="en-US" dirty="0"/>
              <a:t>. Za </a:t>
            </a:r>
            <a:r>
              <a:rPr lang="en-US" dirty="0" err="1"/>
              <a:t>trajnostno</a:t>
            </a:r>
            <a:r>
              <a:rPr lang="en-US" dirty="0"/>
              <a:t> </a:t>
            </a:r>
            <a:r>
              <a:rPr lang="en-US" dirty="0" err="1"/>
              <a:t>javno</a:t>
            </a:r>
            <a:r>
              <a:rPr lang="en-US" dirty="0"/>
              <a:t> </a:t>
            </a:r>
            <a:r>
              <a:rPr lang="en-US" dirty="0" err="1"/>
              <a:t>naročanje</a:t>
            </a:r>
            <a:r>
              <a:rPr lang="en-US" dirty="0"/>
              <a:t> je </a:t>
            </a:r>
            <a:r>
              <a:rPr lang="en-US" dirty="0" err="1"/>
              <a:t>zlasti</a:t>
            </a:r>
            <a:r>
              <a:rPr lang="en-US" dirty="0"/>
              <a:t> </a:t>
            </a:r>
            <a:r>
              <a:rPr lang="en-US" dirty="0" err="1"/>
              <a:t>pomembna</a:t>
            </a:r>
            <a:r>
              <a:rPr lang="en-US" dirty="0"/>
              <a:t> </a:t>
            </a:r>
            <a:r>
              <a:rPr lang="en-US" dirty="0" err="1"/>
              <a:t>možnost</a:t>
            </a:r>
            <a:r>
              <a:rPr lang="en-US" dirty="0"/>
              <a:t> </a:t>
            </a:r>
            <a:r>
              <a:rPr lang="en-US" dirty="0" err="1"/>
              <a:t>izključitve</a:t>
            </a:r>
            <a:r>
              <a:rPr lang="en-US" dirty="0"/>
              <a:t> </a:t>
            </a:r>
            <a:r>
              <a:rPr lang="en-US" dirty="0" err="1"/>
              <a:t>ponudnikov</a:t>
            </a:r>
            <a:r>
              <a:rPr lang="en-US" dirty="0"/>
              <a:t> </a:t>
            </a:r>
            <a:r>
              <a:rPr lang="en-US" dirty="0" err="1"/>
              <a:t>zaradi</a:t>
            </a:r>
            <a:r>
              <a:rPr lang="en-US" dirty="0"/>
              <a:t> </a:t>
            </a:r>
            <a:r>
              <a:rPr lang="en-US" dirty="0" err="1"/>
              <a:t>neupoštevanja</a:t>
            </a:r>
            <a:r>
              <a:rPr lang="en-US" dirty="0"/>
              <a:t> </a:t>
            </a:r>
            <a:r>
              <a:rPr lang="en-US" dirty="0" err="1"/>
              <a:t>veljavne</a:t>
            </a:r>
            <a:r>
              <a:rPr lang="en-US" dirty="0"/>
              <a:t> </a:t>
            </a:r>
            <a:r>
              <a:rPr lang="en-US" dirty="0" err="1"/>
              <a:t>socialne</a:t>
            </a:r>
            <a:r>
              <a:rPr lang="en-US" dirty="0"/>
              <a:t> in </a:t>
            </a:r>
            <a:r>
              <a:rPr lang="en-US" dirty="0" err="1"/>
              <a:t>okoljske</a:t>
            </a:r>
            <a:r>
              <a:rPr lang="en-US" dirty="0"/>
              <a:t> </a:t>
            </a:r>
            <a:r>
              <a:rPr lang="en-US" dirty="0" err="1"/>
              <a:t>zakonodaje</a:t>
            </a:r>
            <a:r>
              <a:rPr lang="en-US" dirty="0"/>
              <a:t>. Ta </a:t>
            </a:r>
            <a:r>
              <a:rPr lang="en-US" dirty="0" err="1"/>
              <a:t>zakonodaja</a:t>
            </a:r>
            <a:r>
              <a:rPr lang="en-US" dirty="0"/>
              <a:t> je </a:t>
            </a:r>
            <a:r>
              <a:rPr lang="en-US" dirty="0" err="1"/>
              <a:t>navedena</a:t>
            </a:r>
            <a:r>
              <a:rPr lang="en-US" dirty="0"/>
              <a:t> v </a:t>
            </a:r>
            <a:r>
              <a:rPr lang="sl-SI" dirty="0"/>
              <a:t>2. odstavku 18. člena </a:t>
            </a:r>
            <a:r>
              <a:rPr lang="en-US" dirty="0"/>
              <a:t>in </a:t>
            </a:r>
            <a:r>
              <a:rPr lang="en-US" dirty="0" err="1"/>
              <a:t>Prilogi</a:t>
            </a:r>
            <a:r>
              <a:rPr lang="en-US" dirty="0"/>
              <a:t> X </a:t>
            </a:r>
            <a:r>
              <a:rPr lang="en-US" dirty="0" err="1"/>
              <a:t>Direktive</a:t>
            </a:r>
            <a:r>
              <a:rPr lang="en-US" dirty="0"/>
              <a:t>. </a:t>
            </a:r>
            <a:r>
              <a:rPr lang="en-US" dirty="0" err="1"/>
              <a:t>Države</a:t>
            </a:r>
            <a:r>
              <a:rPr lang="en-US" dirty="0"/>
              <a:t> </a:t>
            </a:r>
            <a:r>
              <a:rPr lang="en-US" dirty="0" err="1"/>
              <a:t>članice</a:t>
            </a:r>
            <a:r>
              <a:rPr lang="en-US" dirty="0"/>
              <a:t> </a:t>
            </a:r>
            <a:r>
              <a:rPr lang="en-US" dirty="0" err="1"/>
              <a:t>lahko</a:t>
            </a:r>
            <a:r>
              <a:rPr lang="en-US" dirty="0"/>
              <a:t> </a:t>
            </a:r>
            <a:r>
              <a:rPr lang="en-US" dirty="0" err="1"/>
              <a:t>odločijo</a:t>
            </a:r>
            <a:r>
              <a:rPr lang="en-US" dirty="0"/>
              <a:t>, da </a:t>
            </a:r>
            <a:r>
              <a:rPr lang="en-US" dirty="0" err="1"/>
              <a:t>izključitev</a:t>
            </a:r>
            <a:r>
              <a:rPr lang="en-US" dirty="0"/>
              <a:t> </a:t>
            </a:r>
            <a:r>
              <a:rPr lang="en-US" dirty="0" err="1"/>
              <a:t>iz</a:t>
            </a:r>
            <a:r>
              <a:rPr lang="en-US" dirty="0"/>
              <a:t> </a:t>
            </a:r>
            <a:r>
              <a:rPr lang="en-US" dirty="0" err="1"/>
              <a:t>teh</a:t>
            </a:r>
            <a:r>
              <a:rPr lang="en-US" dirty="0"/>
              <a:t> </a:t>
            </a:r>
            <a:r>
              <a:rPr lang="en-US" dirty="0" err="1"/>
              <a:t>razlogov</a:t>
            </a:r>
            <a:r>
              <a:rPr lang="en-US" dirty="0"/>
              <a:t> </a:t>
            </a:r>
            <a:r>
              <a:rPr lang="en-US" dirty="0" err="1"/>
              <a:t>postane</a:t>
            </a:r>
            <a:r>
              <a:rPr lang="en-US" dirty="0"/>
              <a:t> </a:t>
            </a:r>
            <a:r>
              <a:rPr lang="en-US" dirty="0" err="1"/>
              <a:t>obvezna</a:t>
            </a:r>
            <a:r>
              <a:rPr lang="en-US" dirty="0"/>
              <a:t>.</a:t>
            </a:r>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8282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err="1"/>
              <a:t>Pogoji</a:t>
            </a:r>
            <a:r>
              <a:rPr lang="en-US" dirty="0"/>
              <a:t> za </a:t>
            </a:r>
            <a:r>
              <a:rPr lang="en-US" dirty="0" err="1"/>
              <a:t>uporabo</a:t>
            </a:r>
            <a:r>
              <a:rPr lang="en-US" dirty="0"/>
              <a:t> </a:t>
            </a:r>
            <a:r>
              <a:rPr lang="en-US" dirty="0" err="1"/>
              <a:t>izbirnih</a:t>
            </a:r>
            <a:r>
              <a:rPr lang="en-US" dirty="0"/>
              <a:t> </a:t>
            </a:r>
            <a:r>
              <a:rPr lang="en-US" dirty="0" err="1"/>
              <a:t>meril</a:t>
            </a:r>
            <a:r>
              <a:rPr lang="en-US" dirty="0"/>
              <a:t> in </a:t>
            </a:r>
            <a:r>
              <a:rPr lang="en-US" dirty="0" err="1"/>
              <a:t>potrebna</a:t>
            </a:r>
            <a:r>
              <a:rPr lang="en-US" dirty="0"/>
              <a:t> </a:t>
            </a:r>
            <a:r>
              <a:rPr lang="en-US" dirty="0" err="1"/>
              <a:t>dokazila</a:t>
            </a:r>
            <a:r>
              <a:rPr lang="en-US" dirty="0"/>
              <a:t> so </a:t>
            </a:r>
            <a:r>
              <a:rPr lang="en-US" dirty="0" err="1"/>
              <a:t>navedeni</a:t>
            </a:r>
            <a:r>
              <a:rPr lang="en-US" dirty="0"/>
              <a:t> v 58</a:t>
            </a:r>
            <a:r>
              <a:rPr lang="sl-SI" dirty="0"/>
              <a:t>. členu</a:t>
            </a:r>
            <a:r>
              <a:rPr lang="en-US" dirty="0"/>
              <a:t> in </a:t>
            </a:r>
            <a:r>
              <a:rPr lang="en-US" dirty="0" err="1"/>
              <a:t>Prilogi</a:t>
            </a:r>
            <a:r>
              <a:rPr lang="en-US" dirty="0"/>
              <a:t> XII </a:t>
            </a:r>
            <a:r>
              <a:rPr lang="en-US" dirty="0" err="1"/>
              <a:t>Direktive</a:t>
            </a:r>
            <a:r>
              <a:rPr lang="en-US" dirty="0"/>
              <a:t> 2014/24/EU.</a:t>
            </a:r>
          </a:p>
          <a:p>
            <a:pPr>
              <a:buNone/>
            </a:pPr>
            <a:endParaRPr lang="en-US" dirty="0"/>
          </a:p>
          <a:p>
            <a:pPr>
              <a:buNone/>
            </a:pPr>
            <a:r>
              <a:rPr lang="en-US" dirty="0" err="1"/>
              <a:t>Primeri</a:t>
            </a:r>
            <a:r>
              <a:rPr lang="en-US" dirty="0"/>
              <a:t> </a:t>
            </a:r>
            <a:r>
              <a:rPr lang="en-US" dirty="0" err="1"/>
              <a:t>virov</a:t>
            </a:r>
            <a:r>
              <a:rPr lang="en-US" dirty="0"/>
              <a:t>, ki se </a:t>
            </a:r>
            <a:r>
              <a:rPr lang="en-US" dirty="0" err="1"/>
              <a:t>lahko</a:t>
            </a:r>
            <a:r>
              <a:rPr lang="en-US" dirty="0"/>
              <a:t> </a:t>
            </a:r>
            <a:r>
              <a:rPr lang="en-US" dirty="0" err="1"/>
              <a:t>zahtevajo</a:t>
            </a:r>
            <a:r>
              <a:rPr lang="en-US" dirty="0"/>
              <a:t> v </a:t>
            </a:r>
            <a:r>
              <a:rPr lang="en-US" dirty="0" err="1"/>
              <a:t>fazi</a:t>
            </a:r>
            <a:r>
              <a:rPr lang="en-US" dirty="0"/>
              <a:t> </a:t>
            </a:r>
            <a:r>
              <a:rPr lang="en-US" dirty="0" err="1"/>
              <a:t>izbora</a:t>
            </a:r>
            <a:r>
              <a:rPr lang="en-US" dirty="0"/>
              <a:t> za </a:t>
            </a:r>
            <a:r>
              <a:rPr lang="en-US" dirty="0" err="1"/>
              <a:t>gradbeno</a:t>
            </a:r>
            <a:r>
              <a:rPr lang="en-US" dirty="0"/>
              <a:t> </a:t>
            </a:r>
            <a:r>
              <a:rPr lang="en-US" dirty="0" err="1"/>
              <a:t>naročilo</a:t>
            </a:r>
            <a:r>
              <a:rPr lang="en-US" dirty="0"/>
              <a:t>, so </a:t>
            </a:r>
            <a:r>
              <a:rPr lang="en-US" dirty="0" err="1"/>
              <a:t>osebje</a:t>
            </a:r>
            <a:r>
              <a:rPr lang="en-US" dirty="0"/>
              <a:t> z </a:t>
            </a:r>
            <a:r>
              <a:rPr lang="en-US" dirty="0" err="1"/>
              <a:t>izkušnjami</a:t>
            </a:r>
            <a:r>
              <a:rPr lang="en-US" dirty="0"/>
              <a:t> </a:t>
            </a:r>
            <a:r>
              <a:rPr lang="en-US" dirty="0" err="1"/>
              <a:t>pri</a:t>
            </a:r>
            <a:r>
              <a:rPr lang="en-US" dirty="0"/>
              <a:t> </a:t>
            </a:r>
            <a:r>
              <a:rPr lang="en-US" dirty="0" err="1"/>
              <a:t>projektih</a:t>
            </a:r>
            <a:r>
              <a:rPr lang="en-US" dirty="0"/>
              <a:t> s </a:t>
            </a:r>
            <a:r>
              <a:rPr lang="en-US" dirty="0" err="1"/>
              <a:t>podobnimi</a:t>
            </a:r>
            <a:r>
              <a:rPr lang="en-US" dirty="0"/>
              <a:t> </a:t>
            </a:r>
            <a:r>
              <a:rPr lang="en-US" dirty="0" err="1"/>
              <a:t>okoljskimi</a:t>
            </a:r>
            <a:r>
              <a:rPr lang="en-US" dirty="0"/>
              <a:t> </a:t>
            </a:r>
            <a:r>
              <a:rPr lang="en-US" dirty="0" err="1"/>
              <a:t>zahtevami</a:t>
            </a:r>
            <a:r>
              <a:rPr lang="en-US" dirty="0"/>
              <a:t> in </a:t>
            </a:r>
            <a:r>
              <a:rPr lang="en-US" dirty="0" err="1"/>
              <a:t>ustrezna</a:t>
            </a:r>
            <a:r>
              <a:rPr lang="en-US" dirty="0"/>
              <a:t> </a:t>
            </a:r>
            <a:r>
              <a:rPr lang="en-US" dirty="0" err="1"/>
              <a:t>oprema</a:t>
            </a:r>
            <a:r>
              <a:rPr lang="en-US" dirty="0"/>
              <a:t> za </a:t>
            </a:r>
            <a:r>
              <a:rPr lang="en-US" dirty="0" err="1"/>
              <a:t>preprečevanje</a:t>
            </a:r>
            <a:r>
              <a:rPr lang="en-US" dirty="0"/>
              <a:t> </a:t>
            </a:r>
            <a:r>
              <a:rPr lang="en-US" dirty="0" err="1"/>
              <a:t>onesnaževanja</a:t>
            </a:r>
            <a:r>
              <a:rPr lang="en-US" dirty="0"/>
              <a:t> </a:t>
            </a:r>
            <a:r>
              <a:rPr lang="en-US" dirty="0" err="1"/>
              <a:t>zraka</a:t>
            </a:r>
            <a:r>
              <a:rPr lang="en-US" dirty="0"/>
              <a:t>, </a:t>
            </a:r>
            <a:r>
              <a:rPr lang="en-US" dirty="0" err="1"/>
              <a:t>tal</a:t>
            </a:r>
            <a:r>
              <a:rPr lang="en-US" dirty="0"/>
              <a:t> in </a:t>
            </a:r>
            <a:r>
              <a:rPr lang="en-US" dirty="0" err="1"/>
              <a:t>vode</a:t>
            </a:r>
            <a:r>
              <a:rPr lang="en-US" dirty="0"/>
              <a:t>.</a:t>
            </a:r>
          </a:p>
          <a:p>
            <a:pPr>
              <a:buNone/>
            </a:pPr>
            <a:endParaRPr lang="en-US" dirty="0"/>
          </a:p>
          <a:p>
            <a:pPr>
              <a:buNone/>
            </a:pPr>
            <a:r>
              <a:rPr lang="en-US" dirty="0" err="1"/>
              <a:t>Če</a:t>
            </a:r>
            <a:r>
              <a:rPr lang="en-US" dirty="0"/>
              <a:t> se </a:t>
            </a:r>
            <a:r>
              <a:rPr lang="en-US" dirty="0" err="1"/>
              <a:t>izobrazba</a:t>
            </a:r>
            <a:r>
              <a:rPr lang="en-US" dirty="0"/>
              <a:t> in </a:t>
            </a:r>
            <a:r>
              <a:rPr lang="en-US" dirty="0" err="1"/>
              <a:t>poklicne</a:t>
            </a:r>
            <a:r>
              <a:rPr lang="en-US" dirty="0"/>
              <a:t> </a:t>
            </a:r>
            <a:r>
              <a:rPr lang="en-US" dirty="0" err="1"/>
              <a:t>kvalifikacije</a:t>
            </a:r>
            <a:r>
              <a:rPr lang="en-US" dirty="0"/>
              <a:t> </a:t>
            </a:r>
            <a:r>
              <a:rPr lang="en-US" dirty="0" err="1"/>
              <a:t>osebja</a:t>
            </a:r>
            <a:r>
              <a:rPr lang="en-US" dirty="0"/>
              <a:t> </a:t>
            </a:r>
            <a:r>
              <a:rPr lang="en-US" dirty="0" err="1"/>
              <a:t>ocenjujejo</a:t>
            </a:r>
            <a:r>
              <a:rPr lang="en-US" dirty="0"/>
              <a:t> v </a:t>
            </a:r>
            <a:r>
              <a:rPr lang="en-US" dirty="0" err="1"/>
              <a:t>fazi</a:t>
            </a:r>
            <a:r>
              <a:rPr lang="en-US" dirty="0"/>
              <a:t> </a:t>
            </a:r>
            <a:r>
              <a:rPr lang="en-US" dirty="0" err="1"/>
              <a:t>izbora</a:t>
            </a:r>
            <a:r>
              <a:rPr lang="en-US" dirty="0"/>
              <a:t>, se ne </a:t>
            </a:r>
            <a:r>
              <a:rPr lang="en-US" dirty="0" err="1"/>
              <a:t>smejo</a:t>
            </a:r>
            <a:r>
              <a:rPr lang="en-US" dirty="0"/>
              <a:t> </a:t>
            </a:r>
            <a:r>
              <a:rPr lang="en-US" dirty="0" err="1"/>
              <a:t>uporabiti</a:t>
            </a:r>
            <a:r>
              <a:rPr lang="en-US" dirty="0"/>
              <a:t> </a:t>
            </a:r>
            <a:r>
              <a:rPr lang="en-US" dirty="0" err="1"/>
              <a:t>kot</a:t>
            </a:r>
            <a:r>
              <a:rPr lang="en-US" dirty="0"/>
              <a:t> </a:t>
            </a:r>
            <a:r>
              <a:rPr lang="en-US" dirty="0" err="1"/>
              <a:t>dodatno</a:t>
            </a:r>
            <a:r>
              <a:rPr lang="en-US" dirty="0"/>
              <a:t> </a:t>
            </a:r>
            <a:r>
              <a:rPr lang="en-US" dirty="0" err="1"/>
              <a:t>merilo</a:t>
            </a:r>
            <a:r>
              <a:rPr lang="en-US" dirty="0"/>
              <a:t>.</a:t>
            </a:r>
          </a:p>
          <a:p>
            <a:pPr>
              <a:buNone/>
            </a:pPr>
            <a:endParaRPr lang="en-US" dirty="0"/>
          </a:p>
          <a:p>
            <a:r>
              <a:rPr lang="en-US" dirty="0" err="1"/>
              <a:t>Ponudniki</a:t>
            </a:r>
            <a:r>
              <a:rPr lang="en-US" dirty="0"/>
              <a:t> se </a:t>
            </a:r>
            <a:r>
              <a:rPr lang="en-US" dirty="0" err="1"/>
              <a:t>lahko</a:t>
            </a:r>
            <a:r>
              <a:rPr lang="en-US" dirty="0"/>
              <a:t> </a:t>
            </a:r>
            <a:r>
              <a:rPr lang="en-US" dirty="0" err="1"/>
              <a:t>opirajo</a:t>
            </a:r>
            <a:r>
              <a:rPr lang="en-US" dirty="0"/>
              <a:t> </a:t>
            </a:r>
            <a:r>
              <a:rPr lang="en-US" dirty="0" err="1"/>
              <a:t>na</a:t>
            </a:r>
            <a:r>
              <a:rPr lang="en-US" dirty="0"/>
              <a:t> </a:t>
            </a:r>
            <a:r>
              <a:rPr lang="en-US" dirty="0" err="1"/>
              <a:t>zmogljivosti</a:t>
            </a:r>
            <a:r>
              <a:rPr lang="en-US" dirty="0"/>
              <a:t> </a:t>
            </a:r>
            <a:r>
              <a:rPr lang="en-US" dirty="0" err="1"/>
              <a:t>drugih</a:t>
            </a:r>
            <a:r>
              <a:rPr lang="en-US" dirty="0"/>
              <a:t> </a:t>
            </a:r>
            <a:r>
              <a:rPr lang="en-US" dirty="0" err="1"/>
              <a:t>podjetij</a:t>
            </a:r>
            <a:r>
              <a:rPr lang="en-US" dirty="0"/>
              <a:t>, </a:t>
            </a:r>
            <a:r>
              <a:rPr lang="en-US" dirty="0" err="1"/>
              <a:t>npr</a:t>
            </a:r>
            <a:r>
              <a:rPr lang="en-US" dirty="0"/>
              <a:t>. </a:t>
            </a:r>
            <a:r>
              <a:rPr lang="en-US" dirty="0" err="1"/>
              <a:t>podizvajalcev</a:t>
            </a:r>
            <a:r>
              <a:rPr lang="en-US" dirty="0"/>
              <a:t> s </a:t>
            </a:r>
            <a:r>
              <a:rPr lang="en-US" dirty="0" err="1"/>
              <a:t>posebno</a:t>
            </a:r>
            <a:r>
              <a:rPr lang="en-US" dirty="0"/>
              <a:t> </a:t>
            </a:r>
            <a:r>
              <a:rPr lang="en-US" dirty="0" err="1"/>
              <a:t>opremo</a:t>
            </a:r>
            <a:r>
              <a:rPr lang="en-US" dirty="0"/>
              <a:t> </a:t>
            </a:r>
            <a:r>
              <a:rPr lang="en-US" dirty="0" err="1"/>
              <a:t>ali</a:t>
            </a:r>
            <a:r>
              <a:rPr lang="en-US" dirty="0"/>
              <a:t> </a:t>
            </a:r>
            <a:r>
              <a:rPr lang="en-US" dirty="0" err="1"/>
              <a:t>izkušnjami</a:t>
            </a:r>
            <a:r>
              <a:rPr lang="en-US" dirty="0"/>
              <a:t>, in se </a:t>
            </a:r>
            <a:r>
              <a:rPr lang="en-US" dirty="0" err="1"/>
              <a:t>morajo</a:t>
            </a:r>
            <a:r>
              <a:rPr lang="en-US" dirty="0"/>
              <a:t> </a:t>
            </a:r>
            <a:r>
              <a:rPr lang="en-US" dirty="0" err="1"/>
              <a:t>zavezati</a:t>
            </a:r>
            <a:r>
              <a:rPr lang="en-US" dirty="0"/>
              <a:t>, da </a:t>
            </a:r>
            <a:r>
              <a:rPr lang="en-US" dirty="0" err="1"/>
              <a:t>bodo</a:t>
            </a:r>
            <a:r>
              <a:rPr lang="en-US" dirty="0"/>
              <a:t> </a:t>
            </a:r>
            <a:r>
              <a:rPr lang="en-US" dirty="0" err="1"/>
              <a:t>ti</a:t>
            </a:r>
            <a:r>
              <a:rPr lang="en-US" dirty="0"/>
              <a:t> </a:t>
            </a:r>
            <a:r>
              <a:rPr lang="en-US" dirty="0" err="1"/>
              <a:t>viri</a:t>
            </a:r>
            <a:r>
              <a:rPr lang="en-US" dirty="0"/>
              <a:t> </a:t>
            </a:r>
            <a:r>
              <a:rPr lang="en-US" dirty="0" err="1"/>
              <a:t>na</a:t>
            </a:r>
            <a:r>
              <a:rPr lang="en-US" dirty="0"/>
              <a:t> </a:t>
            </a:r>
            <a:r>
              <a:rPr lang="en-US" dirty="0" err="1"/>
              <a:t>voljo</a:t>
            </a:r>
            <a:r>
              <a:rPr lang="en-US" dirty="0"/>
              <a:t> za </a:t>
            </a:r>
            <a:r>
              <a:rPr lang="en-US" dirty="0" err="1"/>
              <a:t>izpolnitev</a:t>
            </a:r>
            <a:r>
              <a:rPr lang="en-US" dirty="0"/>
              <a:t> </a:t>
            </a:r>
            <a:r>
              <a:rPr lang="en-US" dirty="0" err="1"/>
              <a:t>pogodbe</a:t>
            </a:r>
            <a:r>
              <a:rPr lang="en-US" dirty="0"/>
              <a:t>.</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530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EMS </a:t>
            </a:r>
            <a:r>
              <a:rPr lang="en-US" dirty="0" err="1"/>
              <a:t>lahko</a:t>
            </a:r>
            <a:r>
              <a:rPr lang="en-US" dirty="0"/>
              <a:t> </a:t>
            </a:r>
            <a:r>
              <a:rPr lang="en-US" dirty="0" err="1"/>
              <a:t>dokaže</a:t>
            </a:r>
            <a:r>
              <a:rPr lang="en-US" dirty="0"/>
              <a:t> </a:t>
            </a:r>
            <a:r>
              <a:rPr lang="en-US" dirty="0" err="1"/>
              <a:t>sposobnost</a:t>
            </a:r>
            <a:r>
              <a:rPr lang="en-US" dirty="0"/>
              <a:t> </a:t>
            </a:r>
            <a:r>
              <a:rPr lang="en-US" dirty="0" err="1"/>
              <a:t>podjetja</a:t>
            </a:r>
            <a:r>
              <a:rPr lang="en-US" dirty="0"/>
              <a:t> za </a:t>
            </a:r>
            <a:r>
              <a:rPr lang="en-US" dirty="0" err="1"/>
              <a:t>izpolnjevanje</a:t>
            </a:r>
            <a:r>
              <a:rPr lang="en-US" dirty="0"/>
              <a:t> </a:t>
            </a:r>
            <a:r>
              <a:rPr lang="en-US" dirty="0" err="1"/>
              <a:t>meril</a:t>
            </a:r>
            <a:r>
              <a:rPr lang="en-US" dirty="0"/>
              <a:t> GPP in je </a:t>
            </a:r>
            <a:r>
              <a:rPr lang="en-US" dirty="0" err="1"/>
              <a:t>lahko</a:t>
            </a:r>
            <a:r>
              <a:rPr lang="en-US" dirty="0"/>
              <a:t> </a:t>
            </a:r>
            <a:r>
              <a:rPr lang="en-US" dirty="0" err="1"/>
              <a:t>potreben</a:t>
            </a:r>
            <a:r>
              <a:rPr lang="en-US" dirty="0"/>
              <a:t> v </a:t>
            </a:r>
            <a:r>
              <a:rPr lang="en-US" dirty="0" err="1"/>
              <a:t>fazi</a:t>
            </a:r>
            <a:r>
              <a:rPr lang="en-US" dirty="0"/>
              <a:t> </a:t>
            </a:r>
            <a:r>
              <a:rPr lang="en-US" dirty="0" err="1"/>
              <a:t>izbora</a:t>
            </a:r>
            <a:r>
              <a:rPr lang="en-US" dirty="0"/>
              <a:t>, </a:t>
            </a:r>
            <a:r>
              <a:rPr lang="en-US" dirty="0" err="1"/>
              <a:t>če</a:t>
            </a:r>
            <a:r>
              <a:rPr lang="en-US" dirty="0"/>
              <a:t> je to </a:t>
            </a:r>
            <a:r>
              <a:rPr lang="en-US" dirty="0" err="1"/>
              <a:t>primerno</a:t>
            </a:r>
            <a:r>
              <a:rPr lang="en-US" dirty="0"/>
              <a:t>. </a:t>
            </a:r>
            <a:r>
              <a:rPr lang="en-US" dirty="0" err="1"/>
              <a:t>Upoštevati</a:t>
            </a:r>
            <a:r>
              <a:rPr lang="en-US" dirty="0"/>
              <a:t> je </a:t>
            </a:r>
            <a:r>
              <a:rPr lang="en-US" dirty="0" err="1"/>
              <a:t>treba</a:t>
            </a:r>
            <a:r>
              <a:rPr lang="en-US" dirty="0"/>
              <a:t> </a:t>
            </a:r>
            <a:r>
              <a:rPr lang="en-US" dirty="0" err="1"/>
              <a:t>tudi</a:t>
            </a:r>
            <a:r>
              <a:rPr lang="en-US" dirty="0"/>
              <a:t> </a:t>
            </a:r>
            <a:r>
              <a:rPr lang="en-US" dirty="0" err="1"/>
              <a:t>enakovredna</a:t>
            </a:r>
            <a:r>
              <a:rPr lang="en-US" dirty="0"/>
              <a:t> </a:t>
            </a:r>
            <a:r>
              <a:rPr lang="en-US" dirty="0" err="1"/>
              <a:t>dokazila</a:t>
            </a:r>
            <a:r>
              <a:rPr lang="en-US" dirty="0"/>
              <a:t>.</a:t>
            </a:r>
          </a:p>
          <a:p>
            <a:endParaRPr lang="en-US" dirty="0"/>
          </a:p>
          <a:p>
            <a:r>
              <a:rPr lang="en-US" dirty="0"/>
              <a:t>V </a:t>
            </a:r>
            <a:r>
              <a:rPr lang="en-US" dirty="0" err="1"/>
              <a:t>fazi</a:t>
            </a:r>
            <a:r>
              <a:rPr lang="en-US" dirty="0"/>
              <a:t> </a:t>
            </a:r>
            <a:r>
              <a:rPr lang="en-US" dirty="0" err="1"/>
              <a:t>oddaje</a:t>
            </a:r>
            <a:r>
              <a:rPr lang="en-US" dirty="0"/>
              <a:t> </a:t>
            </a:r>
            <a:r>
              <a:rPr lang="en-US" dirty="0" err="1"/>
              <a:t>javnega</a:t>
            </a:r>
            <a:r>
              <a:rPr lang="en-US" dirty="0"/>
              <a:t> </a:t>
            </a:r>
            <a:r>
              <a:rPr lang="en-US" dirty="0" err="1"/>
              <a:t>naročila</a:t>
            </a:r>
            <a:r>
              <a:rPr lang="en-US" dirty="0"/>
              <a:t> se </a:t>
            </a:r>
            <a:r>
              <a:rPr lang="en-US" dirty="0" err="1"/>
              <a:t>lahko</a:t>
            </a:r>
            <a:r>
              <a:rPr lang="en-US" dirty="0"/>
              <a:t> </a:t>
            </a:r>
            <a:r>
              <a:rPr lang="en-US" dirty="0" err="1"/>
              <a:t>uporabi</a:t>
            </a:r>
            <a:r>
              <a:rPr lang="en-US" dirty="0"/>
              <a:t> </a:t>
            </a:r>
            <a:r>
              <a:rPr lang="en-US" dirty="0" err="1"/>
              <a:t>tudi</a:t>
            </a:r>
            <a:r>
              <a:rPr lang="en-US" dirty="0"/>
              <a:t> </a:t>
            </a:r>
            <a:r>
              <a:rPr lang="en-US" dirty="0" err="1"/>
              <a:t>kot</a:t>
            </a:r>
            <a:r>
              <a:rPr lang="en-US" dirty="0"/>
              <a:t> </a:t>
            </a:r>
            <a:r>
              <a:rPr lang="en-US" dirty="0" err="1"/>
              <a:t>dokaz</a:t>
            </a:r>
            <a:r>
              <a:rPr lang="en-US" dirty="0"/>
              <a:t>, da </a:t>
            </a:r>
            <a:r>
              <a:rPr lang="en-US" dirty="0" err="1"/>
              <a:t>ponudniki</a:t>
            </a:r>
            <a:r>
              <a:rPr lang="en-US" dirty="0"/>
              <a:t> </a:t>
            </a:r>
            <a:r>
              <a:rPr lang="en-US" dirty="0" err="1"/>
              <a:t>lahko</a:t>
            </a:r>
            <a:r>
              <a:rPr lang="en-US" dirty="0"/>
              <a:t> </a:t>
            </a:r>
            <a:r>
              <a:rPr lang="en-US" dirty="0" err="1"/>
              <a:t>izpolnijo</a:t>
            </a:r>
            <a:r>
              <a:rPr lang="en-US" dirty="0"/>
              <a:t> </a:t>
            </a:r>
            <a:r>
              <a:rPr lang="en-US" dirty="0" err="1"/>
              <a:t>okoljske</a:t>
            </a:r>
            <a:r>
              <a:rPr lang="en-US" dirty="0"/>
              <a:t> </a:t>
            </a:r>
            <a:r>
              <a:rPr lang="en-US" dirty="0" err="1"/>
              <a:t>vidike</a:t>
            </a:r>
            <a:r>
              <a:rPr lang="en-US" dirty="0"/>
              <a:t> </a:t>
            </a:r>
            <a:r>
              <a:rPr lang="en-US" dirty="0" err="1"/>
              <a:t>naročila</a:t>
            </a:r>
            <a:r>
              <a:rPr lang="en-US" dirty="0"/>
              <a:t> (</a:t>
            </a:r>
            <a:r>
              <a:rPr lang="en-US" dirty="0" err="1"/>
              <a:t>npr</a:t>
            </a:r>
            <a:r>
              <a:rPr lang="en-US" dirty="0"/>
              <a:t>. </a:t>
            </a:r>
            <a:r>
              <a:rPr lang="en-US" dirty="0" err="1"/>
              <a:t>ravnanje</a:t>
            </a:r>
            <a:r>
              <a:rPr lang="en-US" dirty="0"/>
              <a:t> z </a:t>
            </a:r>
            <a:r>
              <a:rPr lang="en-US" dirty="0" err="1"/>
              <a:t>odpadki</a:t>
            </a:r>
            <a:r>
              <a:rPr lang="en-US" dirty="0"/>
              <a:t>, </a:t>
            </a:r>
            <a:r>
              <a:rPr lang="en-US" dirty="0" err="1"/>
              <a:t>energijo</a:t>
            </a:r>
            <a:r>
              <a:rPr lang="en-US" dirty="0"/>
              <a:t> </a:t>
            </a:r>
            <a:r>
              <a:rPr lang="en-US" dirty="0" err="1"/>
              <a:t>ali</a:t>
            </a:r>
            <a:r>
              <a:rPr lang="en-US" dirty="0"/>
              <a:t> </a:t>
            </a:r>
            <a:r>
              <a:rPr lang="en-US" dirty="0" err="1"/>
              <a:t>vodo</a:t>
            </a:r>
            <a:r>
              <a:rPr lang="en-US" dirty="0"/>
              <a:t>).</a:t>
            </a:r>
          </a:p>
          <a:p>
            <a:endParaRPr lang="en-US" dirty="0"/>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5840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Merila za </a:t>
            </a:r>
            <a:r>
              <a:rPr lang="en-US" dirty="0" err="1"/>
              <a:t>oddajo</a:t>
            </a:r>
            <a:r>
              <a:rPr lang="en-US" dirty="0"/>
              <a:t> se </a:t>
            </a:r>
            <a:r>
              <a:rPr lang="en-US" dirty="0" err="1"/>
              <a:t>uporabljajo</a:t>
            </a:r>
            <a:r>
              <a:rPr lang="en-US" dirty="0"/>
              <a:t> v </a:t>
            </a:r>
            <a:r>
              <a:rPr lang="en-US" dirty="0" err="1"/>
              <a:t>vseh</a:t>
            </a:r>
            <a:r>
              <a:rPr lang="en-US" dirty="0"/>
              <a:t> </a:t>
            </a:r>
            <a:r>
              <a:rPr lang="en-US" dirty="0" err="1"/>
              <a:t>postopkih</a:t>
            </a:r>
            <a:r>
              <a:rPr lang="en-US" dirty="0"/>
              <a:t>. So </a:t>
            </a:r>
            <a:r>
              <a:rPr lang="en-US" dirty="0" err="1"/>
              <a:t>posebej</a:t>
            </a:r>
            <a:r>
              <a:rPr lang="en-US" dirty="0"/>
              <a:t> </a:t>
            </a:r>
            <a:r>
              <a:rPr lang="en-US" dirty="0" err="1"/>
              <a:t>pomembna</a:t>
            </a:r>
            <a:r>
              <a:rPr lang="en-US" dirty="0"/>
              <a:t> za </a:t>
            </a:r>
            <a:r>
              <a:rPr lang="en-US" dirty="0" err="1"/>
              <a:t>trajnostno</a:t>
            </a:r>
            <a:r>
              <a:rPr lang="en-US" dirty="0"/>
              <a:t> </a:t>
            </a:r>
            <a:r>
              <a:rPr lang="en-US" dirty="0" err="1"/>
              <a:t>javno</a:t>
            </a:r>
            <a:r>
              <a:rPr lang="en-US" dirty="0"/>
              <a:t> </a:t>
            </a:r>
            <a:r>
              <a:rPr lang="en-US" dirty="0" err="1"/>
              <a:t>naročanje</a:t>
            </a:r>
            <a:r>
              <a:rPr lang="en-US" dirty="0"/>
              <a:t>, </a:t>
            </a:r>
            <a:r>
              <a:rPr lang="en-US" dirty="0" err="1"/>
              <a:t>saj</a:t>
            </a:r>
            <a:r>
              <a:rPr lang="en-US" dirty="0"/>
              <a:t> </a:t>
            </a:r>
            <a:r>
              <a:rPr lang="en-US" dirty="0" err="1"/>
              <a:t>omogočajo</a:t>
            </a:r>
            <a:r>
              <a:rPr lang="en-US" dirty="0"/>
              <a:t> </a:t>
            </a:r>
            <a:r>
              <a:rPr lang="en-US" dirty="0" err="1"/>
              <a:t>primerjavo</a:t>
            </a:r>
            <a:r>
              <a:rPr lang="en-US" dirty="0"/>
              <a:t> </a:t>
            </a:r>
            <a:r>
              <a:rPr lang="en-US" dirty="0" err="1"/>
              <a:t>okoljske</a:t>
            </a:r>
            <a:r>
              <a:rPr lang="en-US" dirty="0"/>
              <a:t> </a:t>
            </a:r>
            <a:r>
              <a:rPr lang="en-US" dirty="0" err="1"/>
              <a:t>učinkovitosti</a:t>
            </a:r>
            <a:r>
              <a:rPr lang="en-US" dirty="0"/>
              <a:t> </a:t>
            </a:r>
            <a:r>
              <a:rPr lang="en-US" dirty="0" err="1"/>
              <a:t>ponudb</a:t>
            </a:r>
            <a:r>
              <a:rPr lang="en-US" dirty="0"/>
              <a:t>.</a:t>
            </a:r>
          </a:p>
          <a:p>
            <a:pPr>
              <a:buNone/>
            </a:pPr>
            <a:endParaRPr lang="en-US" dirty="0"/>
          </a:p>
          <a:p>
            <a:r>
              <a:rPr lang="en-US" dirty="0" err="1"/>
              <a:t>Naročniki</a:t>
            </a:r>
            <a:r>
              <a:rPr lang="en-US" dirty="0"/>
              <a:t> </a:t>
            </a:r>
            <a:r>
              <a:rPr lang="en-US" dirty="0" err="1"/>
              <a:t>lahko</a:t>
            </a:r>
            <a:r>
              <a:rPr lang="en-US" dirty="0"/>
              <a:t> </a:t>
            </a:r>
            <a:r>
              <a:rPr lang="en-US" dirty="0" err="1"/>
              <a:t>določijo</a:t>
            </a:r>
            <a:r>
              <a:rPr lang="en-US" dirty="0"/>
              <a:t> </a:t>
            </a:r>
            <a:r>
              <a:rPr lang="en-US" dirty="0" err="1"/>
              <a:t>lastna</a:t>
            </a:r>
            <a:r>
              <a:rPr lang="en-US" dirty="0"/>
              <a:t> </a:t>
            </a:r>
            <a:r>
              <a:rPr lang="en-US" dirty="0" err="1"/>
              <a:t>merila</a:t>
            </a:r>
            <a:r>
              <a:rPr lang="en-US" dirty="0"/>
              <a:t>, </a:t>
            </a:r>
            <a:r>
              <a:rPr lang="en-US" dirty="0" err="1"/>
              <a:t>vendar</a:t>
            </a:r>
            <a:r>
              <a:rPr lang="en-US" dirty="0"/>
              <a:t> </a:t>
            </a:r>
            <a:r>
              <a:rPr lang="en-US" dirty="0" err="1"/>
              <a:t>morajo</a:t>
            </a:r>
            <a:r>
              <a:rPr lang="en-US" dirty="0"/>
              <a:t> </a:t>
            </a:r>
            <a:r>
              <a:rPr lang="en-US" dirty="0" err="1"/>
              <a:t>zagotoviti</a:t>
            </a:r>
            <a:r>
              <a:rPr lang="en-US" dirty="0"/>
              <a:t> </a:t>
            </a:r>
            <a:r>
              <a:rPr lang="en-US" dirty="0" err="1"/>
              <a:t>preglednost</a:t>
            </a:r>
            <a:r>
              <a:rPr lang="en-US" dirty="0"/>
              <a:t> in </a:t>
            </a:r>
            <a:r>
              <a:rPr lang="en-US" dirty="0" err="1"/>
              <a:t>spoštovanje</a:t>
            </a:r>
            <a:r>
              <a:rPr lang="en-US" dirty="0"/>
              <a:t> </a:t>
            </a:r>
            <a:r>
              <a:rPr lang="en-US" dirty="0" err="1"/>
              <a:t>pogodbenih</a:t>
            </a:r>
            <a:r>
              <a:rPr lang="en-US" dirty="0"/>
              <a:t> </a:t>
            </a:r>
            <a:r>
              <a:rPr lang="en-US" dirty="0" err="1"/>
              <a:t>načel</a:t>
            </a:r>
            <a:r>
              <a:rPr lang="en-US" dirty="0"/>
              <a:t>.</a:t>
            </a:r>
          </a:p>
          <a:p>
            <a:endParaRPr lang="en-US" dirty="0"/>
          </a:p>
          <a:p>
            <a:r>
              <a:rPr lang="en-US" dirty="0"/>
              <a:t>Merila za </a:t>
            </a:r>
            <a:r>
              <a:rPr lang="en-US" dirty="0" err="1"/>
              <a:t>oddajo</a:t>
            </a:r>
            <a:r>
              <a:rPr lang="en-US" dirty="0"/>
              <a:t> </a:t>
            </a:r>
            <a:r>
              <a:rPr lang="en-US" dirty="0" err="1"/>
              <a:t>naročila</a:t>
            </a:r>
            <a:r>
              <a:rPr lang="en-US" dirty="0"/>
              <a:t> </a:t>
            </a:r>
            <a:r>
              <a:rPr lang="en-US" i="0" dirty="0" err="1"/>
              <a:t>morajo</a:t>
            </a:r>
            <a:r>
              <a:rPr lang="en-US" i="0" dirty="0"/>
              <a:t> </a:t>
            </a:r>
          </a:p>
          <a:p>
            <a:r>
              <a:rPr lang="en-GB" i="0" dirty="0" err="1"/>
              <a:t>biti</a:t>
            </a:r>
            <a:r>
              <a:rPr lang="en-GB" i="0" dirty="0"/>
              <a:t> </a:t>
            </a:r>
            <a:r>
              <a:rPr lang="en-GB" i="0" dirty="0" err="1"/>
              <a:t>povezana</a:t>
            </a:r>
            <a:r>
              <a:rPr lang="en-GB" i="0" dirty="0"/>
              <a:t> s </a:t>
            </a:r>
            <a:r>
              <a:rPr lang="en-GB" i="0" dirty="0" err="1"/>
              <a:t>predmetom</a:t>
            </a:r>
            <a:r>
              <a:rPr lang="en-GB" i="0" dirty="0"/>
              <a:t> </a:t>
            </a:r>
            <a:r>
              <a:rPr lang="en-GB" i="0" dirty="0" err="1"/>
              <a:t>naročila</a:t>
            </a:r>
            <a:r>
              <a:rPr lang="en-GB" i="0" dirty="0"/>
              <a:t>;</a:t>
            </a:r>
          </a:p>
          <a:p>
            <a:r>
              <a:rPr lang="en-GB" i="0" dirty="0" err="1"/>
              <a:t>naročniku</a:t>
            </a:r>
            <a:r>
              <a:rPr lang="en-GB" i="0" dirty="0"/>
              <a:t> ne </a:t>
            </a:r>
            <a:r>
              <a:rPr lang="en-GB" i="0" dirty="0" err="1"/>
              <a:t>smejo</a:t>
            </a:r>
            <a:r>
              <a:rPr lang="en-GB" i="0" dirty="0"/>
              <a:t> </a:t>
            </a:r>
            <a:r>
              <a:rPr lang="en-GB" i="0" dirty="0" err="1"/>
              <a:t>omogočati</a:t>
            </a:r>
            <a:r>
              <a:rPr lang="en-GB" i="0" dirty="0"/>
              <a:t> </a:t>
            </a:r>
            <a:r>
              <a:rPr lang="en-GB" i="0" dirty="0" err="1"/>
              <a:t>neomejene</a:t>
            </a:r>
            <a:r>
              <a:rPr lang="en-GB" i="0" dirty="0"/>
              <a:t> </a:t>
            </a:r>
            <a:r>
              <a:rPr lang="en-GB" i="0" dirty="0" err="1"/>
              <a:t>svobode</a:t>
            </a:r>
            <a:r>
              <a:rPr lang="en-GB" i="0" dirty="0"/>
              <a:t> </a:t>
            </a:r>
            <a:r>
              <a:rPr lang="en-GB" i="0" dirty="0" err="1"/>
              <a:t>izbire</a:t>
            </a:r>
            <a:r>
              <a:rPr lang="en-GB" i="0" dirty="0"/>
              <a:t>;</a:t>
            </a:r>
          </a:p>
          <a:p>
            <a:r>
              <a:rPr lang="en-GB" i="0" dirty="0" err="1"/>
              <a:t>zagotavljati</a:t>
            </a:r>
            <a:r>
              <a:rPr lang="en-GB" i="0" dirty="0"/>
              <a:t> </a:t>
            </a:r>
            <a:r>
              <a:rPr lang="en-GB" i="0" dirty="0" err="1"/>
              <a:t>možnost</a:t>
            </a:r>
            <a:r>
              <a:rPr lang="en-GB" i="0" dirty="0"/>
              <a:t> </a:t>
            </a:r>
            <a:r>
              <a:rPr lang="en-GB" i="0" dirty="0" err="1"/>
              <a:t>učinkovite</a:t>
            </a:r>
            <a:r>
              <a:rPr lang="en-GB" i="0" dirty="0"/>
              <a:t> </a:t>
            </a:r>
            <a:r>
              <a:rPr lang="en-GB" i="0" dirty="0" err="1"/>
              <a:t>konkurence</a:t>
            </a:r>
            <a:r>
              <a:rPr lang="en-GB" i="0" dirty="0"/>
              <a:t>;</a:t>
            </a:r>
          </a:p>
          <a:p>
            <a:r>
              <a:rPr lang="en-GB" i="0" dirty="0" err="1"/>
              <a:t>biti</a:t>
            </a:r>
            <a:r>
              <a:rPr lang="en-GB" i="0" dirty="0"/>
              <a:t> </a:t>
            </a:r>
            <a:r>
              <a:rPr lang="en-GB" i="0" dirty="0" err="1"/>
              <a:t>izrecno</a:t>
            </a:r>
            <a:r>
              <a:rPr lang="en-GB" i="0" dirty="0"/>
              <a:t> </a:t>
            </a:r>
            <a:r>
              <a:rPr lang="en-GB" i="0" dirty="0" err="1"/>
              <a:t>navedeni</a:t>
            </a:r>
            <a:r>
              <a:rPr lang="en-GB" i="0" dirty="0"/>
              <a:t> v </a:t>
            </a:r>
            <a:r>
              <a:rPr lang="en-GB" i="0" dirty="0" err="1"/>
              <a:t>razpisu</a:t>
            </a:r>
            <a:r>
              <a:rPr lang="en-GB" i="0" dirty="0"/>
              <a:t> in </a:t>
            </a:r>
            <a:r>
              <a:rPr lang="en-GB" i="0" dirty="0" err="1"/>
              <a:t>razpisni</a:t>
            </a:r>
            <a:r>
              <a:rPr lang="en-GB" i="0" dirty="0"/>
              <a:t> </a:t>
            </a:r>
            <a:r>
              <a:rPr lang="en-GB" i="0" dirty="0" err="1"/>
              <a:t>dokumentaciji</a:t>
            </a:r>
            <a:r>
              <a:rPr lang="en-GB" i="0" dirty="0"/>
              <a:t>, </a:t>
            </a:r>
            <a:r>
              <a:rPr lang="en-GB" i="0" dirty="0" err="1"/>
              <a:t>skupaj</a:t>
            </a:r>
            <a:r>
              <a:rPr lang="en-GB" i="0" dirty="0"/>
              <a:t> z </a:t>
            </a:r>
            <a:r>
              <a:rPr lang="en-GB" i="0" dirty="0" err="1"/>
              <a:t>njihovo</a:t>
            </a:r>
            <a:r>
              <a:rPr lang="en-GB" i="0" dirty="0"/>
              <a:t> </a:t>
            </a:r>
            <a:r>
              <a:rPr lang="en-GB" i="0" dirty="0" err="1"/>
              <a:t>utežjo</a:t>
            </a:r>
            <a:r>
              <a:rPr lang="en-GB" i="0" dirty="0"/>
              <a:t> in </a:t>
            </a:r>
            <a:r>
              <a:rPr lang="en-GB" i="0" dirty="0" err="1"/>
              <a:t>morebitnimi</a:t>
            </a:r>
            <a:r>
              <a:rPr lang="en-GB" i="0" dirty="0"/>
              <a:t> </a:t>
            </a:r>
            <a:r>
              <a:rPr lang="en-GB" i="0" dirty="0" err="1"/>
              <a:t>podkriteriji</a:t>
            </a:r>
            <a:r>
              <a:rPr lang="en-GB" i="0" dirty="0"/>
              <a:t>; in</a:t>
            </a:r>
          </a:p>
          <a:p>
            <a:r>
              <a:rPr lang="en-GB" i="0" dirty="0"/>
              <a:t>v </a:t>
            </a:r>
            <a:r>
              <a:rPr lang="en-GB" i="0" dirty="0" err="1"/>
              <a:t>skladu</a:t>
            </a:r>
            <a:r>
              <a:rPr lang="en-GB" i="0" dirty="0"/>
              <a:t> z </a:t>
            </a:r>
            <a:r>
              <a:rPr lang="en-GB" i="0" dirty="0" err="1"/>
              <a:t>načeli</a:t>
            </a:r>
            <a:r>
              <a:rPr lang="en-GB" i="0" dirty="0"/>
              <a:t> </a:t>
            </a:r>
            <a:r>
              <a:rPr lang="en-GB" i="0" dirty="0" err="1"/>
              <a:t>pogodbe</a:t>
            </a:r>
            <a:r>
              <a:rPr lang="en-GB" i="0" dirty="0"/>
              <a:t>.</a:t>
            </a:r>
            <a:endParaRPr lang="en-US" sz="1400" i="0" dirty="0">
              <a:solidFill>
                <a:schemeClr val="tx1"/>
              </a:solidFill>
              <a:latin typeface="Gill Sans MT" pitchFamily="34" charset="0"/>
              <a:cs typeface="Arial" pitchFamily="34" charset="0"/>
            </a:endParaRPr>
          </a:p>
          <a:p>
            <a:endParaRPr lang="en-US" dirty="0"/>
          </a:p>
          <a:p>
            <a:r>
              <a:rPr lang="de-DE" dirty="0" err="1"/>
              <a:t>Možno</a:t>
            </a:r>
            <a:r>
              <a:rPr lang="de-DE" dirty="0"/>
              <a:t> je </a:t>
            </a:r>
            <a:r>
              <a:rPr lang="de-DE" dirty="0" err="1"/>
              <a:t>tudi</a:t>
            </a:r>
            <a:r>
              <a:rPr lang="de-DE" dirty="0"/>
              <a:t> </a:t>
            </a:r>
            <a:r>
              <a:rPr lang="de-DE" dirty="0" err="1"/>
              <a:t>kombinirati</a:t>
            </a:r>
            <a:r>
              <a:rPr lang="de-DE" dirty="0"/>
              <a:t> </a:t>
            </a:r>
            <a:r>
              <a:rPr lang="de-DE" dirty="0" err="1"/>
              <a:t>tehnične</a:t>
            </a:r>
            <a:r>
              <a:rPr lang="de-DE" dirty="0"/>
              <a:t> </a:t>
            </a:r>
            <a:r>
              <a:rPr lang="de-DE" dirty="0" err="1"/>
              <a:t>specifikacije</a:t>
            </a:r>
            <a:r>
              <a:rPr lang="de-DE" dirty="0"/>
              <a:t> in </a:t>
            </a:r>
            <a:r>
              <a:rPr lang="de-DE" dirty="0" err="1"/>
              <a:t>merila</a:t>
            </a:r>
            <a:r>
              <a:rPr lang="de-DE" dirty="0"/>
              <a:t> </a:t>
            </a:r>
            <a:r>
              <a:rPr lang="de-DE" dirty="0" err="1"/>
              <a:t>za</a:t>
            </a:r>
            <a:r>
              <a:rPr lang="de-DE" dirty="0"/>
              <a:t> </a:t>
            </a:r>
            <a:r>
              <a:rPr lang="de-DE" dirty="0" err="1"/>
              <a:t>oddajo</a:t>
            </a:r>
            <a:r>
              <a:rPr lang="de-DE" dirty="0"/>
              <a:t> </a:t>
            </a:r>
            <a:r>
              <a:rPr lang="de-DE" dirty="0" err="1"/>
              <a:t>naročila</a:t>
            </a:r>
            <a:r>
              <a:rPr lang="de-DE" dirty="0"/>
              <a:t>: </a:t>
            </a:r>
            <a:r>
              <a:rPr lang="en-US" sz="1800" b="0" i="0" u="none" strike="noStrike" baseline="0" dirty="0" err="1">
                <a:solidFill>
                  <a:srgbClr val="000000"/>
                </a:solidFill>
                <a:latin typeface="Calibri" panose="020F0502020204030204" pitchFamily="34" charset="0"/>
              </a:rPr>
              <a:t>tehnične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specifikacije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morajo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vedno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določati</a:t>
            </a:r>
            <a:r>
              <a:rPr lang="en-US" sz="1800" b="0" i="0" u="none" strike="noStrike" baseline="0" dirty="0">
                <a:solidFill>
                  <a:srgbClr val="000000"/>
                </a:solidFill>
                <a:latin typeface="Calibri" panose="020F0502020204030204" pitchFamily="34" charset="0"/>
              </a:rPr>
              <a:t> </a:t>
            </a:r>
            <a:r>
              <a:rPr lang="en-US" sz="1800" b="1" i="0" u="none" strike="noStrike" baseline="0" dirty="0" err="1">
                <a:solidFill>
                  <a:srgbClr val="000000"/>
                </a:solidFill>
                <a:latin typeface="Calibri" panose="020F0502020204030204" pitchFamily="34" charset="0"/>
              </a:rPr>
              <a:t>minimalne</a:t>
            </a:r>
            <a:r>
              <a:rPr lang="en-US" sz="1800" b="1" i="0" u="none" strike="noStrike" baseline="0" dirty="0">
                <a:solidFill>
                  <a:srgbClr val="000000"/>
                </a:solidFill>
                <a:latin typeface="Calibri" panose="020F0502020204030204" pitchFamily="34" charset="0"/>
              </a:rPr>
              <a:t> </a:t>
            </a:r>
            <a:r>
              <a:rPr lang="en-US" sz="1800" b="1" i="0" u="none" strike="noStrike" baseline="0" dirty="0" err="1">
                <a:solidFill>
                  <a:srgbClr val="000000"/>
                </a:solidFill>
                <a:latin typeface="Calibri" panose="020F0502020204030204" pitchFamily="34" charset="0"/>
              </a:rPr>
              <a:t>zahteve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medtem</a:t>
            </a:r>
            <a:r>
              <a:rPr lang="en-US" sz="1800" b="0" i="0" u="none" strike="noStrike" baseline="0" dirty="0">
                <a:solidFill>
                  <a:srgbClr val="000000"/>
                </a:solidFill>
                <a:latin typeface="Calibri" panose="020F0502020204030204" pitchFamily="34" charset="0"/>
              </a:rPr>
              <a:t> ko </a:t>
            </a:r>
            <a:r>
              <a:rPr lang="en-US" sz="1800" b="0" i="0" u="none" strike="noStrike" baseline="0" dirty="0" err="1">
                <a:solidFill>
                  <a:srgbClr val="000000"/>
                </a:solidFill>
                <a:latin typeface="Calibri" panose="020F0502020204030204" pitchFamily="34" charset="0"/>
              </a:rPr>
              <a:t>merila</a:t>
            </a:r>
            <a:r>
              <a:rPr lang="en-US" sz="1800" b="0" i="0" u="none" strike="noStrike" baseline="0" dirty="0">
                <a:solidFill>
                  <a:srgbClr val="000000"/>
                </a:solidFill>
                <a:latin typeface="Calibri" panose="020F0502020204030204" pitchFamily="34" charset="0"/>
              </a:rPr>
              <a:t> za </a:t>
            </a:r>
            <a:r>
              <a:rPr lang="en-US" sz="1800" b="0" i="0" u="none" strike="noStrike" baseline="0" dirty="0" err="1">
                <a:solidFill>
                  <a:srgbClr val="000000"/>
                </a:solidFill>
                <a:latin typeface="Calibri" panose="020F0502020204030204" pitchFamily="34" charset="0"/>
              </a:rPr>
              <a:t>oddajo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naročila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služijo</a:t>
            </a:r>
            <a:r>
              <a:rPr lang="en-US" sz="1800" b="0" i="0" u="none" strike="noStrike" baseline="0" dirty="0">
                <a:solidFill>
                  <a:srgbClr val="000000"/>
                </a:solidFill>
                <a:latin typeface="Calibri" panose="020F0502020204030204" pitchFamily="34" charset="0"/>
              </a:rPr>
              <a:t> za </a:t>
            </a:r>
            <a:r>
              <a:rPr lang="en-US" sz="1800" b="0" i="0" u="none" strike="noStrike" baseline="0" dirty="0" err="1">
                <a:solidFill>
                  <a:srgbClr val="000000"/>
                </a:solidFill>
                <a:latin typeface="Calibri" panose="020F0502020204030204" pitchFamily="34" charset="0"/>
              </a:rPr>
              <a:t>doseganje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rezultatov</a:t>
            </a:r>
            <a:r>
              <a:rPr lang="en-US" sz="1800" b="1" i="0" u="none" strike="noStrike" baseline="0" dirty="0">
                <a:solidFill>
                  <a:srgbClr val="000000"/>
                </a:solidFill>
                <a:latin typeface="Calibri" panose="020F0502020204030204" pitchFamily="34" charset="0"/>
              </a:rPr>
              <a:t>, ki </a:t>
            </a:r>
            <a:r>
              <a:rPr lang="en-US" sz="1800" b="1" i="0" u="none" strike="noStrike" baseline="0" dirty="0" err="1">
                <a:solidFill>
                  <a:srgbClr val="000000"/>
                </a:solidFill>
                <a:latin typeface="Calibri" panose="020F0502020204030204" pitchFamily="34" charset="0"/>
              </a:rPr>
              <a:t>presegajo</a:t>
            </a:r>
            <a:r>
              <a:rPr lang="en-US" sz="1800" b="1" i="0" u="none" strike="noStrike" baseline="0" dirty="0">
                <a:solidFill>
                  <a:srgbClr val="000000"/>
                </a:solidFill>
                <a:latin typeface="Calibri" panose="020F0502020204030204" pitchFamily="34" charset="0"/>
              </a:rPr>
              <a:t> minimum</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Glej</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drugi</a:t>
            </a:r>
            <a:r>
              <a:rPr lang="en-US" sz="1800" b="0" i="0" u="none" strike="noStrike" baseline="0" dirty="0">
                <a:solidFill>
                  <a:srgbClr val="000000"/>
                </a:solidFill>
                <a:latin typeface="Calibri" panose="020F0502020204030204" pitchFamily="34" charset="0"/>
              </a:rPr>
              <a:t> primer </a:t>
            </a:r>
            <a:r>
              <a:rPr lang="en-US" sz="1800" b="0" i="0" u="none" strike="noStrike" baseline="0" dirty="0" err="1">
                <a:solidFill>
                  <a:srgbClr val="000000"/>
                </a:solidFill>
                <a:latin typeface="Calibri" panose="020F0502020204030204" pitchFamily="34" charset="0"/>
              </a:rPr>
              <a:t>na</a:t>
            </a:r>
            <a:r>
              <a:rPr lang="en-US" sz="1800" b="0" i="0" u="none" strike="noStrike" baseline="0" dirty="0">
                <a:solidFill>
                  <a:srgbClr val="000000"/>
                </a:solidFill>
                <a:latin typeface="Calibri" panose="020F0502020204030204" pitchFamily="34" charset="0"/>
              </a:rPr>
              <a:t> </a:t>
            </a:r>
            <a:r>
              <a:rPr lang="sl-SI" sz="1800" b="0" i="0" u="none" strike="noStrike" baseline="0" dirty="0">
                <a:solidFill>
                  <a:srgbClr val="000000"/>
                </a:solidFill>
                <a:latin typeface="Calibri" panose="020F0502020204030204" pitchFamily="34" charset="0"/>
              </a:rPr>
              <a:t>drsnici.</a:t>
            </a:r>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35</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0613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err="1"/>
              <a:t>Smernice</a:t>
            </a:r>
            <a:r>
              <a:rPr lang="en-GB" dirty="0"/>
              <a:t> ne </a:t>
            </a:r>
            <a:r>
              <a:rPr lang="en-GB" dirty="0" err="1"/>
              <a:t>predpisujejo</a:t>
            </a:r>
            <a:r>
              <a:rPr lang="en-GB" dirty="0"/>
              <a:t> </a:t>
            </a:r>
            <a:r>
              <a:rPr lang="en-GB" dirty="0" err="1"/>
              <a:t>fiksnih</a:t>
            </a:r>
            <a:r>
              <a:rPr lang="en-GB" dirty="0"/>
              <a:t> </a:t>
            </a:r>
            <a:r>
              <a:rPr lang="en-GB" dirty="0" err="1"/>
              <a:t>metod</a:t>
            </a:r>
            <a:r>
              <a:rPr lang="en-GB" dirty="0"/>
              <a:t> </a:t>
            </a:r>
            <a:r>
              <a:rPr lang="en-GB" dirty="0" err="1"/>
              <a:t>tehtanja</a:t>
            </a:r>
            <a:r>
              <a:rPr lang="en-GB" dirty="0"/>
              <a:t> in </a:t>
            </a:r>
            <a:r>
              <a:rPr lang="en-GB" dirty="0" err="1"/>
              <a:t>ocenjevanja</a:t>
            </a:r>
            <a:r>
              <a:rPr lang="en-GB" dirty="0"/>
              <a:t> – </a:t>
            </a:r>
            <a:r>
              <a:rPr lang="en-GB" dirty="0" err="1"/>
              <a:t>te</a:t>
            </a:r>
            <a:r>
              <a:rPr lang="en-GB" dirty="0"/>
              <a:t> </a:t>
            </a:r>
            <a:r>
              <a:rPr lang="en-GB" dirty="0" err="1"/>
              <a:t>morajo</a:t>
            </a:r>
            <a:r>
              <a:rPr lang="en-GB" dirty="0"/>
              <a:t> </a:t>
            </a:r>
            <a:r>
              <a:rPr lang="en-GB" dirty="0" err="1"/>
              <a:t>biti</a:t>
            </a:r>
            <a:r>
              <a:rPr lang="en-GB" dirty="0"/>
              <a:t> </a:t>
            </a:r>
            <a:r>
              <a:rPr lang="en-GB" dirty="0" err="1"/>
              <a:t>pregledne</a:t>
            </a:r>
            <a:r>
              <a:rPr lang="en-GB" dirty="0"/>
              <a:t> in ne </a:t>
            </a:r>
            <a:r>
              <a:rPr lang="en-GB" dirty="0" err="1"/>
              <a:t>smejo</a:t>
            </a:r>
            <a:r>
              <a:rPr lang="en-GB" dirty="0"/>
              <a:t> </a:t>
            </a:r>
            <a:r>
              <a:rPr lang="en-GB" dirty="0" err="1"/>
              <a:t>izkrivljati</a:t>
            </a:r>
            <a:r>
              <a:rPr lang="en-GB" dirty="0"/>
              <a:t> </a:t>
            </a:r>
            <a:r>
              <a:rPr lang="en-GB" dirty="0" err="1"/>
              <a:t>konkurence</a:t>
            </a:r>
            <a:r>
              <a:rPr lang="en-GB" dirty="0"/>
              <a:t>. </a:t>
            </a:r>
            <a:r>
              <a:rPr lang="en-GB" dirty="0" err="1"/>
              <a:t>Mnogi</a:t>
            </a:r>
            <a:r>
              <a:rPr lang="en-GB" dirty="0"/>
              <a:t> </a:t>
            </a:r>
            <a:r>
              <a:rPr lang="en-GB" dirty="0" err="1"/>
              <a:t>naročniki</a:t>
            </a:r>
            <a:r>
              <a:rPr lang="en-GB" dirty="0"/>
              <a:t> se </a:t>
            </a:r>
            <a:r>
              <a:rPr lang="en-GB" dirty="0" err="1"/>
              <a:t>odločijo</a:t>
            </a:r>
            <a:r>
              <a:rPr lang="en-GB" dirty="0"/>
              <a:t>, da v </a:t>
            </a:r>
            <a:r>
              <a:rPr lang="en-GB" dirty="0" err="1"/>
              <a:t>razpisu</a:t>
            </a:r>
            <a:r>
              <a:rPr lang="en-GB" dirty="0"/>
              <a:t> </a:t>
            </a:r>
            <a:r>
              <a:rPr lang="en-GB" dirty="0" err="1"/>
              <a:t>uporabijo</a:t>
            </a:r>
            <a:r>
              <a:rPr lang="en-GB" dirty="0"/>
              <a:t> </a:t>
            </a:r>
            <a:r>
              <a:rPr lang="en-GB" dirty="0" err="1"/>
              <a:t>več</a:t>
            </a:r>
            <a:r>
              <a:rPr lang="en-GB" dirty="0"/>
              <a:t> </a:t>
            </a:r>
            <a:r>
              <a:rPr lang="en-GB" dirty="0" err="1"/>
              <a:t>kot</a:t>
            </a:r>
            <a:r>
              <a:rPr lang="en-GB" dirty="0"/>
              <a:t> </a:t>
            </a:r>
            <a:r>
              <a:rPr lang="en-GB" dirty="0" err="1"/>
              <a:t>eno</a:t>
            </a:r>
            <a:r>
              <a:rPr lang="en-GB" dirty="0"/>
              <a:t> </a:t>
            </a:r>
            <a:r>
              <a:rPr lang="en-GB" dirty="0" err="1"/>
              <a:t>trajnostno</a:t>
            </a:r>
            <a:r>
              <a:rPr lang="en-GB" dirty="0"/>
              <a:t> </a:t>
            </a:r>
            <a:r>
              <a:rPr lang="en-GB" dirty="0" err="1"/>
              <a:t>merilo</a:t>
            </a:r>
            <a:r>
              <a:rPr lang="en-GB" dirty="0"/>
              <a:t>.</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36</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2487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Povezava</a:t>
            </a:r>
            <a:r>
              <a:rPr lang="en-US" dirty="0"/>
              <a:t> z </a:t>
            </a:r>
            <a:r>
              <a:rPr lang="en-US" dirty="0" err="1"/>
              <a:t>dejanskimi</a:t>
            </a:r>
            <a:r>
              <a:rPr lang="en-US" dirty="0"/>
              <a:t> </a:t>
            </a:r>
            <a:r>
              <a:rPr lang="en-US" dirty="0" err="1"/>
              <a:t>zahtevami</a:t>
            </a:r>
            <a:r>
              <a:rPr lang="en-US" dirty="0"/>
              <a:t> </a:t>
            </a:r>
            <a:r>
              <a:rPr lang="en-US" dirty="0" err="1"/>
              <a:t>pomeni</a:t>
            </a:r>
            <a:r>
              <a:rPr lang="en-US" dirty="0"/>
              <a:t>, da </a:t>
            </a:r>
            <a:r>
              <a:rPr lang="en-US" dirty="0" err="1"/>
              <a:t>te</a:t>
            </a:r>
            <a:r>
              <a:rPr lang="en-US" dirty="0"/>
              <a:t> ne </a:t>
            </a:r>
            <a:r>
              <a:rPr lang="en-US" dirty="0" err="1"/>
              <a:t>smejo</a:t>
            </a:r>
            <a:r>
              <a:rPr lang="en-US" dirty="0"/>
              <a:t> </a:t>
            </a:r>
            <a:r>
              <a:rPr lang="en-US" dirty="0" err="1"/>
              <a:t>biti</a:t>
            </a:r>
            <a:r>
              <a:rPr lang="en-US" dirty="0"/>
              <a:t> </a:t>
            </a:r>
            <a:r>
              <a:rPr lang="en-US" dirty="0" err="1"/>
              <a:t>usmerjene</a:t>
            </a:r>
            <a:r>
              <a:rPr lang="en-US" dirty="0"/>
              <a:t> v </a:t>
            </a:r>
            <a:r>
              <a:rPr lang="en-US" dirty="0" err="1"/>
              <a:t>splošne</a:t>
            </a:r>
            <a:r>
              <a:rPr lang="en-US" dirty="0"/>
              <a:t> </a:t>
            </a:r>
            <a:r>
              <a:rPr lang="en-US" dirty="0" err="1"/>
              <a:t>poslovne</a:t>
            </a:r>
            <a:r>
              <a:rPr lang="en-US" dirty="0"/>
              <a:t> </a:t>
            </a:r>
            <a:r>
              <a:rPr lang="en-US" dirty="0" err="1"/>
              <a:t>prakse</a:t>
            </a:r>
            <a:r>
              <a:rPr lang="en-US" dirty="0"/>
              <a:t>, </a:t>
            </a:r>
            <a:r>
              <a:rPr lang="en-US" dirty="0" err="1"/>
              <a:t>ampak</a:t>
            </a:r>
            <a:r>
              <a:rPr lang="en-US" dirty="0"/>
              <a:t> </a:t>
            </a:r>
            <a:r>
              <a:rPr lang="en-US" dirty="0" err="1"/>
              <a:t>morajo</a:t>
            </a:r>
            <a:r>
              <a:rPr lang="en-US" dirty="0"/>
              <a:t> </a:t>
            </a:r>
            <a:r>
              <a:rPr lang="en-US" dirty="0" err="1"/>
              <a:t>biti</a:t>
            </a:r>
            <a:r>
              <a:rPr lang="en-US" dirty="0"/>
              <a:t> </a:t>
            </a:r>
            <a:r>
              <a:rPr lang="en-US" dirty="0" err="1"/>
              <a:t>povezane</a:t>
            </a:r>
            <a:r>
              <a:rPr lang="en-US" dirty="0"/>
              <a:t> s </a:t>
            </a:r>
            <a:r>
              <a:rPr lang="en-US" dirty="0" err="1"/>
              <a:t>tem</a:t>
            </a:r>
            <a:r>
              <a:rPr lang="en-US" dirty="0"/>
              <a:t>, </a:t>
            </a:r>
            <a:r>
              <a:rPr lang="en-US" dirty="0" err="1"/>
              <a:t>kar</a:t>
            </a:r>
            <a:r>
              <a:rPr lang="en-US" dirty="0"/>
              <a:t> se </a:t>
            </a:r>
            <a:r>
              <a:rPr lang="en-US" dirty="0" err="1"/>
              <a:t>dobavlja</a:t>
            </a:r>
            <a:r>
              <a:rPr lang="en-US" dirty="0"/>
              <a:t> v </a:t>
            </a:r>
            <a:r>
              <a:rPr lang="en-US" dirty="0" err="1"/>
              <a:t>okviru</a:t>
            </a:r>
            <a:r>
              <a:rPr lang="en-US" dirty="0"/>
              <a:t> </a:t>
            </a:r>
            <a:r>
              <a:rPr lang="en-US" dirty="0" err="1"/>
              <a:t>posamezne</a:t>
            </a:r>
            <a:r>
              <a:rPr lang="en-US" dirty="0"/>
              <a:t> </a:t>
            </a:r>
            <a:r>
              <a:rPr lang="en-US" dirty="0" err="1"/>
              <a:t>pogodbe</a:t>
            </a:r>
            <a:r>
              <a:rPr lang="en-US" dirty="0"/>
              <a:t>. </a:t>
            </a:r>
          </a:p>
          <a:p>
            <a:endParaRPr lang="en-US" dirty="0"/>
          </a:p>
          <a:p>
            <a:r>
              <a:rPr lang="en-US" dirty="0" err="1"/>
              <a:t>Zagotovitev</a:t>
            </a:r>
            <a:r>
              <a:rPr lang="en-US" dirty="0"/>
              <a:t>, da </a:t>
            </a:r>
            <a:r>
              <a:rPr lang="en-US" dirty="0" err="1"/>
              <a:t>ponudniki</a:t>
            </a:r>
            <a:r>
              <a:rPr lang="en-US" dirty="0"/>
              <a:t> </a:t>
            </a:r>
            <a:r>
              <a:rPr lang="en-US" dirty="0" err="1"/>
              <a:t>pri</a:t>
            </a:r>
            <a:r>
              <a:rPr lang="en-US" dirty="0"/>
              <a:t> </a:t>
            </a:r>
            <a:r>
              <a:rPr lang="en-US" dirty="0" err="1"/>
              <a:t>oddaji</a:t>
            </a:r>
            <a:r>
              <a:rPr lang="en-US" dirty="0"/>
              <a:t> </a:t>
            </a:r>
            <a:r>
              <a:rPr lang="en-US" dirty="0" err="1"/>
              <a:t>ponudb</a:t>
            </a:r>
            <a:r>
              <a:rPr lang="en-US" dirty="0"/>
              <a:t> </a:t>
            </a:r>
            <a:r>
              <a:rPr lang="en-US" dirty="0" err="1"/>
              <a:t>sprejmejo</a:t>
            </a:r>
            <a:r>
              <a:rPr lang="en-US" dirty="0"/>
              <a:t> </a:t>
            </a:r>
            <a:r>
              <a:rPr lang="en-US" dirty="0" err="1"/>
              <a:t>pogodbene</a:t>
            </a:r>
            <a:r>
              <a:rPr lang="en-US" dirty="0"/>
              <a:t> </a:t>
            </a:r>
            <a:r>
              <a:rPr lang="en-US" dirty="0" err="1"/>
              <a:t>pogoje</a:t>
            </a:r>
            <a:r>
              <a:rPr lang="en-US" dirty="0"/>
              <a:t>, </a:t>
            </a:r>
            <a:r>
              <a:rPr lang="en-US" dirty="0" err="1"/>
              <a:t>zmanjša</a:t>
            </a:r>
            <a:r>
              <a:rPr lang="en-US" dirty="0"/>
              <a:t> </a:t>
            </a:r>
            <a:r>
              <a:rPr lang="en-US" dirty="0" err="1"/>
              <a:t>tveganje</a:t>
            </a:r>
            <a:r>
              <a:rPr lang="en-US" dirty="0"/>
              <a:t> </a:t>
            </a:r>
            <a:r>
              <a:rPr lang="en-US" dirty="0" err="1"/>
              <a:t>kršitev</a:t>
            </a:r>
            <a:r>
              <a:rPr lang="en-US" dirty="0"/>
              <a:t> (</a:t>
            </a:r>
            <a:r>
              <a:rPr lang="en-US" dirty="0" err="1"/>
              <a:t>npr</a:t>
            </a:r>
            <a:r>
              <a:rPr lang="en-US" dirty="0"/>
              <a:t>. </a:t>
            </a:r>
            <a:r>
              <a:rPr lang="en-US" dirty="0" err="1"/>
              <a:t>manjkajoči</a:t>
            </a:r>
            <a:r>
              <a:rPr lang="en-US" dirty="0"/>
              <a:t> </a:t>
            </a:r>
            <a:r>
              <a:rPr lang="en-US" dirty="0" err="1"/>
              <a:t>stroški</a:t>
            </a:r>
            <a:r>
              <a:rPr lang="en-US" dirty="0"/>
              <a:t> </a:t>
            </a:r>
            <a:r>
              <a:rPr lang="en-US" dirty="0" err="1"/>
              <a:t>nadzora</a:t>
            </a:r>
            <a:r>
              <a:rPr lang="en-US" dirty="0"/>
              <a:t>/</a:t>
            </a:r>
            <a:r>
              <a:rPr lang="en-US" dirty="0" err="1"/>
              <a:t>poročanja</a:t>
            </a:r>
            <a:r>
              <a:rPr lang="en-US" dirty="0"/>
              <a:t>).</a:t>
            </a:r>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39</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1923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709" name="Google Shape;7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8142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17" name="Google Shape;717;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066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l-SI" noProof="0" dirty="0"/>
              <a:t>Te osnove so potrebne le, če je izbran le en ali nekaj modulov. Če se izvedejo vsi moduli, se osnove lahko preskočijo.</a:t>
            </a:r>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15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22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1" name="Google Shape;13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775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noProof="0" dirty="0"/>
              <a:t>Mednarodna politična agenda podpira koncept trajnostnega javnega naročanja, ki je eden od ciljev 12. cilja trajnostnega razvoja.</a:t>
            </a:r>
          </a:p>
          <a:p>
            <a:endParaRPr lang="sl-SI" noProof="0" dirty="0"/>
          </a:p>
          <a:p>
            <a:r>
              <a:rPr lang="sl-SI" noProof="0" dirty="0"/>
              <a:t>Cilj SDG 12.7: SPODBUJANJE TRAJNOSTNIH PRAKS JAVNEGA NAROČANJA: Spodbujanje trajnostnih praks javnega naročanja v skladu z nacionalnimi politikami in prednostnimi nalogami.</a:t>
            </a:r>
          </a:p>
          <a:p>
            <a:endParaRPr lang="sl-SI" b="1" noProof="0" dirty="0"/>
          </a:p>
          <a:p>
            <a:r>
              <a:rPr lang="sl-SI" b="1" noProof="0" dirty="0"/>
              <a:t>Cilji trajnostnega razvoja (Sustainable Development Goals - SDG) </a:t>
            </a:r>
            <a:r>
              <a:rPr lang="sl-SI" noProof="0" dirty="0"/>
              <a:t>so niz</a:t>
            </a:r>
            <a:r>
              <a:rPr lang="sl-SI" b="1" noProof="0" dirty="0"/>
              <a:t> 17 globalnih ciljev, </a:t>
            </a:r>
            <a:r>
              <a:rPr lang="sl-SI" noProof="0" dirty="0"/>
              <a:t>ki so jih leta 2015 sprejele vse države članice Združenih narodov kot del </a:t>
            </a:r>
            <a:r>
              <a:rPr lang="sl-SI" b="1" noProof="0" dirty="0"/>
              <a:t>Agende 2030 za trajnostni razvoj</a:t>
            </a:r>
            <a:r>
              <a:rPr lang="sl-SI" noProof="0" dirty="0"/>
              <a:t>. Ti cilji so zasnovani tako, da obravnavajo številne globalne izzive, da bi zagotovili boljšo in bolj trajnostno prihodnost za vse.</a:t>
            </a:r>
          </a:p>
          <a:p>
            <a:pPr marL="457200" marR="0" lvl="0" indent="-228600" algn="l" rtl="0">
              <a:lnSpc>
                <a:spcPct val="100000"/>
              </a:lnSpc>
              <a:spcBef>
                <a:spcPts val="0"/>
              </a:spcBef>
              <a:spcAft>
                <a:spcPts val="0"/>
              </a:spcAft>
              <a:buClr>
                <a:srgbClr val="000000"/>
              </a:buClr>
              <a:buSzPts val="1400"/>
              <a:buFont typeface="Arial"/>
              <a:buNone/>
            </a:pPr>
            <a:endParaRPr lang="sl-SI" dirty="0"/>
          </a:p>
        </p:txBody>
      </p:sp>
      <p:sp>
        <p:nvSpPr>
          <p:cNvPr id="139" name="Google Shape;13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72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noProof="0" dirty="0"/>
              <a:t>Javna naročila v Evropski uniji (EU) predstavljajo pomemben del gospodarske dejavnosti v regiji. Letno več kot 250.000 javnih organov v celotni EU porabi približno 2 bilijona evrov za naročila storitev, gradbenih del in dobav, kar predstavlja okoli 14 % bruto domačega proizvoda (BDP) EU.</a:t>
            </a:r>
          </a:p>
          <a:p>
            <a:endParaRPr lang="sl-SI" noProof="0" dirty="0"/>
          </a:p>
          <a:p>
            <a:r>
              <a:rPr lang="sl-SI" noProof="0" dirty="0"/>
              <a:t>Na </a:t>
            </a:r>
            <a:r>
              <a:rPr lang="sl-SI" b="1" noProof="0" dirty="0"/>
              <a:t>podnacionalni </a:t>
            </a:r>
            <a:r>
              <a:rPr lang="sl-SI" b="0" noProof="0" dirty="0"/>
              <a:t>ravni, ki vključuje </a:t>
            </a:r>
            <a:r>
              <a:rPr lang="sl-SI" b="1" noProof="0" dirty="0"/>
              <a:t>lokalne in regionalne oblasti</a:t>
            </a:r>
            <a:r>
              <a:rPr lang="sl-SI" noProof="0" dirty="0"/>
              <a:t>, je finančna odgovornost zelo velika. Ti subjekti so odgovorni za več kot polovico vseh dejavnosti javnega naročanja v EU. Natančneje, lokalni organi vsako leto porabijo okoli 1,6 bilijona evrov, kar predstavlja približno 12,9 % BDP EU in 27,5 % skupnih javnih izdatkov.</a:t>
            </a:r>
          </a:p>
          <a:p>
            <a:endParaRPr lang="sl-SI" noProof="0" dirty="0"/>
          </a:p>
          <a:p>
            <a:r>
              <a:rPr lang="sl-SI" noProof="0" dirty="0"/>
              <a:t>Ti podatki poudarjajo ključno vlogo, ki jo imajo lokalne oblasti pri spodbujanju javnih naročil, kar vpliva tako na lokalno gospodarstvo kot na širši trg EU.</a:t>
            </a:r>
          </a:p>
          <a:p>
            <a:endParaRPr lang="sl-SI" noProof="0" dirty="0"/>
          </a:p>
          <a:p>
            <a:r>
              <a:rPr lang="sl-SI" noProof="0" dirty="0"/>
              <a:t>Izvajanje trajnostnih javnih naročil prinaša številne koristi za občine in javne organe. </a:t>
            </a:r>
          </a:p>
          <a:p>
            <a:pPr marL="457200" marR="0" lvl="0" indent="-228600" algn="l" rtl="0">
              <a:lnSpc>
                <a:spcPct val="100000"/>
              </a:lnSpc>
              <a:spcBef>
                <a:spcPts val="0"/>
              </a:spcBef>
              <a:spcAft>
                <a:spcPts val="0"/>
              </a:spcAft>
              <a:buSzPts val="1400"/>
              <a:buNone/>
            </a:pPr>
            <a:endParaRPr dirty="0"/>
          </a:p>
        </p:txBody>
      </p:sp>
      <p:sp>
        <p:nvSpPr>
          <p:cNvPr id="148" name="Google Shape;14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25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Pogodba</a:t>
            </a:r>
            <a:r>
              <a:rPr lang="en-US" dirty="0"/>
              <a:t> je </a:t>
            </a:r>
            <a:r>
              <a:rPr lang="en-US" dirty="0" err="1"/>
              <a:t>primarno</a:t>
            </a:r>
            <a:r>
              <a:rPr lang="en-US" dirty="0"/>
              <a:t> </a:t>
            </a:r>
            <a:r>
              <a:rPr lang="en-US" dirty="0" err="1"/>
              <a:t>pravo</a:t>
            </a:r>
            <a:r>
              <a:rPr lang="en-US" dirty="0"/>
              <a:t> in je </a:t>
            </a:r>
            <a:r>
              <a:rPr lang="en-US" dirty="0" err="1"/>
              <a:t>neposredno</a:t>
            </a:r>
            <a:r>
              <a:rPr lang="en-US" dirty="0"/>
              <a:t> </a:t>
            </a:r>
            <a:r>
              <a:rPr lang="en-US" dirty="0" err="1"/>
              <a:t>zavezujoča</a:t>
            </a:r>
            <a:r>
              <a:rPr lang="en-US" dirty="0"/>
              <a:t> za </a:t>
            </a:r>
            <a:r>
              <a:rPr lang="en-US" dirty="0" err="1"/>
              <a:t>vse</a:t>
            </a:r>
            <a:r>
              <a:rPr lang="en-US" dirty="0"/>
              <a:t> </a:t>
            </a:r>
            <a:r>
              <a:rPr lang="en-US" dirty="0" err="1"/>
              <a:t>države</a:t>
            </a:r>
            <a:r>
              <a:rPr lang="en-US" dirty="0"/>
              <a:t> </a:t>
            </a:r>
            <a:r>
              <a:rPr lang="en-US" dirty="0" err="1"/>
              <a:t>članice</a:t>
            </a:r>
            <a:r>
              <a:rPr lang="en-US" dirty="0"/>
              <a:t>. Načela Pogodbe (</a:t>
            </a:r>
            <a:r>
              <a:rPr lang="en-US" dirty="0" err="1"/>
              <a:t>glej</a:t>
            </a:r>
            <a:r>
              <a:rPr lang="en-US" dirty="0"/>
              <a:t> </a:t>
            </a:r>
            <a:r>
              <a:rPr lang="en-US" dirty="0" err="1"/>
              <a:t>spodaj</a:t>
            </a:r>
            <a:r>
              <a:rPr lang="en-US" dirty="0"/>
              <a:t>) </a:t>
            </a:r>
            <a:r>
              <a:rPr lang="en-US" dirty="0" err="1"/>
              <a:t>veljajo</a:t>
            </a:r>
            <a:r>
              <a:rPr lang="en-US" dirty="0"/>
              <a:t> za </a:t>
            </a:r>
            <a:r>
              <a:rPr lang="en-US" dirty="0" err="1"/>
              <a:t>vse</a:t>
            </a:r>
            <a:r>
              <a:rPr lang="en-US" dirty="0"/>
              <a:t> </a:t>
            </a:r>
            <a:r>
              <a:rPr lang="en-US" dirty="0" err="1"/>
              <a:t>pogodbe</a:t>
            </a:r>
            <a:r>
              <a:rPr lang="en-US" dirty="0"/>
              <a:t>, ki so v </a:t>
            </a:r>
            <a:r>
              <a:rPr lang="en-US" dirty="0" err="1"/>
              <a:t>čezmejnem</a:t>
            </a:r>
            <a:r>
              <a:rPr lang="en-US" dirty="0"/>
              <a:t> </a:t>
            </a:r>
            <a:r>
              <a:rPr lang="en-US" dirty="0" err="1"/>
              <a:t>interesu</a:t>
            </a:r>
            <a:r>
              <a:rPr lang="en-US" dirty="0"/>
              <a:t>, ne le za </a:t>
            </a:r>
            <a:r>
              <a:rPr lang="en-US" dirty="0" err="1"/>
              <a:t>tiste</a:t>
            </a:r>
            <a:r>
              <a:rPr lang="en-US" dirty="0"/>
              <a:t>, ki </a:t>
            </a:r>
            <a:r>
              <a:rPr lang="en-US" dirty="0" err="1"/>
              <a:t>presegajo</a:t>
            </a:r>
            <a:r>
              <a:rPr lang="en-US" dirty="0"/>
              <a:t> </a:t>
            </a:r>
            <a:r>
              <a:rPr lang="en-US" dirty="0" err="1"/>
              <a:t>pragove</a:t>
            </a:r>
            <a:r>
              <a:rPr lang="en-US" dirty="0"/>
              <a:t> EU. </a:t>
            </a:r>
            <a:r>
              <a:rPr lang="en-GB" dirty="0" err="1"/>
              <a:t>Direktive</a:t>
            </a:r>
            <a:r>
              <a:rPr lang="en-GB" dirty="0"/>
              <a:t> o </a:t>
            </a:r>
            <a:r>
              <a:rPr lang="en-GB" dirty="0" err="1"/>
              <a:t>javnih</a:t>
            </a:r>
            <a:r>
              <a:rPr lang="en-GB" dirty="0"/>
              <a:t> </a:t>
            </a:r>
            <a:r>
              <a:rPr lang="en-GB" dirty="0" err="1"/>
              <a:t>naročilih</a:t>
            </a:r>
            <a:r>
              <a:rPr lang="en-GB" dirty="0"/>
              <a:t> </a:t>
            </a:r>
            <a:r>
              <a:rPr lang="en-GB" dirty="0" err="1"/>
              <a:t>morajo</a:t>
            </a:r>
            <a:r>
              <a:rPr lang="en-GB" dirty="0"/>
              <a:t> </a:t>
            </a:r>
            <a:r>
              <a:rPr lang="en-GB" dirty="0" err="1"/>
              <a:t>biti</a:t>
            </a:r>
            <a:r>
              <a:rPr lang="en-GB" dirty="0"/>
              <a:t> </a:t>
            </a:r>
            <a:r>
              <a:rPr lang="en-GB" dirty="0" err="1"/>
              <a:t>prenesene</a:t>
            </a:r>
            <a:r>
              <a:rPr lang="en-GB" dirty="0"/>
              <a:t> v </a:t>
            </a:r>
            <a:r>
              <a:rPr lang="en-GB" dirty="0" err="1"/>
              <a:t>nacionalno</a:t>
            </a:r>
            <a:r>
              <a:rPr lang="en-GB" dirty="0"/>
              <a:t> </a:t>
            </a:r>
            <a:r>
              <a:rPr lang="en-GB" dirty="0" err="1"/>
              <a:t>pravo</a:t>
            </a:r>
            <a:r>
              <a:rPr lang="en-GB" dirty="0"/>
              <a:t>, </a:t>
            </a:r>
            <a:r>
              <a:rPr lang="en-GB" dirty="0" err="1"/>
              <a:t>vendar</a:t>
            </a:r>
            <a:r>
              <a:rPr lang="en-GB" dirty="0"/>
              <a:t> so </a:t>
            </a:r>
            <a:r>
              <a:rPr lang="en-GB" dirty="0" err="1"/>
              <a:t>zavezujoče</a:t>
            </a:r>
            <a:r>
              <a:rPr lang="en-GB" dirty="0"/>
              <a:t> glede </a:t>
            </a:r>
            <a:r>
              <a:rPr lang="en-GB" dirty="0" err="1"/>
              <a:t>ciljev</a:t>
            </a:r>
            <a:r>
              <a:rPr lang="en-GB" dirty="0"/>
              <a:t>, ki so v </a:t>
            </a:r>
            <a:r>
              <a:rPr lang="en-GB" dirty="0" err="1"/>
              <a:t>njih</a:t>
            </a:r>
            <a:r>
              <a:rPr lang="en-GB" dirty="0"/>
              <a:t> </a:t>
            </a:r>
            <a:r>
              <a:rPr lang="en-GB" dirty="0" err="1"/>
              <a:t>določeni</a:t>
            </a:r>
            <a:r>
              <a:rPr lang="en-GB" dirty="0"/>
              <a:t>, in </a:t>
            </a:r>
            <a:r>
              <a:rPr lang="en-GB" dirty="0" err="1"/>
              <a:t>lahko</a:t>
            </a:r>
            <a:r>
              <a:rPr lang="en-GB" dirty="0"/>
              <a:t> </a:t>
            </a:r>
            <a:r>
              <a:rPr lang="en-GB" dirty="0" err="1"/>
              <a:t>imajo</a:t>
            </a:r>
            <a:r>
              <a:rPr lang="en-GB" dirty="0"/>
              <a:t> </a:t>
            </a:r>
            <a:r>
              <a:rPr lang="en-GB" dirty="0" err="1"/>
              <a:t>neposreden</a:t>
            </a:r>
            <a:r>
              <a:rPr lang="en-GB" dirty="0"/>
              <a:t> </a:t>
            </a:r>
            <a:r>
              <a:rPr lang="en-GB" dirty="0" err="1"/>
              <a:t>učinek</a:t>
            </a:r>
            <a:r>
              <a:rPr lang="en-GB" dirty="0"/>
              <a:t>, </a:t>
            </a:r>
            <a:r>
              <a:rPr lang="en-GB" dirty="0" err="1"/>
              <a:t>tudi</a:t>
            </a:r>
            <a:r>
              <a:rPr lang="en-GB" dirty="0"/>
              <a:t> </a:t>
            </a:r>
            <a:r>
              <a:rPr lang="en-GB" dirty="0" err="1"/>
              <a:t>če</a:t>
            </a:r>
            <a:r>
              <a:rPr lang="en-GB" dirty="0"/>
              <a:t> </a:t>
            </a:r>
            <a:r>
              <a:rPr lang="en-GB" dirty="0" err="1"/>
              <a:t>niso</a:t>
            </a:r>
            <a:r>
              <a:rPr lang="en-GB" dirty="0"/>
              <a:t> bile v </a:t>
            </a:r>
            <a:r>
              <a:rPr lang="en-GB" dirty="0" err="1"/>
              <a:t>celoti</a:t>
            </a:r>
            <a:r>
              <a:rPr lang="en-GB" dirty="0"/>
              <a:t> </a:t>
            </a:r>
            <a:r>
              <a:rPr lang="en-GB" dirty="0" err="1"/>
              <a:t>prenesene</a:t>
            </a:r>
            <a:r>
              <a:rPr lang="en-GB" dirty="0"/>
              <a:t> v </a:t>
            </a:r>
            <a:r>
              <a:rPr lang="en-GB" dirty="0" err="1"/>
              <a:t>nacionalno</a:t>
            </a:r>
            <a:r>
              <a:rPr lang="en-GB" dirty="0"/>
              <a:t> </a:t>
            </a:r>
            <a:r>
              <a:rPr lang="en-GB" dirty="0" err="1"/>
              <a:t>pravo</a:t>
            </a:r>
            <a:r>
              <a:rPr lang="en-GB" dirty="0"/>
              <a:t>. </a:t>
            </a:r>
          </a:p>
          <a:p>
            <a:endParaRPr lang="en-US" dirty="0"/>
          </a:p>
          <a:p>
            <a:r>
              <a:rPr lang="en-US" dirty="0" err="1"/>
              <a:t>Direktive</a:t>
            </a:r>
            <a:r>
              <a:rPr lang="en-US" dirty="0"/>
              <a:t> o </a:t>
            </a:r>
            <a:r>
              <a:rPr lang="en-US" dirty="0" err="1"/>
              <a:t>javnih</a:t>
            </a:r>
            <a:r>
              <a:rPr lang="en-US" dirty="0"/>
              <a:t> </a:t>
            </a:r>
            <a:r>
              <a:rPr lang="en-US" dirty="0" err="1"/>
              <a:t>naročilih</a:t>
            </a:r>
            <a:r>
              <a:rPr lang="en-US" dirty="0"/>
              <a:t> </a:t>
            </a:r>
            <a:r>
              <a:rPr lang="en-US" dirty="0" err="1"/>
              <a:t>morajo</a:t>
            </a:r>
            <a:r>
              <a:rPr lang="en-US" dirty="0"/>
              <a:t> </a:t>
            </a:r>
            <a:r>
              <a:rPr lang="en-US" dirty="0" err="1"/>
              <a:t>biti</a:t>
            </a:r>
            <a:r>
              <a:rPr lang="en-US" dirty="0"/>
              <a:t> </a:t>
            </a:r>
            <a:r>
              <a:rPr lang="en-US" dirty="0" err="1"/>
              <a:t>prenesene</a:t>
            </a:r>
            <a:r>
              <a:rPr lang="en-US" dirty="0"/>
              <a:t> v </a:t>
            </a:r>
            <a:r>
              <a:rPr lang="en-US" dirty="0" err="1"/>
              <a:t>nacionalno</a:t>
            </a:r>
            <a:r>
              <a:rPr lang="en-US" dirty="0"/>
              <a:t> </a:t>
            </a:r>
            <a:r>
              <a:rPr lang="en-US" dirty="0" err="1"/>
              <a:t>pravo</a:t>
            </a:r>
            <a:r>
              <a:rPr lang="en-US" dirty="0"/>
              <a:t>, </a:t>
            </a:r>
            <a:r>
              <a:rPr lang="en-US" dirty="0" err="1"/>
              <a:t>vendar</a:t>
            </a:r>
            <a:r>
              <a:rPr lang="en-US" dirty="0"/>
              <a:t> so </a:t>
            </a:r>
            <a:r>
              <a:rPr lang="en-US" dirty="0" err="1"/>
              <a:t>zavezujoče</a:t>
            </a:r>
            <a:r>
              <a:rPr lang="en-US" dirty="0"/>
              <a:t> glede </a:t>
            </a:r>
            <a:r>
              <a:rPr lang="en-US" dirty="0" err="1"/>
              <a:t>ciljev</a:t>
            </a:r>
            <a:r>
              <a:rPr lang="en-US" dirty="0"/>
              <a:t>, ki so v </a:t>
            </a:r>
            <a:r>
              <a:rPr lang="en-US" dirty="0" err="1"/>
              <a:t>njih</a:t>
            </a:r>
            <a:r>
              <a:rPr lang="en-US" dirty="0"/>
              <a:t> </a:t>
            </a:r>
            <a:r>
              <a:rPr lang="en-US" dirty="0" err="1"/>
              <a:t>določeni</a:t>
            </a:r>
            <a:r>
              <a:rPr lang="en-US" dirty="0"/>
              <a:t>, in </a:t>
            </a:r>
            <a:r>
              <a:rPr lang="en-US" dirty="0" err="1"/>
              <a:t>lahko</a:t>
            </a:r>
            <a:r>
              <a:rPr lang="en-US" dirty="0"/>
              <a:t> </a:t>
            </a:r>
            <a:r>
              <a:rPr lang="en-US" dirty="0" err="1"/>
              <a:t>imajo</a:t>
            </a:r>
            <a:r>
              <a:rPr lang="en-US" dirty="0"/>
              <a:t> </a:t>
            </a:r>
            <a:r>
              <a:rPr lang="en-US" dirty="0" err="1"/>
              <a:t>neposreden</a:t>
            </a:r>
            <a:r>
              <a:rPr lang="en-US" dirty="0"/>
              <a:t> </a:t>
            </a:r>
            <a:r>
              <a:rPr lang="en-US" dirty="0" err="1"/>
              <a:t>učinek</a:t>
            </a:r>
            <a:r>
              <a:rPr lang="en-US" dirty="0"/>
              <a:t>, </a:t>
            </a:r>
            <a:r>
              <a:rPr lang="en-US" dirty="0" err="1"/>
              <a:t>tudi</a:t>
            </a:r>
            <a:r>
              <a:rPr lang="en-US" dirty="0"/>
              <a:t> </a:t>
            </a:r>
            <a:r>
              <a:rPr lang="en-US" dirty="0" err="1"/>
              <a:t>če</a:t>
            </a:r>
            <a:r>
              <a:rPr lang="en-US" dirty="0"/>
              <a:t> </a:t>
            </a:r>
            <a:r>
              <a:rPr lang="en-US" dirty="0" err="1"/>
              <a:t>niso</a:t>
            </a:r>
            <a:r>
              <a:rPr lang="en-US" dirty="0"/>
              <a:t> bile v </a:t>
            </a:r>
            <a:r>
              <a:rPr lang="en-US" dirty="0" err="1"/>
              <a:t>celoti</a:t>
            </a:r>
            <a:r>
              <a:rPr lang="en-US" dirty="0"/>
              <a:t> </a:t>
            </a:r>
            <a:r>
              <a:rPr lang="en-US" dirty="0" err="1"/>
              <a:t>prenesene</a:t>
            </a:r>
            <a:r>
              <a:rPr lang="en-US" dirty="0"/>
              <a:t> v </a:t>
            </a:r>
            <a:r>
              <a:rPr lang="en-US" dirty="0" err="1"/>
              <a:t>nacionalno</a:t>
            </a:r>
            <a:r>
              <a:rPr lang="en-US" dirty="0"/>
              <a:t> </a:t>
            </a:r>
            <a:r>
              <a:rPr lang="en-US" dirty="0" err="1"/>
              <a:t>pravo</a:t>
            </a:r>
            <a:r>
              <a:rPr lang="en-US" dirty="0"/>
              <a:t>.</a:t>
            </a:r>
            <a:endParaRPr lang="en-GB" dirty="0"/>
          </a:p>
          <a:p>
            <a:endParaRPr lang="en-GB" dirty="0"/>
          </a:p>
          <a:p>
            <a:r>
              <a:rPr lang="en-US" dirty="0" err="1"/>
              <a:t>Okoljska</a:t>
            </a:r>
            <a:r>
              <a:rPr lang="en-US" dirty="0"/>
              <a:t> </a:t>
            </a:r>
            <a:r>
              <a:rPr lang="en-US" dirty="0" err="1"/>
              <a:t>zakonodaja</a:t>
            </a:r>
            <a:r>
              <a:rPr lang="en-US" dirty="0"/>
              <a:t> EU </a:t>
            </a:r>
            <a:r>
              <a:rPr lang="en-US" dirty="0" err="1"/>
              <a:t>velja</a:t>
            </a:r>
            <a:r>
              <a:rPr lang="en-US" dirty="0"/>
              <a:t> za </a:t>
            </a:r>
            <a:r>
              <a:rPr lang="en-US" dirty="0" err="1"/>
              <a:t>številne</a:t>
            </a:r>
            <a:r>
              <a:rPr lang="en-US" dirty="0"/>
              <a:t> </a:t>
            </a:r>
            <a:r>
              <a:rPr lang="en-US" dirty="0" err="1"/>
              <a:t>sektorje</a:t>
            </a:r>
            <a:r>
              <a:rPr lang="en-US" dirty="0"/>
              <a:t> </a:t>
            </a:r>
            <a:r>
              <a:rPr lang="en-US" dirty="0" err="1"/>
              <a:t>proizvodov</a:t>
            </a:r>
            <a:r>
              <a:rPr lang="en-US" dirty="0"/>
              <a:t>/</a:t>
            </a:r>
            <a:r>
              <a:rPr lang="en-US" dirty="0" err="1"/>
              <a:t>storitev</a:t>
            </a:r>
            <a:r>
              <a:rPr lang="en-US" dirty="0"/>
              <a:t> in v </a:t>
            </a:r>
            <a:r>
              <a:rPr lang="en-US" dirty="0" err="1"/>
              <a:t>nekaterih</a:t>
            </a:r>
            <a:r>
              <a:rPr lang="en-US" dirty="0"/>
              <a:t> </a:t>
            </a:r>
            <a:r>
              <a:rPr lang="en-US" dirty="0" err="1"/>
              <a:t>primerih</a:t>
            </a:r>
            <a:r>
              <a:rPr lang="en-US" dirty="0"/>
              <a:t> </a:t>
            </a:r>
            <a:r>
              <a:rPr lang="en-US" dirty="0" err="1"/>
              <a:t>neposredno</a:t>
            </a:r>
            <a:r>
              <a:rPr lang="en-US" dirty="0"/>
              <a:t> </a:t>
            </a:r>
            <a:r>
              <a:rPr lang="en-US" dirty="0" err="1"/>
              <a:t>vpliva</a:t>
            </a:r>
            <a:r>
              <a:rPr lang="en-US" dirty="0"/>
              <a:t> </a:t>
            </a:r>
            <a:r>
              <a:rPr lang="en-US" dirty="0" err="1"/>
              <a:t>na</a:t>
            </a:r>
            <a:r>
              <a:rPr lang="en-US" dirty="0"/>
              <a:t> </a:t>
            </a:r>
            <a:r>
              <a:rPr lang="en-US" dirty="0" err="1"/>
              <a:t>postopke</a:t>
            </a:r>
            <a:r>
              <a:rPr lang="en-US" dirty="0"/>
              <a:t> </a:t>
            </a:r>
            <a:r>
              <a:rPr lang="en-US" dirty="0" err="1"/>
              <a:t>javnega</a:t>
            </a:r>
            <a:r>
              <a:rPr lang="en-US" dirty="0"/>
              <a:t> </a:t>
            </a:r>
            <a:r>
              <a:rPr lang="en-US" dirty="0" err="1"/>
              <a:t>naročanja</a:t>
            </a:r>
            <a:r>
              <a:rPr lang="en-US" dirty="0"/>
              <a:t>. </a:t>
            </a:r>
            <a:r>
              <a:rPr lang="en-US" dirty="0" err="1"/>
              <a:t>Primeri</a:t>
            </a:r>
            <a:r>
              <a:rPr lang="en-US" dirty="0"/>
              <a:t> </a:t>
            </a:r>
            <a:r>
              <a:rPr lang="en-US" dirty="0" err="1"/>
              <a:t>tega</a:t>
            </a:r>
            <a:r>
              <a:rPr lang="en-US" dirty="0"/>
              <a:t> so </a:t>
            </a:r>
            <a:r>
              <a:rPr lang="en-US" dirty="0" err="1"/>
              <a:t>obveznost</a:t>
            </a:r>
            <a:r>
              <a:rPr lang="en-US" dirty="0"/>
              <a:t> </a:t>
            </a:r>
            <a:r>
              <a:rPr lang="en-US" dirty="0" err="1"/>
              <a:t>upoštevanja</a:t>
            </a:r>
            <a:r>
              <a:rPr lang="en-US" dirty="0"/>
              <a:t> </a:t>
            </a:r>
            <a:r>
              <a:rPr lang="en-US" dirty="0" err="1"/>
              <a:t>emisij</a:t>
            </a:r>
            <a:r>
              <a:rPr lang="en-US" dirty="0"/>
              <a:t> in </a:t>
            </a:r>
            <a:r>
              <a:rPr lang="en-US" dirty="0" err="1"/>
              <a:t>porabe</a:t>
            </a:r>
            <a:r>
              <a:rPr lang="en-US" dirty="0"/>
              <a:t> </a:t>
            </a:r>
            <a:r>
              <a:rPr lang="en-US" dirty="0" err="1"/>
              <a:t>energije</a:t>
            </a:r>
            <a:r>
              <a:rPr lang="en-US" dirty="0"/>
              <a:t> </a:t>
            </a:r>
            <a:r>
              <a:rPr lang="en-US" dirty="0" err="1"/>
              <a:t>vozil</a:t>
            </a:r>
            <a:r>
              <a:rPr lang="en-US" dirty="0"/>
              <a:t> v </a:t>
            </a:r>
            <a:r>
              <a:rPr lang="en-US" dirty="0" err="1"/>
              <a:t>skladu</a:t>
            </a:r>
            <a:r>
              <a:rPr lang="en-US" dirty="0"/>
              <a:t> z </a:t>
            </a:r>
            <a:r>
              <a:rPr lang="en-US" dirty="0" err="1"/>
              <a:t>direktivo</a:t>
            </a:r>
            <a:r>
              <a:rPr lang="en-US" dirty="0"/>
              <a:t> o </a:t>
            </a:r>
            <a:r>
              <a:rPr lang="en-US" dirty="0" err="1"/>
              <a:t>čistih</a:t>
            </a:r>
            <a:r>
              <a:rPr lang="en-US" dirty="0"/>
              <a:t> </a:t>
            </a:r>
            <a:r>
              <a:rPr lang="en-US" dirty="0" err="1"/>
              <a:t>vozilih</a:t>
            </a:r>
            <a:r>
              <a:rPr lang="en-US" dirty="0"/>
              <a:t> ter </a:t>
            </a:r>
            <a:r>
              <a:rPr lang="en-US" dirty="0" err="1"/>
              <a:t>zahteve</a:t>
            </a:r>
            <a:r>
              <a:rPr lang="en-US" dirty="0"/>
              <a:t> glede </a:t>
            </a:r>
            <a:r>
              <a:rPr lang="en-US" dirty="0" err="1"/>
              <a:t>okolju</a:t>
            </a:r>
            <a:r>
              <a:rPr lang="en-US" dirty="0"/>
              <a:t> </a:t>
            </a:r>
            <a:r>
              <a:rPr lang="en-US" dirty="0" err="1"/>
              <a:t>prijaznega</a:t>
            </a:r>
            <a:r>
              <a:rPr lang="en-US" dirty="0"/>
              <a:t> </a:t>
            </a:r>
            <a:r>
              <a:rPr lang="en-US" dirty="0" err="1"/>
              <a:t>oblikovanja</a:t>
            </a:r>
            <a:r>
              <a:rPr lang="en-US" dirty="0"/>
              <a:t> in </a:t>
            </a:r>
            <a:r>
              <a:rPr lang="en-US" dirty="0" err="1"/>
              <a:t>energetske</a:t>
            </a:r>
            <a:r>
              <a:rPr lang="en-US" dirty="0"/>
              <a:t> </a:t>
            </a:r>
            <a:r>
              <a:rPr lang="en-US" dirty="0" err="1"/>
              <a:t>učinkovitosti</a:t>
            </a:r>
            <a:r>
              <a:rPr lang="en-US" dirty="0"/>
              <a:t> v </a:t>
            </a:r>
            <a:r>
              <a:rPr lang="en-US" dirty="0" err="1"/>
              <a:t>skladu</a:t>
            </a:r>
            <a:r>
              <a:rPr lang="en-US" dirty="0"/>
              <a:t> z </a:t>
            </a:r>
            <a:r>
              <a:rPr lang="en-US" dirty="0" err="1"/>
              <a:t>direktivo</a:t>
            </a:r>
            <a:r>
              <a:rPr lang="en-US" dirty="0"/>
              <a:t> o </a:t>
            </a:r>
            <a:r>
              <a:rPr lang="en-US" dirty="0" err="1"/>
              <a:t>energetski</a:t>
            </a:r>
            <a:r>
              <a:rPr lang="en-US" dirty="0"/>
              <a:t> </a:t>
            </a:r>
            <a:r>
              <a:rPr lang="en-US" dirty="0" err="1"/>
              <a:t>učinkovitosti</a:t>
            </a:r>
            <a:r>
              <a:rPr lang="en-US" dirty="0"/>
              <a:t>. EU je 12. </a:t>
            </a:r>
            <a:r>
              <a:rPr lang="en-US" dirty="0" err="1"/>
              <a:t>julija</a:t>
            </a:r>
            <a:r>
              <a:rPr lang="en-US" dirty="0"/>
              <a:t> 2023 </a:t>
            </a:r>
            <a:r>
              <a:rPr lang="en-US" dirty="0" err="1"/>
              <a:t>sprejela</a:t>
            </a:r>
            <a:r>
              <a:rPr lang="en-US" dirty="0"/>
              <a:t> </a:t>
            </a:r>
            <a:r>
              <a:rPr lang="en-US" dirty="0" err="1"/>
              <a:t>tudi</a:t>
            </a:r>
            <a:r>
              <a:rPr lang="en-US" dirty="0"/>
              <a:t> novo </a:t>
            </a:r>
            <a:r>
              <a:rPr lang="en-US" dirty="0" err="1"/>
              <a:t>uredbo</a:t>
            </a:r>
            <a:r>
              <a:rPr lang="en-US" dirty="0"/>
              <a:t> o </a:t>
            </a:r>
            <a:r>
              <a:rPr lang="en-US" dirty="0" err="1"/>
              <a:t>baterijah</a:t>
            </a:r>
            <a:r>
              <a:rPr lang="en-US" dirty="0"/>
              <a:t>, </a:t>
            </a:r>
            <a:r>
              <a:rPr lang="en-US" dirty="0" err="1"/>
              <a:t>katere</a:t>
            </a:r>
            <a:r>
              <a:rPr lang="en-US" dirty="0"/>
              <a:t> </a:t>
            </a:r>
            <a:r>
              <a:rPr lang="en-US" dirty="0" err="1"/>
              <a:t>cilj</a:t>
            </a:r>
            <a:r>
              <a:rPr lang="en-US" dirty="0"/>
              <a:t> je </a:t>
            </a:r>
            <a:r>
              <a:rPr lang="en-US" dirty="0" err="1"/>
              <a:t>zmanjšati</a:t>
            </a:r>
            <a:r>
              <a:rPr lang="en-US" dirty="0"/>
              <a:t> </a:t>
            </a:r>
            <a:r>
              <a:rPr lang="en-US" dirty="0" err="1"/>
              <a:t>vpliv</a:t>
            </a:r>
            <a:r>
              <a:rPr lang="en-US" dirty="0"/>
              <a:t> </a:t>
            </a:r>
            <a:r>
              <a:rPr lang="en-US" dirty="0" err="1"/>
              <a:t>svetovnega</a:t>
            </a:r>
            <a:r>
              <a:rPr lang="en-US" dirty="0"/>
              <a:t> </a:t>
            </a:r>
            <a:r>
              <a:rPr lang="en-US" dirty="0" err="1"/>
              <a:t>povpraševanja</a:t>
            </a:r>
            <a:r>
              <a:rPr lang="en-US" dirty="0"/>
              <a:t> po </a:t>
            </a:r>
            <a:r>
              <a:rPr lang="en-US" dirty="0" err="1"/>
              <a:t>baterijah</a:t>
            </a:r>
            <a:r>
              <a:rPr lang="en-US" dirty="0"/>
              <a:t> </a:t>
            </a:r>
            <a:r>
              <a:rPr lang="en-US" dirty="0" err="1"/>
              <a:t>na</a:t>
            </a:r>
            <a:r>
              <a:rPr lang="en-US" dirty="0"/>
              <a:t> </a:t>
            </a:r>
            <a:r>
              <a:rPr lang="en-US" dirty="0" err="1"/>
              <a:t>okolje</a:t>
            </a:r>
            <a:r>
              <a:rPr lang="en-US" dirty="0"/>
              <a:t>, </a:t>
            </a:r>
            <a:r>
              <a:rPr lang="en-US" dirty="0" err="1"/>
              <a:t>ob</a:t>
            </a:r>
            <a:r>
              <a:rPr lang="en-US" dirty="0"/>
              <a:t> </a:t>
            </a:r>
            <a:r>
              <a:rPr lang="en-US" dirty="0" err="1"/>
              <a:t>upoštevanju</a:t>
            </a:r>
            <a:r>
              <a:rPr lang="en-US" dirty="0"/>
              <a:t> </a:t>
            </a:r>
            <a:r>
              <a:rPr lang="en-US" dirty="0" err="1"/>
              <a:t>novih</a:t>
            </a:r>
            <a:r>
              <a:rPr lang="en-US" dirty="0"/>
              <a:t> </a:t>
            </a:r>
            <a:r>
              <a:rPr lang="en-US" dirty="0" err="1"/>
              <a:t>družbeno-gospodarskih</a:t>
            </a:r>
            <a:r>
              <a:rPr lang="en-US" dirty="0"/>
              <a:t> </a:t>
            </a:r>
            <a:r>
              <a:rPr lang="en-US" dirty="0" err="1"/>
              <a:t>razmer</a:t>
            </a:r>
            <a:r>
              <a:rPr lang="en-US" dirty="0"/>
              <a:t>, </a:t>
            </a:r>
            <a:r>
              <a:rPr lang="en-US" dirty="0" err="1"/>
              <a:t>tehnoloških</a:t>
            </a:r>
            <a:r>
              <a:rPr lang="en-US" dirty="0"/>
              <a:t> </a:t>
            </a:r>
            <a:r>
              <a:rPr lang="en-US" dirty="0" err="1"/>
              <a:t>razvojev</a:t>
            </a:r>
            <a:r>
              <a:rPr lang="en-US" dirty="0"/>
              <a:t>, </a:t>
            </a:r>
            <a:r>
              <a:rPr lang="en-US" dirty="0" err="1"/>
              <a:t>trgov</a:t>
            </a:r>
            <a:r>
              <a:rPr lang="en-US" dirty="0"/>
              <a:t> in </a:t>
            </a:r>
            <a:r>
              <a:rPr lang="en-US" dirty="0" err="1"/>
              <a:t>namembnosti</a:t>
            </a:r>
            <a:r>
              <a:rPr lang="en-US" dirty="0"/>
              <a:t> </a:t>
            </a:r>
            <a:r>
              <a:rPr lang="en-US" dirty="0" err="1"/>
              <a:t>baterij</a:t>
            </a:r>
            <a:r>
              <a:rPr lang="en-US" dirty="0"/>
              <a:t>. </a:t>
            </a:r>
          </a:p>
          <a:p>
            <a:endParaRPr lang="en-US" dirty="0"/>
          </a:p>
          <a:p>
            <a:r>
              <a:rPr lang="en-US" dirty="0" err="1"/>
              <a:t>Sodbe</a:t>
            </a:r>
            <a:r>
              <a:rPr lang="en-US" dirty="0"/>
              <a:t> </a:t>
            </a:r>
            <a:r>
              <a:rPr lang="en-US" dirty="0" err="1"/>
              <a:t>Sodišča</a:t>
            </a:r>
            <a:r>
              <a:rPr lang="en-US" dirty="0"/>
              <a:t> v </a:t>
            </a:r>
            <a:r>
              <a:rPr lang="en-US" dirty="0" err="1"/>
              <a:t>Luksemburgu</a:t>
            </a:r>
            <a:r>
              <a:rPr lang="en-US" dirty="0"/>
              <a:t> so </a:t>
            </a:r>
            <a:r>
              <a:rPr lang="en-US" dirty="0" err="1"/>
              <a:t>zavezujoče</a:t>
            </a:r>
            <a:r>
              <a:rPr lang="en-US" dirty="0"/>
              <a:t> za </a:t>
            </a:r>
            <a:r>
              <a:rPr lang="en-US" dirty="0" err="1"/>
              <a:t>vse</a:t>
            </a:r>
            <a:r>
              <a:rPr lang="en-US" dirty="0"/>
              <a:t> </a:t>
            </a:r>
            <a:r>
              <a:rPr lang="en-US" dirty="0" err="1"/>
              <a:t>države</a:t>
            </a:r>
            <a:r>
              <a:rPr lang="en-US" dirty="0"/>
              <a:t> </a:t>
            </a:r>
            <a:r>
              <a:rPr lang="en-US" dirty="0" err="1"/>
              <a:t>članice</a:t>
            </a:r>
            <a:r>
              <a:rPr lang="en-US" dirty="0"/>
              <a:t> in </a:t>
            </a:r>
            <a:r>
              <a:rPr lang="en-US" dirty="0" err="1"/>
              <a:t>jih</a:t>
            </a:r>
            <a:r>
              <a:rPr lang="en-US" dirty="0"/>
              <a:t> </a:t>
            </a:r>
            <a:r>
              <a:rPr lang="en-US" dirty="0" err="1"/>
              <a:t>morajo</a:t>
            </a:r>
            <a:r>
              <a:rPr lang="en-US" dirty="0"/>
              <a:t> </a:t>
            </a:r>
            <a:r>
              <a:rPr lang="en-US" dirty="0" err="1"/>
              <a:t>uporabljati</a:t>
            </a:r>
            <a:r>
              <a:rPr lang="en-US" dirty="0"/>
              <a:t> </a:t>
            </a:r>
            <a:r>
              <a:rPr lang="en-US" dirty="0" err="1"/>
              <a:t>nacionalna</a:t>
            </a:r>
            <a:r>
              <a:rPr lang="en-US" dirty="0"/>
              <a:t> </a:t>
            </a:r>
            <a:r>
              <a:rPr lang="en-US" dirty="0" err="1"/>
              <a:t>sodišča</a:t>
            </a:r>
            <a:r>
              <a:rPr lang="en-US" dirty="0"/>
              <a:t>. </a:t>
            </a:r>
            <a:r>
              <a:rPr lang="en-US" dirty="0" err="1"/>
              <a:t>Sodišče</a:t>
            </a:r>
            <a:r>
              <a:rPr lang="en-US" dirty="0"/>
              <a:t> je </a:t>
            </a:r>
            <a:r>
              <a:rPr lang="en-US" dirty="0" err="1"/>
              <a:t>odločalo</a:t>
            </a:r>
            <a:r>
              <a:rPr lang="en-US" dirty="0"/>
              <a:t> v </a:t>
            </a:r>
            <a:r>
              <a:rPr lang="en-US" dirty="0" err="1"/>
              <a:t>več</a:t>
            </a:r>
            <a:r>
              <a:rPr lang="en-US" dirty="0"/>
              <a:t> </a:t>
            </a:r>
            <a:r>
              <a:rPr lang="en-US" dirty="0" err="1"/>
              <a:t>kot</a:t>
            </a:r>
            <a:r>
              <a:rPr lang="en-US" dirty="0"/>
              <a:t> 500 </a:t>
            </a:r>
            <a:r>
              <a:rPr lang="en-US" dirty="0" err="1"/>
              <a:t>zadevah</a:t>
            </a:r>
            <a:r>
              <a:rPr lang="en-US" dirty="0"/>
              <a:t> </a:t>
            </a:r>
            <a:r>
              <a:rPr lang="en-US" dirty="0" err="1"/>
              <a:t>na</a:t>
            </a:r>
            <a:r>
              <a:rPr lang="en-US" dirty="0"/>
              <a:t> </a:t>
            </a:r>
            <a:r>
              <a:rPr lang="en-US" dirty="0" err="1"/>
              <a:t>področju</a:t>
            </a:r>
            <a:r>
              <a:rPr lang="en-US" dirty="0"/>
              <a:t> </a:t>
            </a:r>
            <a:r>
              <a:rPr lang="en-US" dirty="0" err="1"/>
              <a:t>javnih</a:t>
            </a:r>
            <a:r>
              <a:rPr lang="en-US" dirty="0"/>
              <a:t> </a:t>
            </a:r>
            <a:r>
              <a:rPr lang="en-US" dirty="0" err="1"/>
              <a:t>naročil</a:t>
            </a:r>
            <a:r>
              <a:rPr lang="en-US" dirty="0"/>
              <a:t>, med </a:t>
            </a:r>
            <a:r>
              <a:rPr lang="en-US" dirty="0" err="1"/>
              <a:t>katerimi</a:t>
            </a:r>
            <a:r>
              <a:rPr lang="en-US" dirty="0"/>
              <a:t> je </a:t>
            </a:r>
            <a:r>
              <a:rPr lang="en-US" dirty="0" err="1"/>
              <a:t>vrsta</a:t>
            </a:r>
            <a:r>
              <a:rPr lang="en-US" dirty="0"/>
              <a:t> </a:t>
            </a:r>
            <a:r>
              <a:rPr lang="en-US" dirty="0" err="1"/>
              <a:t>zadev</a:t>
            </a:r>
            <a:r>
              <a:rPr lang="en-US" dirty="0"/>
              <a:t>, ki so </a:t>
            </a:r>
            <a:r>
              <a:rPr lang="en-US" dirty="0" err="1"/>
              <a:t>neposredno</a:t>
            </a:r>
            <a:r>
              <a:rPr lang="en-US" dirty="0"/>
              <a:t> </a:t>
            </a:r>
            <a:r>
              <a:rPr lang="en-US" dirty="0" err="1"/>
              <a:t>povezane</a:t>
            </a:r>
            <a:r>
              <a:rPr lang="en-US" dirty="0"/>
              <a:t> z GPP. </a:t>
            </a:r>
            <a:r>
              <a:rPr lang="en-US" dirty="0" err="1"/>
              <a:t>Mednje</a:t>
            </a:r>
            <a:r>
              <a:rPr lang="en-US" dirty="0"/>
              <a:t> </a:t>
            </a:r>
            <a:r>
              <a:rPr lang="en-US" dirty="0" err="1"/>
              <a:t>spadajo</a:t>
            </a:r>
            <a:r>
              <a:rPr lang="en-US" dirty="0"/>
              <a:t> </a:t>
            </a:r>
            <a:r>
              <a:rPr lang="en-US" dirty="0" err="1"/>
              <a:t>zadeve</a:t>
            </a:r>
            <a:r>
              <a:rPr lang="en-US" dirty="0"/>
              <a:t> C-513/99 Concordia Bus Finland, C-448/01 EVN </a:t>
            </a:r>
            <a:r>
              <a:rPr lang="en-US" dirty="0" err="1"/>
              <a:t>Wienstrom</a:t>
            </a:r>
            <a:r>
              <a:rPr lang="en-US" dirty="0"/>
              <a:t> in C-368/10 Max </a:t>
            </a:r>
            <a:r>
              <a:rPr lang="en-US" dirty="0" err="1"/>
              <a:t>Havelaar</a:t>
            </a:r>
            <a:r>
              <a:rPr lang="en-US" dirty="0"/>
              <a:t>. </a:t>
            </a:r>
          </a:p>
          <a:p>
            <a:endParaRPr lang="en-US" dirty="0"/>
          </a:p>
          <a:p>
            <a:r>
              <a:rPr lang="en-US" dirty="0" err="1"/>
              <a:t>Sporazum</a:t>
            </a:r>
            <a:r>
              <a:rPr lang="en-US" dirty="0"/>
              <a:t> STO o </a:t>
            </a:r>
            <a:r>
              <a:rPr lang="en-US" dirty="0" err="1"/>
              <a:t>javnih</a:t>
            </a:r>
            <a:r>
              <a:rPr lang="en-US" dirty="0"/>
              <a:t> </a:t>
            </a:r>
            <a:r>
              <a:rPr lang="en-US" dirty="0" err="1"/>
              <a:t>naročilih</a:t>
            </a:r>
            <a:r>
              <a:rPr lang="en-US" dirty="0"/>
              <a:t> (GPA) </a:t>
            </a:r>
            <a:r>
              <a:rPr lang="en-US" dirty="0" err="1"/>
              <a:t>velja</a:t>
            </a:r>
            <a:r>
              <a:rPr lang="en-US" dirty="0"/>
              <a:t> za </a:t>
            </a:r>
            <a:r>
              <a:rPr lang="en-US" dirty="0" err="1"/>
              <a:t>vse</a:t>
            </a:r>
            <a:r>
              <a:rPr lang="en-US" dirty="0"/>
              <a:t> </a:t>
            </a:r>
            <a:r>
              <a:rPr lang="en-US" dirty="0" err="1"/>
              <a:t>države</a:t>
            </a:r>
            <a:r>
              <a:rPr lang="en-US" dirty="0"/>
              <a:t> </a:t>
            </a:r>
            <a:r>
              <a:rPr lang="en-US" dirty="0" err="1"/>
              <a:t>članice</a:t>
            </a:r>
            <a:r>
              <a:rPr lang="en-US" dirty="0"/>
              <a:t> EU, </a:t>
            </a:r>
            <a:r>
              <a:rPr lang="en-US" dirty="0" err="1"/>
              <a:t>države</a:t>
            </a:r>
            <a:r>
              <a:rPr lang="en-US" dirty="0"/>
              <a:t> EGP (</a:t>
            </a:r>
            <a:r>
              <a:rPr lang="en-US" dirty="0" err="1"/>
              <a:t>Norveško</a:t>
            </a:r>
            <a:r>
              <a:rPr lang="en-US" dirty="0"/>
              <a:t>, </a:t>
            </a:r>
            <a:r>
              <a:rPr lang="en-US" dirty="0" err="1"/>
              <a:t>Islandijo</a:t>
            </a:r>
            <a:r>
              <a:rPr lang="en-US" dirty="0"/>
              <a:t>, </a:t>
            </a:r>
            <a:r>
              <a:rPr lang="en-US" dirty="0" err="1"/>
              <a:t>Lihtenštajn</a:t>
            </a:r>
            <a:r>
              <a:rPr lang="en-US" dirty="0"/>
              <a:t>) ter </a:t>
            </a:r>
            <a:r>
              <a:rPr lang="en-US" dirty="0" err="1"/>
              <a:t>Armenijo</a:t>
            </a:r>
            <a:r>
              <a:rPr lang="en-US" dirty="0"/>
              <a:t>, </a:t>
            </a:r>
            <a:r>
              <a:rPr lang="en-US" dirty="0" err="1"/>
              <a:t>Kanado</a:t>
            </a:r>
            <a:r>
              <a:rPr lang="en-US" dirty="0"/>
              <a:t>, </a:t>
            </a:r>
            <a:r>
              <a:rPr lang="en-US" dirty="0" err="1"/>
              <a:t>Kitajski</a:t>
            </a:r>
            <a:r>
              <a:rPr lang="en-US" dirty="0"/>
              <a:t> </a:t>
            </a:r>
            <a:r>
              <a:rPr lang="en-US" dirty="0" err="1"/>
              <a:t>Tajpej</a:t>
            </a:r>
            <a:r>
              <a:rPr lang="en-US" dirty="0"/>
              <a:t>, Hongkong, Izrael, </a:t>
            </a:r>
            <a:r>
              <a:rPr lang="en-US" dirty="0" err="1"/>
              <a:t>Japonsko</a:t>
            </a:r>
            <a:r>
              <a:rPr lang="en-US" dirty="0"/>
              <a:t>, </a:t>
            </a:r>
            <a:r>
              <a:rPr lang="en-US" dirty="0" err="1"/>
              <a:t>Republiko</a:t>
            </a:r>
            <a:r>
              <a:rPr lang="en-US" dirty="0"/>
              <a:t> </a:t>
            </a:r>
            <a:r>
              <a:rPr lang="en-US" dirty="0" err="1"/>
              <a:t>Korejo</a:t>
            </a:r>
            <a:r>
              <a:rPr lang="en-US" dirty="0"/>
              <a:t>, </a:t>
            </a:r>
            <a:r>
              <a:rPr lang="en-US" dirty="0" err="1"/>
              <a:t>Nizozemsko</a:t>
            </a:r>
            <a:r>
              <a:rPr lang="en-US" dirty="0"/>
              <a:t> v </a:t>
            </a:r>
            <a:r>
              <a:rPr lang="en-US" dirty="0" err="1"/>
              <a:t>zvezi</a:t>
            </a:r>
            <a:r>
              <a:rPr lang="en-US" dirty="0"/>
              <a:t> z </a:t>
            </a:r>
            <a:r>
              <a:rPr lang="en-US" dirty="0" err="1"/>
              <a:t>Arubo</a:t>
            </a:r>
            <a:r>
              <a:rPr lang="en-US" dirty="0"/>
              <a:t>, </a:t>
            </a:r>
            <a:r>
              <a:rPr lang="en-US" dirty="0" err="1"/>
              <a:t>Republiko</a:t>
            </a:r>
            <a:r>
              <a:rPr lang="en-US" dirty="0"/>
              <a:t> </a:t>
            </a:r>
            <a:r>
              <a:rPr lang="en-US" dirty="0" err="1"/>
              <a:t>Moldavijo</a:t>
            </a:r>
            <a:r>
              <a:rPr lang="en-US" dirty="0"/>
              <a:t>, </a:t>
            </a:r>
            <a:r>
              <a:rPr lang="en-US" dirty="0" err="1"/>
              <a:t>Črno</a:t>
            </a:r>
            <a:r>
              <a:rPr lang="en-US" dirty="0"/>
              <a:t> </a:t>
            </a:r>
            <a:r>
              <a:rPr lang="en-US" dirty="0" err="1"/>
              <a:t>goro</a:t>
            </a:r>
            <a:r>
              <a:rPr lang="en-US" dirty="0"/>
              <a:t>, Novo </a:t>
            </a:r>
            <a:r>
              <a:rPr lang="en-US" dirty="0" err="1"/>
              <a:t>Zelandijo</a:t>
            </a:r>
            <a:r>
              <a:rPr lang="en-US" dirty="0"/>
              <a:t>, </a:t>
            </a:r>
            <a:r>
              <a:rPr lang="en-US" dirty="0" err="1"/>
              <a:t>Singapur</a:t>
            </a:r>
            <a:r>
              <a:rPr lang="en-US" dirty="0"/>
              <a:t>, Švico, </a:t>
            </a:r>
            <a:r>
              <a:rPr lang="en-US" dirty="0" err="1"/>
              <a:t>Združene</a:t>
            </a:r>
            <a:r>
              <a:rPr lang="en-US" dirty="0"/>
              <a:t> </a:t>
            </a:r>
            <a:r>
              <a:rPr lang="en-US" dirty="0" err="1"/>
              <a:t>države</a:t>
            </a:r>
            <a:r>
              <a:rPr lang="en-US" dirty="0"/>
              <a:t> </a:t>
            </a:r>
            <a:r>
              <a:rPr lang="en-US" dirty="0" err="1"/>
              <a:t>Amerike</a:t>
            </a:r>
            <a:r>
              <a:rPr lang="en-US" dirty="0"/>
              <a:t> in </a:t>
            </a:r>
            <a:r>
              <a:rPr lang="en-US" dirty="0" err="1"/>
              <a:t>Ukrajino</a:t>
            </a:r>
            <a:r>
              <a:rPr lang="en-US" dirty="0"/>
              <a:t>. </a:t>
            </a:r>
            <a:r>
              <a:rPr lang="en-US" dirty="0" err="1"/>
              <a:t>Direktive</a:t>
            </a:r>
            <a:r>
              <a:rPr lang="en-US" dirty="0"/>
              <a:t> </a:t>
            </a:r>
            <a:r>
              <a:rPr lang="en-US" dirty="0" err="1"/>
              <a:t>zahtevajo</a:t>
            </a:r>
            <a:r>
              <a:rPr lang="en-US" dirty="0"/>
              <a:t>, da se </a:t>
            </a:r>
            <a:r>
              <a:rPr lang="en-US" dirty="0" err="1"/>
              <a:t>ponudbe</a:t>
            </a:r>
            <a:r>
              <a:rPr lang="en-US" dirty="0"/>
              <a:t> </a:t>
            </a:r>
            <a:r>
              <a:rPr lang="en-US" dirty="0" err="1"/>
              <a:t>iz</a:t>
            </a:r>
            <a:r>
              <a:rPr lang="en-US" dirty="0"/>
              <a:t> </a:t>
            </a:r>
            <a:r>
              <a:rPr lang="en-US" dirty="0" err="1"/>
              <a:t>teh</a:t>
            </a:r>
            <a:r>
              <a:rPr lang="en-US" dirty="0"/>
              <a:t> </a:t>
            </a:r>
            <a:r>
              <a:rPr lang="en-US" dirty="0" err="1"/>
              <a:t>držav</a:t>
            </a:r>
            <a:r>
              <a:rPr lang="en-US" dirty="0"/>
              <a:t> </a:t>
            </a:r>
            <a:r>
              <a:rPr lang="en-US" dirty="0" err="1"/>
              <a:t>obravnavajo</a:t>
            </a:r>
            <a:r>
              <a:rPr lang="en-US" dirty="0"/>
              <a:t> </a:t>
            </a:r>
            <a:r>
              <a:rPr lang="en-US" dirty="0" err="1"/>
              <a:t>enako</a:t>
            </a:r>
            <a:r>
              <a:rPr lang="en-US" dirty="0"/>
              <a:t> </a:t>
            </a:r>
            <a:r>
              <a:rPr lang="en-US" dirty="0" err="1"/>
              <a:t>kot</a:t>
            </a:r>
            <a:r>
              <a:rPr lang="en-US" dirty="0"/>
              <a:t> </a:t>
            </a:r>
            <a:r>
              <a:rPr lang="en-US" dirty="0" err="1"/>
              <a:t>ponudbe</a:t>
            </a:r>
            <a:r>
              <a:rPr lang="en-US" dirty="0"/>
              <a:t> </a:t>
            </a:r>
            <a:r>
              <a:rPr lang="en-US" dirty="0" err="1"/>
              <a:t>iz</a:t>
            </a:r>
            <a:r>
              <a:rPr lang="en-US" dirty="0"/>
              <a:t> EU.</a:t>
            </a:r>
            <a:endParaRPr lang="de-D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912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SzPts val="1000"/>
              <a:buFont typeface="Symbol" panose="05050102010706020507" pitchFamily="18" charset="2"/>
              <a:buNone/>
              <a:tabLst>
                <a:tab pos="457200" algn="l"/>
              </a:tabLst>
            </a:pPr>
            <a:r>
              <a:rPr lang="de-DE" sz="1100" b="0" kern="100" dirty="0">
                <a:effectLst/>
                <a:latin typeface="Calibri" panose="020F0502020204030204" pitchFamily="34" charset="0"/>
                <a:ea typeface="Calibri" panose="020F0502020204030204" pitchFamily="34" charset="0"/>
                <a:cs typeface="Mangal" panose="02040503050203030202" pitchFamily="18" charset="0"/>
              </a:rPr>
              <a:t>Načela Pogodbe o EU</a:t>
            </a:r>
          </a:p>
          <a:p>
            <a:pPr marL="742950" lvl="1" indent="-285750">
              <a:lnSpc>
                <a:spcPct val="107000"/>
              </a:lnSpc>
              <a:spcAft>
                <a:spcPts val="800"/>
              </a:spcAft>
              <a:buSzPts val="1000"/>
              <a:buFont typeface="Courier New" panose="02070309020205020404" pitchFamily="49" charset="0"/>
              <a:buChar char="o"/>
              <a:tabLst>
                <a:tab pos="914400" algn="l"/>
              </a:tabLst>
            </a:pPr>
            <a:r>
              <a:rPr lang="de-DE" sz="1100" b="0" kern="100" dirty="0">
                <a:effectLst/>
                <a:latin typeface="Calibri" panose="020F0502020204030204" pitchFamily="34" charset="0"/>
                <a:ea typeface="Calibri" panose="020F0502020204030204" pitchFamily="34" charset="0"/>
                <a:cs typeface="Times New Roman" panose="02020603050405020304" pitchFamily="18" charset="0"/>
              </a:rPr>
              <a:t>Prosti </a:t>
            </a: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pretok</a:t>
            </a:r>
            <a:r>
              <a:rPr lang="de-DE" sz="1100" b="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blaga</a:t>
            </a:r>
            <a:endParaRPr lang="de-DE"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Nediskriminacija</a:t>
            </a:r>
            <a:r>
              <a:rPr lang="de-DE" sz="1100" b="0" kern="100" dirty="0">
                <a:effectLst/>
                <a:latin typeface="Calibri" panose="020F0502020204030204" pitchFamily="34" charset="0"/>
                <a:ea typeface="Calibri" panose="020F0502020204030204" pitchFamily="34" charset="0"/>
                <a:cs typeface="Times New Roman" panose="02020603050405020304" pitchFamily="18" charset="0"/>
              </a:rPr>
              <a:t> in </a:t>
            </a: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enako</a:t>
            </a:r>
            <a:r>
              <a:rPr lang="de-DE" sz="1100" b="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obravnavanje</a:t>
            </a:r>
            <a:endParaRPr lang="de-DE"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Preglednost</a:t>
            </a:r>
            <a:endParaRPr lang="de-DE"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Sorazmernost</a:t>
            </a:r>
            <a:endParaRPr lang="de-DE" sz="11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r>
              <a:rPr lang="en-GB" dirty="0" err="1"/>
              <a:t>Enako</a:t>
            </a:r>
            <a:r>
              <a:rPr lang="en-GB" dirty="0"/>
              <a:t> </a:t>
            </a:r>
            <a:r>
              <a:rPr lang="en-GB" dirty="0" err="1"/>
              <a:t>obravnavanje</a:t>
            </a:r>
            <a:r>
              <a:rPr lang="en-GB" dirty="0"/>
              <a:t> v </a:t>
            </a:r>
            <a:r>
              <a:rPr lang="en-GB" dirty="0" err="1"/>
              <a:t>praksi</a:t>
            </a:r>
            <a:r>
              <a:rPr lang="en-GB" dirty="0"/>
              <a:t> </a:t>
            </a:r>
            <a:r>
              <a:rPr lang="en-GB" baseline="0" dirty="0"/>
              <a:t>– </a:t>
            </a:r>
            <a:r>
              <a:rPr lang="en-GB" dirty="0" err="1"/>
              <a:t>primeri</a:t>
            </a:r>
            <a:r>
              <a:rPr lang="en-GB" dirty="0"/>
              <a:t>:</a:t>
            </a:r>
          </a:p>
          <a:p>
            <a:endParaRPr lang="en-GB" dirty="0"/>
          </a:p>
          <a:p>
            <a:pPr marL="285750" lvl="0" indent="-285750">
              <a:buClr>
                <a:srgbClr val="00B050"/>
              </a:buClr>
              <a:buFont typeface="+mj-lt"/>
              <a:buAutoNum type="romanLcPeriod"/>
            </a:pPr>
            <a:r>
              <a:rPr lang="en-US" sz="1200" dirty="0">
                <a:solidFill>
                  <a:schemeClr val="tx1"/>
                </a:solidFill>
                <a:latin typeface="Arial" pitchFamily="34" charset="0"/>
                <a:cs typeface="Arial" pitchFamily="34" charset="0"/>
              </a:rPr>
              <a:t>Za </a:t>
            </a:r>
            <a:r>
              <a:rPr lang="en-US" sz="1200" dirty="0" err="1">
                <a:solidFill>
                  <a:schemeClr val="tx1"/>
                </a:solidFill>
                <a:latin typeface="Arial" pitchFamily="34" charset="0"/>
                <a:cs typeface="Arial" pitchFamily="34" charset="0"/>
              </a:rPr>
              <a:t>vse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ponudnike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veljati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enaka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merila</a:t>
            </a:r>
            <a:r>
              <a:rPr lang="en-US" sz="1200" dirty="0">
                <a:solidFill>
                  <a:schemeClr val="tx1"/>
                </a:solidFill>
                <a:latin typeface="Arial" pitchFamily="34" charset="0"/>
                <a:cs typeface="Arial" pitchFamily="34" charset="0"/>
              </a:rPr>
              <a:t> za </a:t>
            </a:r>
            <a:r>
              <a:rPr lang="en-US" sz="1200" dirty="0" err="1">
                <a:solidFill>
                  <a:schemeClr val="tx1"/>
                </a:solidFill>
                <a:latin typeface="Arial" pitchFamily="34" charset="0"/>
                <a:cs typeface="Arial" pitchFamily="34" charset="0"/>
              </a:rPr>
              <a:t>oddajo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javnega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naročila</a:t>
            </a:r>
            <a:r>
              <a:rPr lang="en-US" sz="1200" dirty="0">
                <a:solidFill>
                  <a:schemeClr val="tx1"/>
                </a:solidFill>
                <a:latin typeface="Arial" pitchFamily="34" charset="0"/>
                <a:cs typeface="Arial" pitchFamily="34" charset="0"/>
              </a:rPr>
              <a:t>.</a:t>
            </a:r>
          </a:p>
          <a:p>
            <a:pPr marL="514350" lvl="0" indent="-514350">
              <a:buFont typeface="+mj-lt"/>
              <a:buAutoNum type="romanLcPeriod"/>
            </a:pPr>
            <a:endParaRPr lang="en-GB" sz="800" dirty="0">
              <a:solidFill>
                <a:schemeClr val="tx1"/>
              </a:solidFill>
              <a:latin typeface="Arial" pitchFamily="34" charset="0"/>
              <a:cs typeface="Arial" pitchFamily="34" charset="0"/>
            </a:endParaRPr>
          </a:p>
          <a:p>
            <a:pPr marL="285750" lvl="0" indent="-285750">
              <a:buClr>
                <a:srgbClr val="00B050"/>
              </a:buClr>
              <a:buFont typeface="+mj-lt"/>
              <a:buAutoNum type="romanLcPeriod"/>
            </a:pPr>
            <a:r>
              <a:rPr lang="en-US" sz="1200" dirty="0" err="1">
                <a:solidFill>
                  <a:schemeClr val="tx1"/>
                </a:solidFill>
                <a:latin typeface="Arial" pitchFamily="34" charset="0"/>
                <a:cs typeface="Arial" pitchFamily="34" charset="0"/>
              </a:rPr>
              <a:t>Pojasnila</a:t>
            </a:r>
            <a:r>
              <a:rPr lang="en-US" sz="1200" dirty="0">
                <a:solidFill>
                  <a:schemeClr val="tx1"/>
                </a:solidFill>
                <a:latin typeface="Arial" pitchFamily="34" charset="0"/>
                <a:cs typeface="Arial" pitchFamily="34" charset="0"/>
              </a:rPr>
              <a:t> – </a:t>
            </a:r>
            <a:r>
              <a:rPr lang="en-US" sz="1200" dirty="0" err="1">
                <a:solidFill>
                  <a:schemeClr val="tx1"/>
                </a:solidFill>
                <a:latin typeface="Arial" pitchFamily="34" charset="0"/>
                <a:cs typeface="Arial" pitchFamily="34" charset="0"/>
              </a:rPr>
              <a:t>če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dve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ponudbi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vsebujeta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podobne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napake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ali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opustitve</a:t>
            </a:r>
            <a:r>
              <a:rPr lang="en-US" sz="1200" dirty="0">
                <a:solidFill>
                  <a:schemeClr val="tx1"/>
                </a:solidFill>
                <a:latin typeface="Arial" pitchFamily="34" charset="0"/>
                <a:cs typeface="Arial" pitchFamily="34" charset="0"/>
              </a:rPr>
              <a:t>, je </a:t>
            </a:r>
            <a:r>
              <a:rPr lang="en-US" sz="1200" dirty="0" err="1">
                <a:solidFill>
                  <a:schemeClr val="tx1"/>
                </a:solidFill>
                <a:latin typeface="Arial" pitchFamily="34" charset="0"/>
                <a:cs typeface="Arial" pitchFamily="34" charset="0"/>
              </a:rPr>
              <a:t>treba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uporabiti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enak</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pristop</a:t>
            </a:r>
            <a:r>
              <a:rPr lang="en-US" sz="1200" dirty="0">
                <a:solidFill>
                  <a:schemeClr val="tx1"/>
                </a:solidFill>
                <a:latin typeface="Arial" pitchFamily="34" charset="0"/>
                <a:cs typeface="Arial" pitchFamily="34" charset="0"/>
              </a:rPr>
              <a:t> za </a:t>
            </a:r>
            <a:r>
              <a:rPr lang="en-US" sz="1200" dirty="0" err="1">
                <a:solidFill>
                  <a:schemeClr val="tx1"/>
                </a:solidFill>
                <a:latin typeface="Arial" pitchFamily="34" charset="0"/>
                <a:cs typeface="Arial" pitchFamily="34" charset="0"/>
              </a:rPr>
              <a:t>pojasnilo</a:t>
            </a:r>
            <a:r>
              <a:rPr lang="en-US" sz="1200" i="1" dirty="0">
                <a:solidFill>
                  <a:schemeClr val="tx1"/>
                </a:solidFill>
                <a:latin typeface="Arial" pitchFamily="34" charset="0"/>
                <a:cs typeface="Arial" pitchFamily="34" charset="0"/>
              </a:rPr>
              <a:t>, </a:t>
            </a:r>
            <a:r>
              <a:rPr lang="en-US" sz="1200" i="1" dirty="0" err="1">
                <a:solidFill>
                  <a:schemeClr val="tx1"/>
                </a:solidFill>
                <a:latin typeface="Arial" pitchFamily="34" charset="0"/>
                <a:cs typeface="Arial" pitchFamily="34" charset="0"/>
              </a:rPr>
              <a:t>razen</a:t>
            </a:r>
            <a:r>
              <a:rPr lang="en-US" sz="1200" i="1" dirty="0">
                <a:solidFill>
                  <a:schemeClr val="tx1"/>
                </a:solidFill>
                <a:latin typeface="Arial" pitchFamily="34" charset="0"/>
                <a:cs typeface="Arial" pitchFamily="34" charset="0"/>
              </a:rPr>
              <a:t> </a:t>
            </a:r>
            <a:r>
              <a:rPr lang="en-US" sz="1200" i="1" dirty="0" err="1">
                <a:solidFill>
                  <a:schemeClr val="tx1"/>
                </a:solidFill>
                <a:latin typeface="Arial" pitchFamily="34" charset="0"/>
                <a:cs typeface="Arial" pitchFamily="34" charset="0"/>
              </a:rPr>
              <a:t>če</a:t>
            </a:r>
            <a:r>
              <a:rPr lang="en-US" sz="1200" i="1"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sta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objektivno</a:t>
            </a:r>
            <a:r>
              <a:rPr lang="en-US" sz="1200" dirty="0">
                <a:solidFill>
                  <a:schemeClr val="tx1"/>
                </a:solidFill>
                <a:latin typeface="Arial" pitchFamily="34" charset="0"/>
                <a:cs typeface="Arial" pitchFamily="34" charset="0"/>
              </a:rPr>
              <a:t> v </a:t>
            </a:r>
            <a:r>
              <a:rPr lang="en-US" sz="1200" dirty="0" err="1">
                <a:solidFill>
                  <a:schemeClr val="tx1"/>
                </a:solidFill>
                <a:latin typeface="Arial" pitchFamily="34" charset="0"/>
                <a:cs typeface="Arial" pitchFamily="34" charset="0"/>
              </a:rPr>
              <a:t>različni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situaciji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npr</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če</a:t>
            </a:r>
            <a:r>
              <a:rPr lang="en-US" sz="1200" dirty="0">
                <a:solidFill>
                  <a:schemeClr val="tx1"/>
                </a:solidFill>
                <a:latin typeface="Arial" pitchFamily="34" charset="0"/>
                <a:cs typeface="Arial" pitchFamily="34" charset="0"/>
              </a:rPr>
              <a:t> je </a:t>
            </a:r>
            <a:r>
              <a:rPr lang="en-US" sz="1200" dirty="0" err="1">
                <a:solidFill>
                  <a:schemeClr val="tx1"/>
                </a:solidFill>
                <a:latin typeface="Arial" pitchFamily="34" charset="0"/>
                <a:cs typeface="Arial" pitchFamily="34" charset="0"/>
              </a:rPr>
              <a:t>ena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ponudba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neveljavna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zaradi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drugega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dejavnika</a:t>
            </a:r>
            <a:r>
              <a:rPr lang="en-US" sz="1200" dirty="0">
                <a:solidFill>
                  <a:schemeClr val="tx1"/>
                </a:solidFill>
                <a:latin typeface="Arial" pitchFamily="34" charset="0"/>
                <a:cs typeface="Arial" pitchFamily="34" charset="0"/>
              </a:rPr>
              <a:t>);</a:t>
            </a:r>
          </a:p>
          <a:p>
            <a:pPr marL="514350" lvl="0" indent="-514350">
              <a:buClr>
                <a:srgbClr val="00B050"/>
              </a:buClr>
              <a:buFont typeface="+mj-lt"/>
              <a:buAutoNum type="romanLcPeriod"/>
            </a:pPr>
            <a:endParaRPr lang="en-GB" sz="800" dirty="0">
              <a:solidFill>
                <a:schemeClr val="tx1"/>
              </a:solidFill>
              <a:latin typeface="Arial" pitchFamily="34" charset="0"/>
              <a:cs typeface="Arial" pitchFamily="34" charset="0"/>
            </a:endParaRPr>
          </a:p>
          <a:p>
            <a:pPr marL="285750" lvl="0" indent="-285750">
              <a:buClr>
                <a:srgbClr val="00B050"/>
              </a:buClr>
              <a:buFont typeface="+mj-lt"/>
              <a:buAutoNum type="romanLcPeriod"/>
            </a:pPr>
            <a:r>
              <a:rPr lang="en-US" sz="1200" dirty="0" err="1">
                <a:solidFill>
                  <a:schemeClr val="tx1"/>
                </a:solidFill>
                <a:latin typeface="Arial" pitchFamily="34" charset="0"/>
                <a:cs typeface="Arial" pitchFamily="34" charset="0"/>
              </a:rPr>
              <a:t>Ocena</a:t>
            </a:r>
            <a:r>
              <a:rPr lang="en-US" sz="1200" dirty="0">
                <a:solidFill>
                  <a:schemeClr val="tx1"/>
                </a:solidFill>
                <a:latin typeface="Arial" pitchFamily="34" charset="0"/>
                <a:cs typeface="Arial" pitchFamily="34" charset="0"/>
              </a:rPr>
              <a:t> mora </a:t>
            </a:r>
            <a:r>
              <a:rPr lang="en-US" sz="1200" dirty="0" err="1">
                <a:solidFill>
                  <a:schemeClr val="tx1"/>
                </a:solidFill>
                <a:latin typeface="Arial" pitchFamily="34" charset="0"/>
                <a:cs typeface="Arial" pitchFamily="34" charset="0"/>
              </a:rPr>
              <a:t>resnično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odražati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razlike</a:t>
            </a:r>
            <a:r>
              <a:rPr lang="en-US" sz="1200" dirty="0">
                <a:solidFill>
                  <a:schemeClr val="tx1"/>
                </a:solidFill>
                <a:latin typeface="Arial" pitchFamily="34" charset="0"/>
                <a:cs typeface="Arial" pitchFamily="34" charset="0"/>
              </a:rPr>
              <a:t> med </a:t>
            </a:r>
            <a:r>
              <a:rPr lang="en-US" sz="1200" dirty="0" err="1">
                <a:solidFill>
                  <a:schemeClr val="tx1"/>
                </a:solidFill>
                <a:latin typeface="Arial" pitchFamily="34" charset="0"/>
                <a:cs typeface="Arial" pitchFamily="34" charset="0"/>
              </a:rPr>
              <a:t>ponudbami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npr</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dvema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ponudbama</a:t>
            </a:r>
            <a:r>
              <a:rPr lang="en-US" sz="1200" dirty="0">
                <a:solidFill>
                  <a:schemeClr val="tx1"/>
                </a:solidFill>
                <a:latin typeface="Arial" pitchFamily="34" charset="0"/>
                <a:cs typeface="Arial" pitchFamily="34" charset="0"/>
              </a:rPr>
              <a:t> z </a:t>
            </a:r>
            <a:r>
              <a:rPr lang="en-US" sz="1200" dirty="0" err="1">
                <a:solidFill>
                  <a:schemeClr val="tx1"/>
                </a:solidFill>
                <a:latin typeface="Arial" pitchFamily="34" charset="0"/>
                <a:cs typeface="Arial" pitchFamily="34" charset="0"/>
              </a:rPr>
              <a:t>različnimi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storitvami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mogoče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podeliti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enake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ocene</a:t>
            </a:r>
            <a:r>
              <a:rPr lang="en-US" sz="1200" dirty="0">
                <a:solidFill>
                  <a:schemeClr val="tx1"/>
                </a:solidFill>
                <a:latin typeface="Arial" pitchFamily="34" charset="0"/>
                <a:cs typeface="Arial" pitchFamily="34" charset="0"/>
              </a:rPr>
              <a:t> v </a:t>
            </a:r>
            <a:r>
              <a:rPr lang="en-US" sz="1200" dirty="0" err="1">
                <a:solidFill>
                  <a:schemeClr val="tx1"/>
                </a:solidFill>
                <a:latin typeface="Arial" pitchFamily="34" charset="0"/>
                <a:cs typeface="Arial" pitchFamily="34" charset="0"/>
              </a:rPr>
              <a:t>okviru</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enega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merila</a:t>
            </a:r>
            <a:r>
              <a:rPr lang="en-US" sz="1200" dirty="0">
                <a:solidFill>
                  <a:schemeClr val="tx1"/>
                </a:solidFill>
                <a:latin typeface="Arial" pitchFamily="34" charset="0"/>
                <a:cs typeface="Arial" pitchFamily="34" charset="0"/>
              </a:rPr>
              <a:t>). </a:t>
            </a:r>
            <a:endParaRPr lang="en-GB" sz="1200" dirty="0">
              <a:solidFill>
                <a:schemeClr val="tx1"/>
              </a:solidFill>
              <a:latin typeface="Arial" pitchFamily="34" charset="0"/>
              <a:cs typeface="Arial" pitchFamily="34" charset="0"/>
            </a:endParaRPr>
          </a:p>
          <a:p>
            <a:endParaRPr lang="de-DE" dirty="0"/>
          </a:p>
          <a:p>
            <a:endParaRPr lang="de-DE" dirty="0"/>
          </a:p>
          <a:p>
            <a:r>
              <a:rPr lang="en-GB" dirty="0" err="1"/>
              <a:t>Preglednost</a:t>
            </a:r>
            <a:r>
              <a:rPr lang="en-GB" dirty="0"/>
              <a:t> v </a:t>
            </a:r>
            <a:r>
              <a:rPr lang="en-GB" dirty="0" err="1"/>
              <a:t>praksi</a:t>
            </a:r>
            <a:r>
              <a:rPr lang="en-GB" dirty="0"/>
              <a:t> </a:t>
            </a:r>
            <a:r>
              <a:rPr lang="en-GB" baseline="0" dirty="0"/>
              <a:t>– </a:t>
            </a:r>
            <a:r>
              <a:rPr lang="en-GB" dirty="0" err="1"/>
              <a:t>primeri</a:t>
            </a:r>
            <a:r>
              <a:rPr lang="en-GB" dirty="0"/>
              <a:t>:</a:t>
            </a:r>
          </a:p>
          <a:p>
            <a:pPr marL="0" indent="0">
              <a:buClr>
                <a:srgbClr val="368E5E"/>
              </a:buClr>
              <a:buNone/>
            </a:pPr>
            <a:endParaRPr lang="en-US" sz="300" dirty="0">
              <a:solidFill>
                <a:schemeClr val="tx1"/>
              </a:solidFill>
              <a:latin typeface="Arial" pitchFamily="34" charset="0"/>
              <a:cs typeface="Arial" pitchFamily="34" charset="0"/>
            </a:endParaRPr>
          </a:p>
          <a:p>
            <a:pPr marL="514350" indent="-514350">
              <a:buClr>
                <a:srgbClr val="368E5E"/>
              </a:buClr>
              <a:buFont typeface="+mj-lt"/>
              <a:buAutoNum type="romanLcPeriod"/>
            </a:pPr>
            <a:r>
              <a:rPr lang="en-US" sz="1200" dirty="0" err="1">
                <a:solidFill>
                  <a:schemeClr val="tx1"/>
                </a:solidFill>
                <a:latin typeface="Arial" pitchFamily="34" charset="0"/>
                <a:cs typeface="Arial" pitchFamily="34" charset="0"/>
              </a:rPr>
              <a:t>Pogodbe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objavljene</a:t>
            </a:r>
            <a:r>
              <a:rPr lang="sl-SI" sz="1200"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v </a:t>
            </a:r>
            <a:r>
              <a:rPr lang="en-US" sz="1200" dirty="0" err="1">
                <a:solidFill>
                  <a:schemeClr val="tx1"/>
                </a:solidFill>
                <a:latin typeface="Arial" pitchFamily="34" charset="0"/>
                <a:cs typeface="Arial" pitchFamily="34" charset="0"/>
              </a:rPr>
              <a:t>zadostni</a:t>
            </a:r>
            <a:r>
              <a:rPr lang="en-US" sz="1200" dirty="0">
                <a:solidFill>
                  <a:schemeClr val="tx1"/>
                </a:solidFill>
                <a:latin typeface="Arial" pitchFamily="34" charset="0"/>
                <a:cs typeface="Arial" pitchFamily="34" charset="0"/>
              </a:rPr>
              <a:t> meri</a:t>
            </a:r>
            <a:r>
              <a:rPr lang="sl-SI" sz="1200" dirty="0">
                <a:solidFill>
                  <a:schemeClr val="tx1"/>
                </a:solidFill>
                <a:latin typeface="Arial" pitchFamily="34" charset="0"/>
                <a:cs typeface="Arial" pitchFamily="34" charset="0"/>
              </a:rPr>
              <a:t>/obsegu</a:t>
            </a:r>
            <a:r>
              <a:rPr lang="en-US" sz="1200" dirty="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a:p>
            <a:pPr marL="514350" indent="-514350">
              <a:buClr>
                <a:srgbClr val="368E5E"/>
              </a:buClr>
              <a:buFont typeface="+mj-lt"/>
              <a:buAutoNum type="romanLcPeriod"/>
            </a:pPr>
            <a:r>
              <a:rPr lang="en-US" sz="1200" dirty="0" err="1">
                <a:solidFill>
                  <a:schemeClr val="tx1"/>
                </a:solidFill>
                <a:latin typeface="Arial" pitchFamily="34" charset="0"/>
                <a:cs typeface="Arial" pitchFamily="34" charset="0"/>
              </a:rPr>
              <a:t>Razpisna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dokumentacija</a:t>
            </a:r>
            <a:r>
              <a:rPr lang="en-US" sz="1200" dirty="0">
                <a:solidFill>
                  <a:schemeClr val="tx1"/>
                </a:solidFill>
                <a:latin typeface="Arial" pitchFamily="34" charset="0"/>
                <a:cs typeface="Arial" pitchFamily="34" charset="0"/>
              </a:rPr>
              <a:t> in </a:t>
            </a:r>
            <a:r>
              <a:rPr lang="en-US" sz="1200" dirty="0" err="1">
                <a:solidFill>
                  <a:schemeClr val="tx1"/>
                </a:solidFill>
                <a:latin typeface="Arial" pitchFamily="34" charset="0"/>
                <a:cs typeface="Arial" pitchFamily="34" charset="0"/>
              </a:rPr>
              <a:t>morebitne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spremembe</a:t>
            </a:r>
            <a:r>
              <a:rPr lang="en-US" sz="1200" dirty="0">
                <a:solidFill>
                  <a:schemeClr val="tx1"/>
                </a:solidFill>
                <a:latin typeface="Arial" pitchFamily="34" charset="0"/>
                <a:cs typeface="Arial" pitchFamily="34" charset="0"/>
              </a:rPr>
              <a:t> le-</a:t>
            </a:r>
            <a:r>
              <a:rPr lang="en-US" sz="1200" dirty="0" err="1">
                <a:solidFill>
                  <a:schemeClr val="tx1"/>
                </a:solidFill>
                <a:latin typeface="Arial" pitchFamily="34" charset="0"/>
                <a:cs typeface="Arial" pitchFamily="34" charset="0"/>
              </a:rPr>
              <a:t>te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objavljene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pravočasno</a:t>
            </a:r>
            <a:r>
              <a:rPr lang="en-US" sz="1200" dirty="0">
                <a:solidFill>
                  <a:schemeClr val="tx1"/>
                </a:solidFill>
                <a:latin typeface="Arial" pitchFamily="34" charset="0"/>
                <a:cs typeface="Arial" pitchFamily="34" charset="0"/>
              </a:rPr>
              <a:t>, da se </a:t>
            </a:r>
            <a:r>
              <a:rPr lang="en-US" sz="1200" dirty="0" err="1">
                <a:solidFill>
                  <a:schemeClr val="tx1"/>
                </a:solidFill>
                <a:latin typeface="Arial" pitchFamily="34" charset="0"/>
                <a:cs typeface="Arial" pitchFamily="34" charset="0"/>
              </a:rPr>
              <a:t>ponudniki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lahko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nanje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odzovejo</a:t>
            </a:r>
            <a:r>
              <a:rPr lang="en-US" sz="1200" dirty="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a:p>
            <a:pPr marL="514350" indent="-514350">
              <a:buClr>
                <a:srgbClr val="368E5E"/>
              </a:buClr>
              <a:buFont typeface="+mj-lt"/>
              <a:buAutoNum type="romanLcPeriod"/>
            </a:pPr>
            <a:r>
              <a:rPr lang="en-US" sz="1200" dirty="0">
                <a:solidFill>
                  <a:schemeClr val="tx1"/>
                </a:solidFill>
                <a:latin typeface="Arial" pitchFamily="34" charset="0"/>
                <a:cs typeface="Arial" pitchFamily="34" charset="0"/>
              </a:rPr>
              <a:t>Merila za </a:t>
            </a:r>
            <a:r>
              <a:rPr lang="en-US" sz="1200" dirty="0" err="1">
                <a:solidFill>
                  <a:schemeClr val="tx1"/>
                </a:solidFill>
                <a:latin typeface="Arial" pitchFamily="34" charset="0"/>
                <a:cs typeface="Arial" pitchFamily="34" charset="0"/>
              </a:rPr>
              <a:t>izbor</a:t>
            </a:r>
            <a:r>
              <a:rPr lang="en-US" sz="1200" dirty="0">
                <a:solidFill>
                  <a:schemeClr val="tx1"/>
                </a:solidFill>
                <a:latin typeface="Arial" pitchFamily="34" charset="0"/>
                <a:cs typeface="Arial" pitchFamily="34" charset="0"/>
              </a:rPr>
              <a:t> in </a:t>
            </a:r>
            <a:r>
              <a:rPr lang="en-US" sz="1200" dirty="0" err="1">
                <a:solidFill>
                  <a:schemeClr val="tx1"/>
                </a:solidFill>
                <a:latin typeface="Arial" pitchFamily="34" charset="0"/>
                <a:cs typeface="Arial" pitchFamily="34" charset="0"/>
              </a:rPr>
              <a:t>oddajo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naročila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vnaprej</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objavljena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skupaj</a:t>
            </a:r>
            <a:r>
              <a:rPr lang="en-US" sz="1200" dirty="0">
                <a:solidFill>
                  <a:schemeClr val="tx1"/>
                </a:solidFill>
                <a:latin typeface="Arial" pitchFamily="34" charset="0"/>
                <a:cs typeface="Arial" pitchFamily="34" charset="0"/>
              </a:rPr>
              <a:t> </a:t>
            </a:r>
            <a:r>
              <a:rPr lang="sl-SI" sz="1200" dirty="0">
                <a:solidFill>
                  <a:schemeClr val="tx1"/>
                </a:solidFill>
                <a:latin typeface="Arial" pitchFamily="34" charset="0"/>
                <a:cs typeface="Arial" pitchFamily="34" charset="0"/>
              </a:rPr>
              <a:t>s </a:t>
            </a:r>
            <a:r>
              <a:rPr lang="sl-SI" sz="1200" dirty="0" err="1">
                <a:solidFill>
                  <a:schemeClr val="tx1"/>
                </a:solidFill>
                <a:latin typeface="Arial" pitchFamily="34" charset="0"/>
                <a:cs typeface="Arial" pitchFamily="34" charset="0"/>
              </a:rPr>
              <a:t>ponderji</a:t>
            </a:r>
            <a:r>
              <a:rPr lang="en-US" sz="1200" dirty="0">
                <a:solidFill>
                  <a:schemeClr val="tx1"/>
                </a:solidFill>
                <a:latin typeface="Arial" pitchFamily="34" charset="0"/>
                <a:cs typeface="Arial" pitchFamily="34" charset="0"/>
              </a:rPr>
              <a:t>. </a:t>
            </a:r>
          </a:p>
          <a:p>
            <a:pPr marL="514350" indent="-514350">
              <a:buClr>
                <a:srgbClr val="368E5E"/>
              </a:buClr>
              <a:buFont typeface="+mj-lt"/>
              <a:buAutoNum type="romanLcPeriod"/>
            </a:pPr>
            <a:r>
              <a:rPr lang="en-US" sz="1200" dirty="0">
                <a:solidFill>
                  <a:schemeClr val="tx1"/>
                </a:solidFill>
                <a:latin typeface="Arial" pitchFamily="34" charset="0"/>
                <a:cs typeface="Arial" pitchFamily="34" charset="0"/>
              </a:rPr>
              <a:t>Merila in </a:t>
            </a:r>
            <a:r>
              <a:rPr lang="en-US" sz="1200" dirty="0" err="1">
                <a:solidFill>
                  <a:schemeClr val="tx1"/>
                </a:solidFill>
                <a:latin typeface="Arial" pitchFamily="34" charset="0"/>
                <a:cs typeface="Arial" pitchFamily="34" charset="0"/>
              </a:rPr>
              <a:t>specifikacije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jasno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formulirani</a:t>
            </a:r>
            <a:r>
              <a:rPr lang="en-US" sz="1200" dirty="0">
                <a:solidFill>
                  <a:schemeClr val="tx1"/>
                </a:solidFill>
                <a:latin typeface="Arial" pitchFamily="34" charset="0"/>
                <a:cs typeface="Arial" pitchFamily="34" charset="0"/>
              </a:rPr>
              <a:t>.</a:t>
            </a:r>
          </a:p>
          <a:p>
            <a:pPr marL="514350" indent="-514350">
              <a:buClr>
                <a:srgbClr val="368E5E"/>
              </a:buClr>
              <a:buFont typeface="+mj-lt"/>
              <a:buAutoNum type="romanLcPeriod"/>
            </a:pPr>
            <a:r>
              <a:rPr lang="en-US" sz="1200" dirty="0" err="1">
                <a:solidFill>
                  <a:schemeClr val="tx1"/>
                </a:solidFill>
                <a:latin typeface="Arial" pitchFamily="34" charset="0"/>
                <a:cs typeface="Arial" pitchFamily="34" charset="0"/>
              </a:rPr>
              <a:t>Kandidati</a:t>
            </a:r>
            <a:r>
              <a:rPr lang="en-US" sz="1200" dirty="0">
                <a:solidFill>
                  <a:schemeClr val="tx1"/>
                </a:solidFill>
                <a:latin typeface="Arial" pitchFamily="34" charset="0"/>
                <a:cs typeface="Arial" pitchFamily="34" charset="0"/>
              </a:rPr>
              <a:t> in </a:t>
            </a:r>
            <a:r>
              <a:rPr lang="en-US" sz="1200" dirty="0" err="1">
                <a:solidFill>
                  <a:schemeClr val="tx1"/>
                </a:solidFill>
                <a:latin typeface="Arial" pitchFamily="34" charset="0"/>
                <a:cs typeface="Arial" pitchFamily="34" charset="0"/>
              </a:rPr>
              <a:t>ponudniki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obveščeni</a:t>
            </a:r>
            <a:r>
              <a:rPr lang="en-US" sz="1200" dirty="0">
                <a:solidFill>
                  <a:schemeClr val="tx1"/>
                </a:solidFill>
                <a:latin typeface="Arial" pitchFamily="34" charset="0"/>
                <a:cs typeface="Arial" pitchFamily="34" charset="0"/>
              </a:rPr>
              <a:t> o </a:t>
            </a:r>
            <a:r>
              <a:rPr lang="en-US" sz="1200" dirty="0" err="1">
                <a:solidFill>
                  <a:schemeClr val="tx1"/>
                </a:solidFill>
                <a:latin typeface="Arial" pitchFamily="34" charset="0"/>
                <a:cs typeface="Arial" pitchFamily="34" charset="0"/>
              </a:rPr>
              <a:t>izidu</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njihovih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izrazov</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interesa</a:t>
            </a:r>
            <a:r>
              <a:rPr lang="en-US" sz="1200" dirty="0">
                <a:solidFill>
                  <a:schemeClr val="tx1"/>
                </a:solidFill>
                <a:latin typeface="Arial" pitchFamily="34" charset="0"/>
                <a:cs typeface="Arial" pitchFamily="34" charset="0"/>
              </a:rPr>
              <a:t> in </a:t>
            </a:r>
            <a:r>
              <a:rPr lang="en-US" sz="1200" dirty="0" err="1">
                <a:solidFill>
                  <a:schemeClr val="tx1"/>
                </a:solidFill>
                <a:latin typeface="Arial" pitchFamily="34" charset="0"/>
                <a:cs typeface="Arial" pitchFamily="34" charset="0"/>
              </a:rPr>
              <a:t>ponudb</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ali</a:t>
            </a:r>
            <a:r>
              <a:rPr lang="en-US" sz="1200" dirty="0">
                <a:solidFill>
                  <a:schemeClr val="tx1"/>
                </a:solidFill>
                <a:latin typeface="Arial" pitchFamily="34" charset="0"/>
                <a:cs typeface="Arial" pitchFamily="34" charset="0"/>
              </a:rPr>
              <a:t> o </a:t>
            </a:r>
            <a:r>
              <a:rPr lang="en-US" sz="1200" dirty="0" err="1">
                <a:solidFill>
                  <a:schemeClr val="tx1"/>
                </a:solidFill>
                <a:latin typeface="Arial" pitchFamily="34" charset="0"/>
                <a:cs typeface="Arial" pitchFamily="34" charset="0"/>
              </a:rPr>
              <a:t>razveljavitvi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postopka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pri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čemer</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navedeni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razlogi</a:t>
            </a:r>
            <a:r>
              <a:rPr lang="en-US" sz="1200" dirty="0">
                <a:solidFill>
                  <a:schemeClr val="tx1"/>
                </a:solidFill>
                <a:latin typeface="Arial" pitchFamily="34" charset="0"/>
                <a:cs typeface="Arial" pitchFamily="34" charset="0"/>
              </a:rPr>
              <a:t>. </a:t>
            </a:r>
          </a:p>
          <a:p>
            <a:pPr marL="514350" indent="-514350">
              <a:buClr>
                <a:srgbClr val="368E5E"/>
              </a:buClr>
              <a:buFont typeface="+mj-lt"/>
              <a:buAutoNum type="romanLcPeriod"/>
            </a:pPr>
            <a:r>
              <a:rPr lang="en-US" sz="1200" dirty="0" err="1">
                <a:solidFill>
                  <a:schemeClr val="tx1"/>
                </a:solidFill>
                <a:latin typeface="Arial" pitchFamily="34" charset="0"/>
                <a:cs typeface="Arial" pitchFamily="34" charset="0"/>
              </a:rPr>
              <a:t>Spremembe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naročila</a:t>
            </a:r>
            <a:r>
              <a:rPr lang="en-US" sz="1200" dirty="0">
                <a:solidFill>
                  <a:schemeClr val="tx1"/>
                </a:solidFill>
                <a:latin typeface="Arial" pitchFamily="34" charset="0"/>
                <a:cs typeface="Arial" pitchFamily="34" charset="0"/>
              </a:rPr>
              <a:t> po </a:t>
            </a:r>
            <a:r>
              <a:rPr lang="en-US" sz="1200" dirty="0" err="1">
                <a:solidFill>
                  <a:schemeClr val="tx1"/>
                </a:solidFill>
                <a:latin typeface="Arial" pitchFamily="34" charset="0"/>
                <a:cs typeface="Arial" pitchFamily="34" charset="0"/>
              </a:rPr>
              <a:t>njegovi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oddaji</a:t>
            </a:r>
            <a:r>
              <a:rPr lang="en-US" sz="1200" dirty="0">
                <a:solidFill>
                  <a:schemeClr val="tx1"/>
                </a:solidFill>
                <a:latin typeface="Arial" pitchFamily="34" charset="0"/>
                <a:cs typeface="Arial" pitchFamily="34" charset="0"/>
              </a:rPr>
              <a:t> ne </a:t>
            </a:r>
            <a:r>
              <a:rPr lang="en-US" sz="1200" dirty="0" err="1">
                <a:solidFill>
                  <a:schemeClr val="tx1"/>
                </a:solidFill>
                <a:latin typeface="Arial" pitchFamily="34" charset="0"/>
                <a:cs typeface="Arial" pitchFamily="34" charset="0"/>
              </a:rPr>
              <a:t>smejo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bistvene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ali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dopustne</a:t>
            </a:r>
            <a:r>
              <a:rPr lang="en-US" sz="1200" dirty="0">
                <a:solidFill>
                  <a:schemeClr val="tx1"/>
                </a:solidFill>
                <a:latin typeface="Arial" pitchFamily="34" charset="0"/>
                <a:cs typeface="Arial" pitchFamily="34" charset="0"/>
              </a:rPr>
              <a:t> v </a:t>
            </a:r>
            <a:r>
              <a:rPr lang="en-US" sz="1200" dirty="0" err="1">
                <a:solidFill>
                  <a:schemeClr val="tx1"/>
                </a:solidFill>
                <a:latin typeface="Arial" pitchFamily="34" charset="0"/>
                <a:cs typeface="Arial" pitchFamily="34" charset="0"/>
              </a:rPr>
              <a:t>skladu</a:t>
            </a:r>
            <a:r>
              <a:rPr lang="en-US" sz="1200" dirty="0">
                <a:solidFill>
                  <a:schemeClr val="tx1"/>
                </a:solidFill>
                <a:latin typeface="Arial" pitchFamily="34" charset="0"/>
                <a:cs typeface="Arial" pitchFamily="34" charset="0"/>
              </a:rPr>
              <a:t> s 72</a:t>
            </a:r>
            <a:r>
              <a:rPr lang="sl-SI" sz="1200" dirty="0">
                <a:solidFill>
                  <a:schemeClr val="tx1"/>
                </a:solidFill>
                <a:latin typeface="Arial" pitchFamily="34" charset="0"/>
                <a:cs typeface="Arial" pitchFamily="34" charset="0"/>
              </a:rPr>
              <a:t>. členom</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Direktive</a:t>
            </a:r>
            <a:r>
              <a:rPr lang="en-US" sz="1200" dirty="0">
                <a:solidFill>
                  <a:schemeClr val="tx1"/>
                </a:solidFill>
                <a:latin typeface="Arial" pitchFamily="34" charset="0"/>
                <a:cs typeface="Arial" pitchFamily="34" charset="0"/>
              </a:rPr>
              <a:t> 2014/24/EU (43</a:t>
            </a:r>
            <a:r>
              <a:rPr lang="sl-SI" sz="1200" dirty="0">
                <a:solidFill>
                  <a:schemeClr val="tx1"/>
                </a:solidFill>
                <a:latin typeface="Arial" pitchFamily="34" charset="0"/>
                <a:cs typeface="Arial" pitchFamily="34" charset="0"/>
              </a:rPr>
              <a:t>. člen</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Direktive</a:t>
            </a:r>
            <a:r>
              <a:rPr lang="en-US" sz="1200" dirty="0">
                <a:solidFill>
                  <a:schemeClr val="tx1"/>
                </a:solidFill>
                <a:latin typeface="Arial" pitchFamily="34" charset="0"/>
                <a:cs typeface="Arial" pitchFamily="34" charset="0"/>
              </a:rPr>
              <a:t> 2014/23/EU, 89</a:t>
            </a:r>
            <a:r>
              <a:rPr lang="sl-SI" sz="1200" dirty="0">
                <a:solidFill>
                  <a:schemeClr val="tx1"/>
                </a:solidFill>
                <a:latin typeface="Arial" pitchFamily="34" charset="0"/>
                <a:cs typeface="Arial" pitchFamily="34" charset="0"/>
              </a:rPr>
              <a:t>. člen</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Direktive</a:t>
            </a:r>
            <a:r>
              <a:rPr lang="en-US" sz="1200" dirty="0">
                <a:solidFill>
                  <a:schemeClr val="tx1"/>
                </a:solidFill>
                <a:latin typeface="Arial" pitchFamily="34" charset="0"/>
                <a:cs typeface="Arial" pitchFamily="34" charset="0"/>
              </a:rPr>
              <a:t> 2014/25/EU).</a:t>
            </a:r>
          </a:p>
          <a:p>
            <a:pPr marL="514350" indent="-514350">
              <a:buClr>
                <a:srgbClr val="368E5E"/>
              </a:buClr>
              <a:buAutoNum type="romanLcPeriod"/>
            </a:pPr>
            <a:endParaRPr lang="en-US" sz="1200" dirty="0">
              <a:solidFill>
                <a:schemeClr val="tx1"/>
              </a:solidFill>
              <a:latin typeface="Arial" pitchFamily="34" charset="0"/>
              <a:cs typeface="Arial" pitchFamily="34" charset="0"/>
            </a:endParaRPr>
          </a:p>
          <a:p>
            <a:endParaRPr lang="de-DE" dirty="0"/>
          </a:p>
          <a:p>
            <a:endParaRPr lang="de-D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7407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 1" userDrawn="1">
  <p:cSld name="Naslovnica">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18" name="Google Shape;18;p17"/>
          <p:cNvCxnSpPr/>
          <p:nvPr/>
        </p:nvCxnSpPr>
        <p:spPr>
          <a:xfrm>
            <a:off x="6309360" y="3142814"/>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1211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0" name="Google Shape;20;p17"/>
          <p:cNvSpPr/>
          <p:nvPr/>
        </p:nvSpPr>
        <p:spPr>
          <a:xfrm rot="-5400000">
            <a:off x="-1103255" y="771323"/>
            <a:ext cx="2127278" cy="222200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pic>
        <p:nvPicPr>
          <p:cNvPr id="5" name="Google Shape;119;p1" descr="Ein Bild, das Screenshot, Grafiken, Schrift, Grafikdesign enthält.&#10;&#10;Automatisch generierte Beschreibung">
            <a:extLst>
              <a:ext uri="{FF2B5EF4-FFF2-40B4-BE49-F238E27FC236}">
                <a16:creationId xmlns:a16="http://schemas.microsoft.com/office/drawing/2014/main" id="{99481D0E-A7BB-921A-789E-22C7123D8891}"/>
              </a:ext>
            </a:extLst>
          </p:cNvPr>
          <p:cNvPicPr preferRelativeResize="0"/>
          <p:nvPr userDrawn="1"/>
        </p:nvPicPr>
        <p:blipFill rotWithShape="1">
          <a:blip r:embed="rId2">
            <a:alphaModFix/>
          </a:blip>
          <a:srcRect/>
          <a:stretch/>
        </p:blipFill>
        <p:spPr>
          <a:xfrm>
            <a:off x="2419925" y="2132116"/>
            <a:ext cx="3409143" cy="1861207"/>
          </a:xfrm>
          <a:prstGeom prst="rect">
            <a:avLst/>
          </a:prstGeom>
          <a:noFill/>
          <a:ln>
            <a:noFill/>
          </a:ln>
        </p:spPr>
      </p:pic>
      <p:sp>
        <p:nvSpPr>
          <p:cNvPr id="7" name="Rectangle 6">
            <a:extLst>
              <a:ext uri="{FF2B5EF4-FFF2-40B4-BE49-F238E27FC236}">
                <a16:creationId xmlns:a16="http://schemas.microsoft.com/office/drawing/2014/main" id="{AB1BDCED-BF2B-B048-8BDE-31946172A403}"/>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8" name="Google Shape;121;p1" descr="Ein Bild, das Text, Screenshot, Schrift enthält.&#10;&#10;KI-generierte Inhalte können fehlerhaft sein.">
            <a:extLst>
              <a:ext uri="{FF2B5EF4-FFF2-40B4-BE49-F238E27FC236}">
                <a16:creationId xmlns:a16="http://schemas.microsoft.com/office/drawing/2014/main" id="{09F795BD-10FA-0B28-FF78-5C6C4010172B}"/>
              </a:ext>
            </a:extLst>
          </p:cNvPr>
          <p:cNvPicPr preferRelativeResize="0"/>
          <p:nvPr userDrawn="1"/>
        </p:nvPicPr>
        <p:blipFill rotWithShape="1">
          <a:blip r:embed="rId3">
            <a:alphaModFix/>
          </a:blip>
          <a:srcRect l="66196" b="19223"/>
          <a:stretch>
            <a:fillRect/>
          </a:stretch>
        </p:blipFill>
        <p:spPr>
          <a:xfrm>
            <a:off x="3129059" y="5259606"/>
            <a:ext cx="1364732" cy="1257928"/>
          </a:xfrm>
          <a:prstGeom prst="rect">
            <a:avLst/>
          </a:prstGeom>
          <a:noFill/>
          <a:ln>
            <a:noFill/>
          </a:ln>
        </p:spPr>
      </p:pic>
      <p:grpSp>
        <p:nvGrpSpPr>
          <p:cNvPr id="9" name="Group 8">
            <a:extLst>
              <a:ext uri="{FF2B5EF4-FFF2-40B4-BE49-F238E27FC236}">
                <a16:creationId xmlns:a16="http://schemas.microsoft.com/office/drawing/2014/main" id="{D6539D91-27DC-2683-3378-68A92600AB75}"/>
              </a:ext>
            </a:extLst>
          </p:cNvPr>
          <p:cNvGrpSpPr/>
          <p:nvPr userDrawn="1"/>
        </p:nvGrpSpPr>
        <p:grpSpPr>
          <a:xfrm>
            <a:off x="476075" y="5259605"/>
            <a:ext cx="2485252" cy="1156869"/>
            <a:chOff x="1611955" y="3017474"/>
            <a:chExt cx="2270669" cy="1056982"/>
          </a:xfrm>
        </p:grpSpPr>
        <p:pic>
          <p:nvPicPr>
            <p:cNvPr id="10" name="Picture 9">
              <a:extLst>
                <a:ext uri="{FF2B5EF4-FFF2-40B4-BE49-F238E27FC236}">
                  <a16:creationId xmlns:a16="http://schemas.microsoft.com/office/drawing/2014/main" id="{93ED9FA7-728F-1E92-6779-5BE0C751AB9F}"/>
                </a:ext>
              </a:extLst>
            </p:cNvPr>
            <p:cNvPicPr>
              <a:picLocks noChangeAspect="1"/>
            </p:cNvPicPr>
            <p:nvPr/>
          </p:nvPicPr>
          <p:blipFill>
            <a:blip r:embed="rId4"/>
            <a:srcRect l="34134" t="37938" r="5209" b="38206"/>
            <a:stretch>
              <a:fillRect/>
            </a:stretch>
          </p:blipFill>
          <p:spPr>
            <a:xfrm>
              <a:off x="1611955" y="3017474"/>
              <a:ext cx="2270669" cy="595358"/>
            </a:xfrm>
            <a:prstGeom prst="rect">
              <a:avLst/>
            </a:prstGeom>
          </p:spPr>
        </p:pic>
        <p:sp>
          <p:nvSpPr>
            <p:cNvPr id="11" name="Google Shape;121;p22">
              <a:extLst>
                <a:ext uri="{FF2B5EF4-FFF2-40B4-BE49-F238E27FC236}">
                  <a16:creationId xmlns:a16="http://schemas.microsoft.com/office/drawing/2014/main" id="{5154BC18-1678-713B-5ADA-79E71C32CC89}"/>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sp>
        <p:nvSpPr>
          <p:cNvPr id="12" name="Google Shape;23;p18">
            <a:extLst>
              <a:ext uri="{FF2B5EF4-FFF2-40B4-BE49-F238E27FC236}">
                <a16:creationId xmlns:a16="http://schemas.microsoft.com/office/drawing/2014/main" id="{74826849-74E9-E1D5-E726-CB6FF63F81C0}"/>
              </a:ext>
            </a:extLst>
          </p:cNvPr>
          <p:cNvSpPr txBox="1">
            <a:spLocks noGrp="1"/>
          </p:cNvSpPr>
          <p:nvPr>
            <p:ph type="title"/>
          </p:nvPr>
        </p:nvSpPr>
        <p:spPr>
          <a:xfrm>
            <a:off x="6309360" y="2619388"/>
            <a:ext cx="5242555" cy="39395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32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5" name="Google Shape;46;p24">
            <a:extLst>
              <a:ext uri="{FF2B5EF4-FFF2-40B4-BE49-F238E27FC236}">
                <a16:creationId xmlns:a16="http://schemas.microsoft.com/office/drawing/2014/main" id="{E91160AA-BD50-35A8-B6FA-AB37211FBC05}"/>
              </a:ext>
            </a:extLst>
          </p:cNvPr>
          <p:cNvSpPr txBox="1">
            <a:spLocks noGrp="1"/>
          </p:cNvSpPr>
          <p:nvPr>
            <p:ph type="body" idx="2"/>
          </p:nvPr>
        </p:nvSpPr>
        <p:spPr>
          <a:xfrm>
            <a:off x="6309359" y="1690315"/>
            <a:ext cx="5242557" cy="480131"/>
          </a:xfrm>
          <a:prstGeom prst="rect">
            <a:avLst/>
          </a:prstGeom>
          <a:noFill/>
          <a:ln>
            <a:noFill/>
          </a:ln>
        </p:spPr>
        <p:txBody>
          <a:bodyPr spcFirstLastPara="1" vert="horz" wrap="square" lIns="0" tIns="0" rIns="0" bIns="0" anchor="b" anchorCtr="0">
            <a:spAutoFit/>
          </a:bodyPr>
          <a:lstStyle>
            <a:lvl1pPr marL="0" lvl="0" indent="-228600" algn="l">
              <a:lnSpc>
                <a:spcPct val="90000"/>
              </a:lnSpc>
              <a:spcBef>
                <a:spcPts val="1800"/>
              </a:spcBef>
              <a:spcAft>
                <a:spcPts val="0"/>
              </a:spcAft>
              <a:buClr>
                <a:srgbClr val="3F3F3F"/>
              </a:buClr>
              <a:buSzPts val="2000"/>
              <a:buFont typeface="Arial"/>
              <a:buNone/>
              <a:defRPr sz="1800" b="1">
                <a:latin typeface="Aptos" panose="020B0004020202020204" pitchFamily="34" charset="0"/>
                <a:cs typeface="Aptos Serif" panose="02020604070405020304" pitchFamily="18"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grpSp>
        <p:nvGrpSpPr>
          <p:cNvPr id="24" name="Group 23">
            <a:extLst>
              <a:ext uri="{FF2B5EF4-FFF2-40B4-BE49-F238E27FC236}">
                <a16:creationId xmlns:a16="http://schemas.microsoft.com/office/drawing/2014/main" id="{0C3EC3D0-0C69-33CA-87BF-C46FBB70E078}"/>
              </a:ext>
            </a:extLst>
          </p:cNvPr>
          <p:cNvGrpSpPr/>
          <p:nvPr userDrawn="1"/>
        </p:nvGrpSpPr>
        <p:grpSpPr>
          <a:xfrm>
            <a:off x="6435266" y="4836746"/>
            <a:ext cx="5242555" cy="1904297"/>
            <a:chOff x="6026711" y="4836746"/>
            <a:chExt cx="5242555" cy="1904297"/>
          </a:xfrm>
        </p:grpSpPr>
        <p:pic>
          <p:nvPicPr>
            <p:cNvPr id="2" name="Google Shape;116;p1" descr="Ein Bild, das Text, Schrift, Screenshot, Grafiken enthält.&#10;&#10;Automatisch generierte Beschreibung">
              <a:extLst>
                <a:ext uri="{FF2B5EF4-FFF2-40B4-BE49-F238E27FC236}">
                  <a16:creationId xmlns:a16="http://schemas.microsoft.com/office/drawing/2014/main" id="{20AAC0F6-6553-2E94-70B9-E8A5C051EF74}"/>
                </a:ext>
              </a:extLst>
            </p:cNvPr>
            <p:cNvPicPr preferRelativeResize="0"/>
            <p:nvPr userDrawn="1"/>
          </p:nvPicPr>
          <p:blipFill rotWithShape="1">
            <a:blip r:embed="rId5">
              <a:alphaModFix/>
            </a:blip>
            <a:srcRect r="35726"/>
            <a:stretch>
              <a:fillRect/>
            </a:stretch>
          </p:blipFill>
          <p:spPr>
            <a:xfrm>
              <a:off x="6026711" y="4836746"/>
              <a:ext cx="3389663" cy="1904297"/>
            </a:xfrm>
            <a:prstGeom prst="rect">
              <a:avLst/>
            </a:prstGeom>
            <a:noFill/>
            <a:ln>
              <a:noFill/>
            </a:ln>
          </p:spPr>
        </p:pic>
        <p:pic>
          <p:nvPicPr>
            <p:cNvPr id="23" name="Google Shape;116;p1" descr="Ein Bild, das Text, Schrift, Screenshot, Grafiken enthält.&#10;&#10;Automatisch generierte Beschreibung">
              <a:extLst>
                <a:ext uri="{FF2B5EF4-FFF2-40B4-BE49-F238E27FC236}">
                  <a16:creationId xmlns:a16="http://schemas.microsoft.com/office/drawing/2014/main" id="{C3A16B08-9FB2-BE88-8015-81737EA40C3D}"/>
                </a:ext>
              </a:extLst>
            </p:cNvPr>
            <p:cNvPicPr preferRelativeResize="0"/>
            <p:nvPr userDrawn="1"/>
          </p:nvPicPr>
          <p:blipFill rotWithShape="1">
            <a:blip r:embed="rId5">
              <a:alphaModFix/>
            </a:blip>
            <a:srcRect l="64272" r="594" b="43237"/>
            <a:stretch>
              <a:fillRect/>
            </a:stretch>
          </p:blipFill>
          <p:spPr>
            <a:xfrm>
              <a:off x="9416374" y="5486936"/>
              <a:ext cx="1852892" cy="1080943"/>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dve besedili levo - manjša grafika">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5" name="Google Shape;98;p27">
            <a:extLst>
              <a:ext uri="{FF2B5EF4-FFF2-40B4-BE49-F238E27FC236}">
                <a16:creationId xmlns:a16="http://schemas.microsoft.com/office/drawing/2014/main" id="{4203B8D1-96B9-5A6C-0788-4CCFB2E7DDE9}"/>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99;p27">
            <a:extLst>
              <a:ext uri="{FF2B5EF4-FFF2-40B4-BE49-F238E27FC236}">
                <a16:creationId xmlns:a16="http://schemas.microsoft.com/office/drawing/2014/main" id="{C292904E-ED4B-043D-6EAF-042D4ED5AE87}"/>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 name="Google Shape;100;p27">
            <a:extLst>
              <a:ext uri="{FF2B5EF4-FFF2-40B4-BE49-F238E27FC236}">
                <a16:creationId xmlns:a16="http://schemas.microsoft.com/office/drawing/2014/main" id="{4220048C-6884-B5E0-653D-645FB0CF265F}"/>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55770120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1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61;p23">
            <a:extLst>
              <a:ext uri="{FF2B5EF4-FFF2-40B4-BE49-F238E27FC236}">
                <a16:creationId xmlns:a16="http://schemas.microsoft.com/office/drawing/2014/main" id="{574E85B0-D359-0FF2-63ED-85D0DA45B5DC}"/>
              </a:ext>
            </a:extLst>
          </p:cNvPr>
          <p:cNvSpPr txBox="1">
            <a:spLocks noGrp="1"/>
          </p:cNvSpPr>
          <p:nvPr>
            <p:ph type="body" idx="1"/>
          </p:nvPr>
        </p:nvSpPr>
        <p:spPr>
          <a:xfrm>
            <a:off x="594359" y="2654643"/>
            <a:ext cx="11056619"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54631587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2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61;p23">
            <a:extLst>
              <a:ext uri="{FF2B5EF4-FFF2-40B4-BE49-F238E27FC236}">
                <a16:creationId xmlns:a16="http://schemas.microsoft.com/office/drawing/2014/main" id="{666B4A47-9E01-23E7-6559-554BB401606E}"/>
              </a:ext>
            </a:extLst>
          </p:cNvPr>
          <p:cNvSpPr txBox="1">
            <a:spLocks noGrp="1"/>
          </p:cNvSpPr>
          <p:nvPr>
            <p:ph type="body" idx="13"/>
          </p:nvPr>
        </p:nvSpPr>
        <p:spPr>
          <a:xfrm>
            <a:off x="594359" y="1857032"/>
            <a:ext cx="1105661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4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56856911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3" userDrawn="1">
  <p:cSld name="večji naslov">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B8D25799-71AB-7417-596D-CC5F4C608452}"/>
              </a:ext>
            </a:extLst>
          </p:cNvPr>
          <p:cNvSpPr txBox="1">
            <a:spLocks noGrp="1"/>
          </p:cNvSpPr>
          <p:nvPr>
            <p:ph type="body" idx="10"/>
          </p:nvPr>
        </p:nvSpPr>
        <p:spPr>
          <a:xfrm>
            <a:off x="597407" y="4055741"/>
            <a:ext cx="5350543"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5350543"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elle 2" preserve="1" userDrawn="1">
  <p:cSld name="z grafiko">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2" name="Google Shape;49;p24">
            <a:extLst>
              <a:ext uri="{FF2B5EF4-FFF2-40B4-BE49-F238E27FC236}">
                <a16:creationId xmlns:a16="http://schemas.microsoft.com/office/drawing/2014/main" id="{1F190A31-E384-6D0D-E025-2E6F3099494C}"/>
              </a:ext>
            </a:extLst>
          </p:cNvPr>
          <p:cNvSpPr/>
          <p:nvPr userDrawn="1"/>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0;p24">
            <a:extLst>
              <a:ext uri="{FF2B5EF4-FFF2-40B4-BE49-F238E27FC236}">
                <a16:creationId xmlns:a16="http://schemas.microsoft.com/office/drawing/2014/main" id="{ABCE621A-F12B-C3EF-4AC2-E2A1D889E1C8}"/>
              </a:ext>
            </a:extLst>
          </p:cNvPr>
          <p:cNvSpPr/>
          <p:nvPr userDrawn="1"/>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1;p24">
            <a:extLst>
              <a:ext uri="{FF2B5EF4-FFF2-40B4-BE49-F238E27FC236}">
                <a16:creationId xmlns:a16="http://schemas.microsoft.com/office/drawing/2014/main" id="{D472338F-BCCC-5643-F45A-1E8E48A889DC}"/>
              </a:ext>
            </a:extLst>
          </p:cNvPr>
          <p:cNvSpPr/>
          <p:nvPr userDrawn="1"/>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12602326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elle 2" preserve="1" userDrawn="1">
  <p:cSld name="1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9" name="Google Shape;633;p73">
            <a:extLst>
              <a:ext uri="{FF2B5EF4-FFF2-40B4-BE49-F238E27FC236}">
                <a16:creationId xmlns:a16="http://schemas.microsoft.com/office/drawing/2014/main" id="{5FF96810-6E19-FEA4-797F-11A24AB18F9E}"/>
              </a:ext>
            </a:extLst>
          </p:cNvPr>
          <p:cNvSpPr/>
          <p:nvPr/>
        </p:nvSpPr>
        <p:spPr>
          <a:xfrm>
            <a:off x="-2975169" y="1594137"/>
            <a:ext cx="5503386" cy="5503386"/>
          </a:xfrm>
          <a:prstGeom prst="blockArc">
            <a:avLst>
              <a:gd name="adj1" fmla="val 18900000"/>
              <a:gd name="adj2" fmla="val 2700000"/>
              <a:gd name="adj3" fmla="val 367"/>
            </a:avLst>
          </a:prstGeom>
          <a:noFill/>
          <a:ln w="25400"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1" name="Google Shape;635;p73">
            <a:extLst>
              <a:ext uri="{FF2B5EF4-FFF2-40B4-BE49-F238E27FC236}">
                <a16:creationId xmlns:a16="http://schemas.microsoft.com/office/drawing/2014/main" id="{E0106C45-7E3F-6E1E-0859-0AD9EB44C39B}"/>
              </a:ext>
            </a:extLst>
          </p:cNvPr>
          <p:cNvSpPr txBox="1"/>
          <p:nvPr userDrawn="1"/>
        </p:nvSpPr>
        <p:spPr>
          <a:xfrm>
            <a:off x="1930867" y="2488007"/>
            <a:ext cx="8562421" cy="371450"/>
          </a:xfrm>
          <a:prstGeom prst="rect">
            <a:avLst/>
          </a:prstGeom>
          <a:solidFill>
            <a:srgbClr val="FFC000"/>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100" b="0" i="0" u="none" strike="noStrike" cap="none" dirty="0">
              <a:solidFill>
                <a:srgbClr val="000000"/>
              </a:solidFill>
              <a:latin typeface="Aptos" panose="020B0004020202020204" pitchFamily="34" charset="0"/>
              <a:sym typeface="Arial"/>
            </a:endParaRPr>
          </a:p>
        </p:txBody>
      </p:sp>
      <p:sp>
        <p:nvSpPr>
          <p:cNvPr id="12" name="Google Shape;636;p73">
            <a:extLst>
              <a:ext uri="{FF2B5EF4-FFF2-40B4-BE49-F238E27FC236}">
                <a16:creationId xmlns:a16="http://schemas.microsoft.com/office/drawing/2014/main" id="{12F17530-0D6C-5B0F-E179-891AA388C838}"/>
              </a:ext>
            </a:extLst>
          </p:cNvPr>
          <p:cNvSpPr/>
          <p:nvPr/>
        </p:nvSpPr>
        <p:spPr>
          <a:xfrm>
            <a:off x="1698711" y="2441576"/>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4" name="Google Shape;638;p73">
            <a:extLst>
              <a:ext uri="{FF2B5EF4-FFF2-40B4-BE49-F238E27FC236}">
                <a16:creationId xmlns:a16="http://schemas.microsoft.com/office/drawing/2014/main" id="{015AC85E-8239-A91A-9D08-5797DBF969F7}"/>
              </a:ext>
            </a:extLst>
          </p:cNvPr>
          <p:cNvSpPr txBox="1"/>
          <p:nvPr/>
        </p:nvSpPr>
        <p:spPr>
          <a:xfrm>
            <a:off x="2267248" y="3045509"/>
            <a:ext cx="8226040" cy="371450"/>
          </a:xfrm>
          <a:prstGeom prst="rect">
            <a:avLst/>
          </a:prstGeom>
          <a:solidFill>
            <a:srgbClr val="FAD706"/>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5" name="Google Shape;639;p73">
            <a:extLst>
              <a:ext uri="{FF2B5EF4-FFF2-40B4-BE49-F238E27FC236}">
                <a16:creationId xmlns:a16="http://schemas.microsoft.com/office/drawing/2014/main" id="{5667C754-6A31-E304-7616-33CEF6953F6B}"/>
              </a:ext>
            </a:extLst>
          </p:cNvPr>
          <p:cNvSpPr/>
          <p:nvPr/>
        </p:nvSpPr>
        <p:spPr>
          <a:xfrm>
            <a:off x="2035093" y="299907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D7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7" name="Google Shape;641;p73">
            <a:extLst>
              <a:ext uri="{FF2B5EF4-FFF2-40B4-BE49-F238E27FC236}">
                <a16:creationId xmlns:a16="http://schemas.microsoft.com/office/drawing/2014/main" id="{7C2D587F-477E-31D3-458B-9662019676E4}"/>
              </a:ext>
            </a:extLst>
          </p:cNvPr>
          <p:cNvSpPr txBox="1"/>
          <p:nvPr/>
        </p:nvSpPr>
        <p:spPr>
          <a:xfrm>
            <a:off x="2451584" y="3602602"/>
            <a:ext cx="8041704" cy="371450"/>
          </a:xfrm>
          <a:prstGeom prst="rect">
            <a:avLst/>
          </a:prstGeom>
          <a:solidFill>
            <a:srgbClr val="D6D21C"/>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8" name="Google Shape;642;p73">
            <a:extLst>
              <a:ext uri="{FF2B5EF4-FFF2-40B4-BE49-F238E27FC236}">
                <a16:creationId xmlns:a16="http://schemas.microsoft.com/office/drawing/2014/main" id="{6D552547-DEFB-2525-CCDD-CC1FEA6BD670}"/>
              </a:ext>
            </a:extLst>
          </p:cNvPr>
          <p:cNvSpPr/>
          <p:nvPr/>
        </p:nvSpPr>
        <p:spPr>
          <a:xfrm>
            <a:off x="2219428" y="3556171"/>
            <a:ext cx="464312" cy="464312"/>
          </a:xfrm>
          <a:prstGeom prst="ellipse">
            <a:avLst/>
          </a:prstGeom>
          <a:gradFill>
            <a:gsLst>
              <a:gs pos="0">
                <a:schemeClr val="lt1"/>
              </a:gs>
              <a:gs pos="35000">
                <a:schemeClr val="lt1"/>
              </a:gs>
              <a:gs pos="100000">
                <a:schemeClr val="lt1"/>
              </a:gs>
            </a:gsLst>
            <a:lin ang="16200000" scaled="0"/>
          </a:gradFill>
          <a:ln w="9525" cap="flat" cmpd="sng">
            <a:solidFill>
              <a:srgbClr val="CBE2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0" name="Google Shape;644;p73">
            <a:extLst>
              <a:ext uri="{FF2B5EF4-FFF2-40B4-BE49-F238E27FC236}">
                <a16:creationId xmlns:a16="http://schemas.microsoft.com/office/drawing/2014/main" id="{60D20F4E-765E-2F4F-C2BB-69CCFDB59445}"/>
              </a:ext>
            </a:extLst>
          </p:cNvPr>
          <p:cNvSpPr txBox="1"/>
          <p:nvPr/>
        </p:nvSpPr>
        <p:spPr>
          <a:xfrm>
            <a:off x="2510442" y="4160104"/>
            <a:ext cx="7982846" cy="371450"/>
          </a:xfrm>
          <a:prstGeom prst="rect">
            <a:avLst/>
          </a:prstGeom>
          <a:solidFill>
            <a:srgbClr val="71C327"/>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1" name="Google Shape;645;p73">
            <a:extLst>
              <a:ext uri="{FF2B5EF4-FFF2-40B4-BE49-F238E27FC236}">
                <a16:creationId xmlns:a16="http://schemas.microsoft.com/office/drawing/2014/main" id="{458C5B65-A0CB-4D91-9C3E-23E8D116688F}"/>
              </a:ext>
            </a:extLst>
          </p:cNvPr>
          <p:cNvSpPr/>
          <p:nvPr/>
        </p:nvSpPr>
        <p:spPr>
          <a:xfrm>
            <a:off x="2278285" y="4113673"/>
            <a:ext cx="464312" cy="464312"/>
          </a:xfrm>
          <a:prstGeom prst="ellipse">
            <a:avLst/>
          </a:prstGeom>
          <a:gradFill>
            <a:gsLst>
              <a:gs pos="0">
                <a:schemeClr val="lt1"/>
              </a:gs>
              <a:gs pos="35000">
                <a:schemeClr val="lt1"/>
              </a:gs>
              <a:gs pos="100000">
                <a:schemeClr val="lt1"/>
              </a:gs>
            </a:gsLst>
            <a:lin ang="16200000" scaled="0"/>
          </a:gradFill>
          <a:ln w="9525" cap="flat" cmpd="sng">
            <a:solidFill>
              <a:srgbClr val="A3C4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3" name="Google Shape;647;p73">
            <a:extLst>
              <a:ext uri="{FF2B5EF4-FFF2-40B4-BE49-F238E27FC236}">
                <a16:creationId xmlns:a16="http://schemas.microsoft.com/office/drawing/2014/main" id="{8956F937-4882-5168-4352-0295214EB3CF}"/>
              </a:ext>
            </a:extLst>
          </p:cNvPr>
          <p:cNvSpPr txBox="1"/>
          <p:nvPr/>
        </p:nvSpPr>
        <p:spPr>
          <a:xfrm>
            <a:off x="2451584" y="4717606"/>
            <a:ext cx="8041704" cy="371450"/>
          </a:xfrm>
          <a:prstGeom prst="rect">
            <a:avLst/>
          </a:prstGeom>
          <a:solidFill>
            <a:srgbClr val="35B579"/>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4" name="Google Shape;648;p73">
            <a:extLst>
              <a:ext uri="{FF2B5EF4-FFF2-40B4-BE49-F238E27FC236}">
                <a16:creationId xmlns:a16="http://schemas.microsoft.com/office/drawing/2014/main" id="{F78F4EAD-CDFE-C4B5-27BB-D7B612CB9CD5}"/>
              </a:ext>
            </a:extLst>
          </p:cNvPr>
          <p:cNvSpPr/>
          <p:nvPr/>
        </p:nvSpPr>
        <p:spPr>
          <a:xfrm>
            <a:off x="2219428" y="4671175"/>
            <a:ext cx="464312" cy="464312"/>
          </a:xfrm>
          <a:prstGeom prst="ellipse">
            <a:avLst/>
          </a:prstGeom>
          <a:gradFill>
            <a:gsLst>
              <a:gs pos="0">
                <a:schemeClr val="lt1"/>
              </a:gs>
              <a:gs pos="35000">
                <a:schemeClr val="lt1"/>
              </a:gs>
              <a:gs pos="100000">
                <a:schemeClr val="lt1"/>
              </a:gs>
            </a:gsLst>
            <a:lin ang="16200000" scaled="0"/>
          </a:gradFill>
          <a:ln w="9525" cap="flat" cmpd="sng">
            <a:solidFill>
              <a:srgbClr val="35B5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6" name="Google Shape;650;p73">
            <a:extLst>
              <a:ext uri="{FF2B5EF4-FFF2-40B4-BE49-F238E27FC236}">
                <a16:creationId xmlns:a16="http://schemas.microsoft.com/office/drawing/2014/main" id="{44D2AB72-7042-F845-DF0D-10B069F22017}"/>
              </a:ext>
            </a:extLst>
          </p:cNvPr>
          <p:cNvSpPr txBox="1"/>
          <p:nvPr/>
        </p:nvSpPr>
        <p:spPr>
          <a:xfrm>
            <a:off x="2267248" y="5274700"/>
            <a:ext cx="8226040" cy="371450"/>
          </a:xfrm>
          <a:prstGeom prst="rect">
            <a:avLst/>
          </a:prstGeom>
          <a:solidFill>
            <a:srgbClr val="64B1BE"/>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600" b="1" i="0" u="none" strike="noStrike" cap="none" dirty="0">
              <a:solidFill>
                <a:schemeClr val="dk1"/>
              </a:solidFill>
              <a:latin typeface="Aptos" panose="020B0004020202020204" pitchFamily="34" charset="0"/>
              <a:sym typeface="Arial"/>
            </a:endParaRPr>
          </a:p>
        </p:txBody>
      </p:sp>
      <p:sp>
        <p:nvSpPr>
          <p:cNvPr id="27" name="Google Shape;651;p73">
            <a:extLst>
              <a:ext uri="{FF2B5EF4-FFF2-40B4-BE49-F238E27FC236}">
                <a16:creationId xmlns:a16="http://schemas.microsoft.com/office/drawing/2014/main" id="{ABE8F6A9-8CDC-B607-4035-7D1F1B8C650A}"/>
              </a:ext>
            </a:extLst>
          </p:cNvPr>
          <p:cNvSpPr/>
          <p:nvPr/>
        </p:nvSpPr>
        <p:spPr>
          <a:xfrm>
            <a:off x="2035093" y="522826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9" name="Google Shape;653;p73">
            <a:extLst>
              <a:ext uri="{FF2B5EF4-FFF2-40B4-BE49-F238E27FC236}">
                <a16:creationId xmlns:a16="http://schemas.microsoft.com/office/drawing/2014/main" id="{B2062772-B292-DC3A-5C89-1692044A45B7}"/>
              </a:ext>
            </a:extLst>
          </p:cNvPr>
          <p:cNvSpPr txBox="1"/>
          <p:nvPr/>
        </p:nvSpPr>
        <p:spPr>
          <a:xfrm>
            <a:off x="1930868" y="5832202"/>
            <a:ext cx="8562420" cy="371450"/>
          </a:xfrm>
          <a:prstGeom prst="rect">
            <a:avLst/>
          </a:prstGeom>
          <a:solidFill>
            <a:srgbClr val="4393A0"/>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30" name="Google Shape;654;p73">
            <a:extLst>
              <a:ext uri="{FF2B5EF4-FFF2-40B4-BE49-F238E27FC236}">
                <a16:creationId xmlns:a16="http://schemas.microsoft.com/office/drawing/2014/main" id="{83606B1F-AA15-65A9-A212-C61983494A75}"/>
              </a:ext>
            </a:extLst>
          </p:cNvPr>
          <p:cNvSpPr/>
          <p:nvPr/>
        </p:nvSpPr>
        <p:spPr>
          <a:xfrm>
            <a:off x="1698711" y="5785770"/>
            <a:ext cx="464312" cy="464312"/>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31" name="Google Shape;98;p27">
            <a:extLst>
              <a:ext uri="{FF2B5EF4-FFF2-40B4-BE49-F238E27FC236}">
                <a16:creationId xmlns:a16="http://schemas.microsoft.com/office/drawing/2014/main" id="{A2633846-581F-D7BC-5AFD-A88EE665A38D}"/>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2" name="Google Shape;99;p27">
            <a:extLst>
              <a:ext uri="{FF2B5EF4-FFF2-40B4-BE49-F238E27FC236}">
                <a16:creationId xmlns:a16="http://schemas.microsoft.com/office/drawing/2014/main" id="{F7123646-8718-9935-01E3-F2565FC0585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3" name="Google Shape;100;p27">
            <a:extLst>
              <a:ext uri="{FF2B5EF4-FFF2-40B4-BE49-F238E27FC236}">
                <a16:creationId xmlns:a16="http://schemas.microsoft.com/office/drawing/2014/main" id="{45330F9F-E0D4-094B-D45E-5D132D6FCDB7}"/>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5" name="Text Placeholder 34">
            <a:extLst>
              <a:ext uri="{FF2B5EF4-FFF2-40B4-BE49-F238E27FC236}">
                <a16:creationId xmlns:a16="http://schemas.microsoft.com/office/drawing/2014/main" id="{7F972D00-CC7F-C736-B9C6-9396198F5199}"/>
              </a:ext>
            </a:extLst>
          </p:cNvPr>
          <p:cNvSpPr>
            <a:spLocks noGrp="1"/>
          </p:cNvSpPr>
          <p:nvPr userDrawn="1">
            <p:ph type="body" sz="quarter" idx="13"/>
          </p:nvPr>
        </p:nvSpPr>
        <p:spPr>
          <a:xfrm>
            <a:off x="2163022" y="24880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F17EC047-BC18-EB02-CF63-2F215A31709E}"/>
              </a:ext>
            </a:extLst>
          </p:cNvPr>
          <p:cNvSpPr>
            <a:spLocks noGrp="1"/>
          </p:cNvSpPr>
          <p:nvPr userDrawn="1">
            <p:ph type="body" sz="quarter" idx="14"/>
          </p:nvPr>
        </p:nvSpPr>
        <p:spPr>
          <a:xfrm>
            <a:off x="2499404" y="3045509"/>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2C67DBEA-FB1D-4ABE-E017-A1A0FED74D30}"/>
              </a:ext>
            </a:extLst>
          </p:cNvPr>
          <p:cNvSpPr>
            <a:spLocks noGrp="1"/>
          </p:cNvSpPr>
          <p:nvPr userDrawn="1">
            <p:ph type="body" sz="quarter" idx="15"/>
          </p:nvPr>
        </p:nvSpPr>
        <p:spPr>
          <a:xfrm>
            <a:off x="2683739" y="3602603"/>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8" name="Text Placeholder 34">
            <a:extLst>
              <a:ext uri="{FF2B5EF4-FFF2-40B4-BE49-F238E27FC236}">
                <a16:creationId xmlns:a16="http://schemas.microsoft.com/office/drawing/2014/main" id="{3D855BB1-D882-F5B3-0393-EA92D10C8D72}"/>
              </a:ext>
            </a:extLst>
          </p:cNvPr>
          <p:cNvSpPr>
            <a:spLocks noGrp="1"/>
          </p:cNvSpPr>
          <p:nvPr userDrawn="1">
            <p:ph type="body" sz="quarter" idx="16"/>
          </p:nvPr>
        </p:nvSpPr>
        <p:spPr>
          <a:xfrm>
            <a:off x="2742596" y="4160105"/>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1" name="Text Placeholder 34">
            <a:extLst>
              <a:ext uri="{FF2B5EF4-FFF2-40B4-BE49-F238E27FC236}">
                <a16:creationId xmlns:a16="http://schemas.microsoft.com/office/drawing/2014/main" id="{203572E9-6FC5-848B-6268-3656FC2C2D98}"/>
              </a:ext>
            </a:extLst>
          </p:cNvPr>
          <p:cNvSpPr>
            <a:spLocks noGrp="1"/>
          </p:cNvSpPr>
          <p:nvPr userDrawn="1">
            <p:ph type="body" sz="quarter" idx="17"/>
          </p:nvPr>
        </p:nvSpPr>
        <p:spPr>
          <a:xfrm>
            <a:off x="2683739" y="47176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2" name="Text Placeholder 34">
            <a:extLst>
              <a:ext uri="{FF2B5EF4-FFF2-40B4-BE49-F238E27FC236}">
                <a16:creationId xmlns:a16="http://schemas.microsoft.com/office/drawing/2014/main" id="{F2B2742F-8FAD-AAD8-C1B7-09D38627CFD4}"/>
              </a:ext>
            </a:extLst>
          </p:cNvPr>
          <p:cNvSpPr>
            <a:spLocks noGrp="1"/>
          </p:cNvSpPr>
          <p:nvPr userDrawn="1">
            <p:ph type="body" sz="quarter" idx="18"/>
          </p:nvPr>
        </p:nvSpPr>
        <p:spPr>
          <a:xfrm>
            <a:off x="2499404" y="5274701"/>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3" name="Text Placeholder 34">
            <a:extLst>
              <a:ext uri="{FF2B5EF4-FFF2-40B4-BE49-F238E27FC236}">
                <a16:creationId xmlns:a16="http://schemas.microsoft.com/office/drawing/2014/main" id="{ABBF3130-D7E5-F824-05BD-4A58CCB65086}"/>
              </a:ext>
            </a:extLst>
          </p:cNvPr>
          <p:cNvSpPr>
            <a:spLocks noGrp="1"/>
          </p:cNvSpPr>
          <p:nvPr userDrawn="1">
            <p:ph type="body" sz="quarter" idx="19"/>
          </p:nvPr>
        </p:nvSpPr>
        <p:spPr>
          <a:xfrm>
            <a:off x="2163022" y="5831794"/>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78969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Shema">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4123575" y="4506329"/>
            <a:ext cx="416894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4123576"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12" name="Text Placeholder 11">
            <a:extLst>
              <a:ext uri="{FF2B5EF4-FFF2-40B4-BE49-F238E27FC236}">
                <a16:creationId xmlns:a16="http://schemas.microsoft.com/office/drawing/2014/main" id="{096E1B27-65FD-705F-D833-80F69FAB7D4B}"/>
              </a:ext>
            </a:extLst>
          </p:cNvPr>
          <p:cNvSpPr>
            <a:spLocks noGrp="1"/>
          </p:cNvSpPr>
          <p:nvPr>
            <p:ph type="body" sz="quarter" idx="13"/>
          </p:nvPr>
        </p:nvSpPr>
        <p:spPr>
          <a:xfrm>
            <a:off x="858203" y="1267067"/>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3" name="Text Placeholder 11">
            <a:extLst>
              <a:ext uri="{FF2B5EF4-FFF2-40B4-BE49-F238E27FC236}">
                <a16:creationId xmlns:a16="http://schemas.microsoft.com/office/drawing/2014/main" id="{26030CC5-787B-8FF1-5667-8D590AEE1D53}"/>
              </a:ext>
            </a:extLst>
          </p:cNvPr>
          <p:cNvSpPr>
            <a:spLocks noGrp="1"/>
          </p:cNvSpPr>
          <p:nvPr>
            <p:ph type="body" sz="quarter" idx="14"/>
          </p:nvPr>
        </p:nvSpPr>
        <p:spPr>
          <a:xfrm>
            <a:off x="1927055" y="3591659"/>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4" name="Text Placeholder 11">
            <a:extLst>
              <a:ext uri="{FF2B5EF4-FFF2-40B4-BE49-F238E27FC236}">
                <a16:creationId xmlns:a16="http://schemas.microsoft.com/office/drawing/2014/main" id="{8B41C06A-BA02-6630-B260-744A139C1240}"/>
              </a:ext>
            </a:extLst>
          </p:cNvPr>
          <p:cNvSpPr>
            <a:spLocks noGrp="1"/>
          </p:cNvSpPr>
          <p:nvPr>
            <p:ph type="body" sz="quarter" idx="15"/>
          </p:nvPr>
        </p:nvSpPr>
        <p:spPr>
          <a:xfrm>
            <a:off x="6096000" y="1039788"/>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5" name="Text Placeholder 11">
            <a:extLst>
              <a:ext uri="{FF2B5EF4-FFF2-40B4-BE49-F238E27FC236}">
                <a16:creationId xmlns:a16="http://schemas.microsoft.com/office/drawing/2014/main" id="{4309B9D4-6B72-3111-77BF-0253F8E6E268}"/>
              </a:ext>
            </a:extLst>
          </p:cNvPr>
          <p:cNvSpPr>
            <a:spLocks noGrp="1"/>
          </p:cNvSpPr>
          <p:nvPr>
            <p:ph type="body" sz="quarter" idx="16"/>
          </p:nvPr>
        </p:nvSpPr>
        <p:spPr>
          <a:xfrm>
            <a:off x="7481819" y="4995542"/>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Tree>
    <p:extLst>
      <p:ext uri="{BB962C8B-B14F-4D97-AF65-F5344CB8AC3E}">
        <p14:creationId xmlns:p14="http://schemas.microsoft.com/office/powerpoint/2010/main" val="10242825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atin typeface="Aptos" panose="020B0004020202020204" pitchFamily="34" charset="0"/>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1_Titelinhalt und Tabelle">
    <p:bg>
      <p:bgPr>
        <a:solidFill>
          <a:schemeClr val="lt1"/>
        </a:solidFill>
        <a:effectLst/>
      </p:bgPr>
    </p:bg>
    <p:spTree>
      <p:nvGrpSpPr>
        <p:cNvPr id="1" name="Shape 69"/>
        <p:cNvGrpSpPr/>
        <p:nvPr/>
      </p:nvGrpSpPr>
      <p:grpSpPr>
        <a:xfrm>
          <a:off x="0" y="0"/>
          <a:ext cx="0" cy="0"/>
          <a:chOff x="0" y="0"/>
          <a:chExt cx="0" cy="0"/>
        </a:xfrm>
      </p:grpSpPr>
      <p:grpSp>
        <p:nvGrpSpPr>
          <p:cNvPr id="5" name="Group 4">
            <a:extLst>
              <a:ext uri="{FF2B5EF4-FFF2-40B4-BE49-F238E27FC236}">
                <a16:creationId xmlns:a16="http://schemas.microsoft.com/office/drawing/2014/main" id="{1C5C9902-4870-EF42-D2CE-EED25CD41A57}"/>
              </a:ext>
            </a:extLst>
          </p:cNvPr>
          <p:cNvGrpSpPr/>
          <p:nvPr userDrawn="1"/>
        </p:nvGrpSpPr>
        <p:grpSpPr>
          <a:xfrm>
            <a:off x="-2071797" y="2439793"/>
            <a:ext cx="6106290" cy="5669493"/>
            <a:chOff x="-2071797" y="2439793"/>
            <a:chExt cx="6106290" cy="5669493"/>
          </a:xfrm>
        </p:grpSpPr>
        <p:sp>
          <p:nvSpPr>
            <p:cNvPr id="2" name="Google Shape;56;p22">
              <a:extLst>
                <a:ext uri="{FF2B5EF4-FFF2-40B4-BE49-F238E27FC236}">
                  <a16:creationId xmlns:a16="http://schemas.microsoft.com/office/drawing/2014/main" id="{8A429A4E-07A8-68B7-4752-A46E851A302B}"/>
                </a:ext>
              </a:extLst>
            </p:cNvPr>
            <p:cNvSpPr/>
            <p:nvPr userDrawn="1"/>
          </p:nvSpPr>
          <p:spPr>
            <a:xfrm rot="162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7;p22">
              <a:extLst>
                <a:ext uri="{FF2B5EF4-FFF2-40B4-BE49-F238E27FC236}">
                  <a16:creationId xmlns:a16="http://schemas.microsoft.com/office/drawing/2014/main" id="{CBA8D95D-6134-ECC4-C18E-388485F922B5}"/>
                </a:ext>
              </a:extLst>
            </p:cNvPr>
            <p:cNvSpPr/>
            <p:nvPr userDrawn="1"/>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8;p22">
              <a:extLst>
                <a:ext uri="{FF2B5EF4-FFF2-40B4-BE49-F238E27FC236}">
                  <a16:creationId xmlns:a16="http://schemas.microsoft.com/office/drawing/2014/main" id="{521007E2-5395-878C-22EF-A57F8E6B2813}"/>
                </a:ext>
              </a:extLst>
            </p:cNvPr>
            <p:cNvSpPr/>
            <p:nvPr userDrawn="1"/>
          </p:nvSpPr>
          <p:spPr>
            <a:xfrm rot="13446178">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70" name="Google Shape;70;p26"/>
          <p:cNvSpPr txBox="1">
            <a:spLocks noGrp="1"/>
          </p:cNvSpPr>
          <p:nvPr>
            <p:ph type="title"/>
          </p:nvPr>
        </p:nvSpPr>
        <p:spPr>
          <a:xfrm>
            <a:off x="3661409" y="4789088"/>
            <a:ext cx="7936230" cy="78881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659694"/>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6"/>
          <p:cNvSpPr txBox="1">
            <a:spLocks noGrp="1"/>
          </p:cNvSpPr>
          <p:nvPr>
            <p:ph type="body" idx="2"/>
          </p:nvPr>
        </p:nvSpPr>
        <p:spPr>
          <a:xfrm>
            <a:off x="3661410" y="2068912"/>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Tree>
    <p:extLst>
      <p:ext uri="{BB962C8B-B14F-4D97-AF65-F5344CB8AC3E}">
        <p14:creationId xmlns:p14="http://schemas.microsoft.com/office/powerpoint/2010/main" val="88990097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3" preserve="1" userDrawn="1">
  <p:cSld name="zaključek">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466630"/>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9069335"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8" name="Rectangle 7">
            <a:extLst>
              <a:ext uri="{FF2B5EF4-FFF2-40B4-BE49-F238E27FC236}">
                <a16:creationId xmlns:a16="http://schemas.microsoft.com/office/drawing/2014/main" id="{6C14BA3A-6EE3-CA86-3FBB-A13E8ED39AAA}"/>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9" name="Google Shape;121;p1" descr="Ein Bild, das Text, Screenshot, Schrift enthält.&#10;&#10;KI-generierte Inhalte können fehlerhaft sein.">
            <a:extLst>
              <a:ext uri="{FF2B5EF4-FFF2-40B4-BE49-F238E27FC236}">
                <a16:creationId xmlns:a16="http://schemas.microsoft.com/office/drawing/2014/main" id="{C7D1C118-54BD-27AB-88FE-ABF5BAEACB58}"/>
              </a:ext>
            </a:extLst>
          </p:cNvPr>
          <p:cNvPicPr preferRelativeResize="0"/>
          <p:nvPr userDrawn="1"/>
        </p:nvPicPr>
        <p:blipFill rotWithShape="1">
          <a:blip r:embed="rId2">
            <a:alphaModFix/>
          </a:blip>
          <a:srcRect l="66196" b="19223"/>
          <a:stretch>
            <a:fillRect/>
          </a:stretch>
        </p:blipFill>
        <p:spPr>
          <a:xfrm>
            <a:off x="3129059" y="5259606"/>
            <a:ext cx="1364732" cy="1257928"/>
          </a:xfrm>
          <a:prstGeom prst="rect">
            <a:avLst/>
          </a:prstGeom>
          <a:noFill/>
          <a:ln>
            <a:noFill/>
          </a:ln>
        </p:spPr>
      </p:pic>
      <p:grpSp>
        <p:nvGrpSpPr>
          <p:cNvPr id="10" name="Group 9">
            <a:extLst>
              <a:ext uri="{FF2B5EF4-FFF2-40B4-BE49-F238E27FC236}">
                <a16:creationId xmlns:a16="http://schemas.microsoft.com/office/drawing/2014/main" id="{C8B71067-4945-2024-C59D-FF7763531B49}"/>
              </a:ext>
            </a:extLst>
          </p:cNvPr>
          <p:cNvGrpSpPr/>
          <p:nvPr userDrawn="1"/>
        </p:nvGrpSpPr>
        <p:grpSpPr>
          <a:xfrm>
            <a:off x="476075" y="5259605"/>
            <a:ext cx="2485252" cy="1156869"/>
            <a:chOff x="1611955" y="3017474"/>
            <a:chExt cx="2270669" cy="1056982"/>
          </a:xfrm>
        </p:grpSpPr>
        <p:pic>
          <p:nvPicPr>
            <p:cNvPr id="11" name="Picture 10">
              <a:extLst>
                <a:ext uri="{FF2B5EF4-FFF2-40B4-BE49-F238E27FC236}">
                  <a16:creationId xmlns:a16="http://schemas.microsoft.com/office/drawing/2014/main" id="{58E659AE-532E-9444-3513-0D2CFF50DD04}"/>
                </a:ext>
              </a:extLst>
            </p:cNvPr>
            <p:cNvPicPr>
              <a:picLocks noChangeAspect="1"/>
            </p:cNvPicPr>
            <p:nvPr/>
          </p:nvPicPr>
          <p:blipFill>
            <a:blip r:embed="rId3"/>
            <a:srcRect l="34134" t="37938" r="5209" b="38206"/>
            <a:stretch>
              <a:fillRect/>
            </a:stretch>
          </p:blipFill>
          <p:spPr>
            <a:xfrm>
              <a:off x="1611955" y="3017474"/>
              <a:ext cx="2270669" cy="595358"/>
            </a:xfrm>
            <a:prstGeom prst="rect">
              <a:avLst/>
            </a:prstGeom>
          </p:spPr>
        </p:pic>
        <p:sp>
          <p:nvSpPr>
            <p:cNvPr id="12" name="Google Shape;121;p22">
              <a:extLst>
                <a:ext uri="{FF2B5EF4-FFF2-40B4-BE49-F238E27FC236}">
                  <a16:creationId xmlns:a16="http://schemas.microsoft.com/office/drawing/2014/main" id="{712497D7-2099-1A02-868D-790A47ED4782}"/>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pic>
        <p:nvPicPr>
          <p:cNvPr id="14" name="Google Shape;116;p1" descr="Ein Bild, das Text, Schrift, Screenshot, Grafiken enthält.&#10;&#10;Automatisch generierte Beschreibung">
            <a:extLst>
              <a:ext uri="{FF2B5EF4-FFF2-40B4-BE49-F238E27FC236}">
                <a16:creationId xmlns:a16="http://schemas.microsoft.com/office/drawing/2014/main" id="{C271260D-1A30-4701-907E-CD9CAA1DFBA1}"/>
              </a:ext>
            </a:extLst>
          </p:cNvPr>
          <p:cNvPicPr preferRelativeResize="0"/>
          <p:nvPr userDrawn="1"/>
        </p:nvPicPr>
        <p:blipFill rotWithShape="1">
          <a:blip r:embed="rId4">
            <a:alphaModFix/>
          </a:blip>
          <a:srcRect r="35726"/>
          <a:stretch>
            <a:fillRect/>
          </a:stretch>
        </p:blipFill>
        <p:spPr>
          <a:xfrm>
            <a:off x="6818788" y="4836746"/>
            <a:ext cx="3389663" cy="1904297"/>
          </a:xfrm>
          <a:prstGeom prst="rect">
            <a:avLst/>
          </a:prstGeom>
          <a:noFill/>
          <a:ln>
            <a:noFill/>
          </a:ln>
        </p:spPr>
      </p:pic>
      <p:pic>
        <p:nvPicPr>
          <p:cNvPr id="15" name="Google Shape;116;p1" descr="Ein Bild, das Text, Schrift, Screenshot, Grafiken enthält.&#10;&#10;Automatisch generierte Beschreibung">
            <a:extLst>
              <a:ext uri="{FF2B5EF4-FFF2-40B4-BE49-F238E27FC236}">
                <a16:creationId xmlns:a16="http://schemas.microsoft.com/office/drawing/2014/main" id="{08E04F89-DDBC-0DD2-95FD-02B9E041B3EC}"/>
              </a:ext>
            </a:extLst>
          </p:cNvPr>
          <p:cNvPicPr preferRelativeResize="0"/>
          <p:nvPr userDrawn="1"/>
        </p:nvPicPr>
        <p:blipFill rotWithShape="1">
          <a:blip r:embed="rId4">
            <a:alphaModFix/>
          </a:blip>
          <a:srcRect l="64272" r="594" b="43237"/>
          <a:stretch>
            <a:fillRect/>
          </a:stretch>
        </p:blipFill>
        <p:spPr>
          <a:xfrm>
            <a:off x="10208451" y="4836746"/>
            <a:ext cx="1852892" cy="1080943"/>
          </a:xfrm>
          <a:prstGeom prst="rect">
            <a:avLst/>
          </a:prstGeom>
          <a:noFill/>
          <a:ln>
            <a:noFill/>
          </a:ln>
        </p:spPr>
      </p:pic>
    </p:spTree>
    <p:extLst>
      <p:ext uri="{BB962C8B-B14F-4D97-AF65-F5344CB8AC3E}">
        <p14:creationId xmlns:p14="http://schemas.microsoft.com/office/powerpoint/2010/main" val="14608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userDrawn="1">
  <p:cSld name="Vsebina">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6787747" cy="553998"/>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1" preserve="1" userDrawn="1">
  <p:cSld name="viri">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hasCustomPrompt="1"/>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sl-SI" dirty="0"/>
              <a:t>Viri</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11009969" cy="276999"/>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1200" b="0" i="0">
                <a:solidFill>
                  <a:srgbClr val="3F3F3F"/>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21987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1">
  <p:cSld name="1_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4891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userDrawn="1">
  <p:cSld name="Naslov in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C8A29737-EFD1-06F4-D360-961745774611}"/>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reserve="1" userDrawn="1">
  <p:cSld name="Naslov, besedilo,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Text Placeholder 3">
            <a:extLst>
              <a:ext uri="{FF2B5EF4-FFF2-40B4-BE49-F238E27FC236}">
                <a16:creationId xmlns:a16="http://schemas.microsoft.com/office/drawing/2014/main" id="{2EF33FF5-2BE8-97E9-C449-EFDCB15FACAB}"/>
              </a:ext>
            </a:extLst>
          </p:cNvPr>
          <p:cNvSpPr>
            <a:spLocks noGrp="1"/>
          </p:cNvSpPr>
          <p:nvPr>
            <p:ph type="body" sz="quarter" idx="13"/>
          </p:nvPr>
        </p:nvSpPr>
        <p:spPr>
          <a:xfrm>
            <a:off x="593725" y="5798784"/>
            <a:ext cx="5502275" cy="369332"/>
          </a:xfrm>
        </p:spPr>
        <p:txBody>
          <a:bodyPr wrap="square" lIns="0" tIns="0" rIns="0" bIns="0" anchor="b" anchorCtr="0">
            <a:spAutoFit/>
          </a:bodyPr>
          <a:lstStyle>
            <a:lvl1pPr marL="0" indent="0">
              <a:lnSpc>
                <a:spcPct val="100000"/>
              </a:lnSpc>
              <a:spcBef>
                <a:spcPts val="0"/>
              </a:spcBef>
              <a:defRPr sz="2400">
                <a:latin typeface="Aptos" panose="020B0004020202020204" pitchFamily="34" charset="0"/>
              </a:defRPr>
            </a:lvl1pPr>
            <a:lvl2pPr indent="0">
              <a:lnSpc>
                <a:spcPct val="100000"/>
              </a:lnSpc>
              <a:defRPr sz="2400">
                <a:latin typeface="Aptos" panose="020B0004020202020204" pitchFamily="34" charset="0"/>
              </a:defRPr>
            </a:lvl2pPr>
            <a:lvl3pPr indent="0">
              <a:lnSpc>
                <a:spcPct val="100000"/>
              </a:lnSpc>
              <a:defRPr sz="2400">
                <a:latin typeface="Aptos" panose="020B0004020202020204" pitchFamily="34" charset="0"/>
              </a:defRPr>
            </a:lvl3pPr>
            <a:lvl4pPr indent="0">
              <a:lnSpc>
                <a:spcPct val="100000"/>
              </a:lnSpc>
              <a:defRPr sz="2400">
                <a:latin typeface="Aptos" panose="020B0004020202020204" pitchFamily="34" charset="0"/>
              </a:defRPr>
            </a:lvl4pPr>
            <a:lvl5pPr indent="0">
              <a:lnSpc>
                <a:spcPct val="100000"/>
              </a:lnSpc>
              <a:defRPr sz="2400">
                <a:latin typeface="Aptos" panose="020B0004020202020204" pitchFamily="34" charset="0"/>
              </a:defRPr>
            </a:lvl5pPr>
          </a:lstStyle>
          <a:p>
            <a:pPr lvl="0"/>
            <a:r>
              <a:rPr lang="en-US"/>
              <a:t>Click to edit Master text styles</a:t>
            </a:r>
          </a:p>
        </p:txBody>
      </p:sp>
      <p:sp>
        <p:nvSpPr>
          <p:cNvPr id="2" name="Google Shape;61;p23">
            <a:extLst>
              <a:ext uri="{FF2B5EF4-FFF2-40B4-BE49-F238E27FC236}">
                <a16:creationId xmlns:a16="http://schemas.microsoft.com/office/drawing/2014/main" id="{BDC301D6-E365-A05F-4B71-DE7D012A58C8}"/>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7870853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2" userDrawn="1">
  <p:cSld name="Naslov, besedilo, slika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2654643"/>
            <a:ext cx="671486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654643"/>
            <a:ext cx="3982851" cy="3031636"/>
          </a:xfrm>
        </p:spPr>
        <p:txBody>
          <a:bodyPr/>
          <a:lstStyle/>
          <a:p>
            <a:r>
              <a:rPr lang="en-US"/>
              <a:t>Click icon to add online image</a:t>
            </a:r>
            <a:endParaRPr lang="sl-SI"/>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bullet, slika 2 - spodnja poravnava">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5582842"/>
            <a:ext cx="6714864" cy="307777"/>
          </a:xfrm>
          <a:prstGeom prst="rect">
            <a:avLst/>
          </a:prstGeom>
          <a:noFill/>
          <a:ln>
            <a:noFill/>
          </a:ln>
        </p:spPr>
        <p:txBody>
          <a:bodyPr spcFirstLastPara="1" wrap="square" lIns="0" tIns="0" rIns="0" bIns="0" anchor="b" anchorCtr="0">
            <a:spAutoFit/>
          </a:bodyPr>
          <a:lstStyle>
            <a:lvl1pPr marL="342000" lvl="0" indent="-342000" algn="l">
              <a:lnSpc>
                <a:spcPct val="100000"/>
              </a:lnSpc>
              <a:spcBef>
                <a:spcPts val="0"/>
              </a:spcBef>
              <a:spcAft>
                <a:spcPts val="0"/>
              </a:spcAft>
              <a:buClr>
                <a:srgbClr val="035854"/>
              </a:buClr>
              <a:buSzPts val="2000"/>
              <a:buFont typeface="Arial" panose="020B0604020202020204" pitchFamily="34" charset="0"/>
              <a:buChar char="•"/>
              <a:defRPr sz="2000" b="1">
                <a:solidFill>
                  <a:srgbClr val="035854"/>
                </a:solidFill>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85898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187650027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in dve besedili">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768683E0-2AFF-6CF8-F4ED-0797044C5246}"/>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3" name="Google Shape;61;p23">
            <a:extLst>
              <a:ext uri="{FF2B5EF4-FFF2-40B4-BE49-F238E27FC236}">
                <a16:creationId xmlns:a16="http://schemas.microsoft.com/office/drawing/2014/main" id="{FECAAD91-4A10-DC82-A8CB-F634C1DC23C9}"/>
              </a:ext>
            </a:extLst>
          </p:cNvPr>
          <p:cNvSpPr txBox="1">
            <a:spLocks noGrp="1"/>
          </p:cNvSpPr>
          <p:nvPr>
            <p:ph type="body" idx="16"/>
          </p:nvPr>
        </p:nvSpPr>
        <p:spPr>
          <a:xfrm>
            <a:off x="6256075" y="2654643"/>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983124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besedilo levo">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44760058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reserve="1" userDrawn="1">
  <p:cSld name="1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98;p27">
            <a:extLst>
              <a:ext uri="{FF2B5EF4-FFF2-40B4-BE49-F238E27FC236}">
                <a16:creationId xmlns:a16="http://schemas.microsoft.com/office/drawing/2014/main" id="{25B6E8BC-17F6-DBF3-83F6-57AE93B5BA53}"/>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99;p27">
            <a:extLst>
              <a:ext uri="{FF2B5EF4-FFF2-40B4-BE49-F238E27FC236}">
                <a16:creationId xmlns:a16="http://schemas.microsoft.com/office/drawing/2014/main" id="{23031AD6-D367-4A7F-334F-55301C0EC8E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100;p27">
            <a:extLst>
              <a:ext uri="{FF2B5EF4-FFF2-40B4-BE49-F238E27FC236}">
                <a16:creationId xmlns:a16="http://schemas.microsoft.com/office/drawing/2014/main" id="{D1AF6040-9FE5-0D85-3C02-294F6794D6B5}"/>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410493025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dirty="0"/>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dirty="0"/>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lang="sl-SI" dirty="0"/>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pic>
        <p:nvPicPr>
          <p:cNvPr id="14" name="Google Shape;14;p16" descr="Logo ProCure"/>
          <p:cNvPicPr preferRelativeResize="0"/>
          <p:nvPr/>
        </p:nvPicPr>
        <p:blipFill rotWithShape="1">
          <a:blip r:embed="rId2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55" r:id="rId5"/>
    <p:sldLayoutId id="2147483665" r:id="rId6"/>
    <p:sldLayoutId id="2147483662" r:id="rId7"/>
    <p:sldLayoutId id="2147483667" r:id="rId8"/>
    <p:sldLayoutId id="2147483671" r:id="rId9"/>
    <p:sldLayoutId id="2147483664" r:id="rId10"/>
    <p:sldLayoutId id="2147483668" r:id="rId11"/>
    <p:sldLayoutId id="2147483675" r:id="rId12"/>
    <p:sldLayoutId id="2147483660" r:id="rId13"/>
    <p:sldLayoutId id="2147483670" r:id="rId14"/>
    <p:sldLayoutId id="2147483672" r:id="rId15"/>
    <p:sldLayoutId id="2147483666" r:id="rId16"/>
    <p:sldLayoutId id="2147483661" r:id="rId17"/>
    <p:sldLayoutId id="2147483669" r:id="rId18"/>
    <p:sldLayoutId id="2147483673" r:id="rId19"/>
    <p:sldLayoutId id="2147483674" r:id="rId20"/>
    <p:sldLayoutId id="2147483676" r:id="rId2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Serif" panose="02020604070405020304" pitchFamily="18" charset="0"/>
          <a:ea typeface="Aptos Serif" panose="02020604070405020304" pitchFamily="18" charset="0"/>
          <a:cs typeface="Aptos Serif" panose="0202060407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png"/><Relationship Id="rId3" Type="http://schemas.openxmlformats.org/officeDocument/2006/relationships/image" Target="../media/image7.gif"/><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image" Target="../media/image21.jpg"/><Relationship Id="rId2" Type="http://schemas.openxmlformats.org/officeDocument/2006/relationships/notesSlide" Target="../notesSlides/notesSlide19.xml"/><Relationship Id="rId16"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
          <p:cNvSpPr txBox="1"/>
          <p:nvPr/>
        </p:nvSpPr>
        <p:spPr>
          <a:xfrm>
            <a:off x="6309904" y="3204578"/>
            <a:ext cx="2745196" cy="369332"/>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noProof="0" dirty="0">
                <a:solidFill>
                  <a:srgbClr val="3F3F3F"/>
                </a:solidFill>
                <a:latin typeface="Arial"/>
                <a:ea typeface="Arial"/>
                <a:cs typeface="Arial"/>
                <a:sym typeface="Arial"/>
              </a:rPr>
              <a:t>Datum</a:t>
            </a:r>
            <a:endParaRPr lang="sl-SI" sz="1400" b="0" i="0" u="none" strike="noStrike" cap="none" noProof="0"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CB858139-A86C-01DC-DE14-936FCDC2331B}"/>
              </a:ext>
            </a:extLst>
          </p:cNvPr>
          <p:cNvSpPr>
            <a:spLocks noGrp="1"/>
          </p:cNvSpPr>
          <p:nvPr>
            <p:ph type="title"/>
          </p:nvPr>
        </p:nvSpPr>
        <p:spPr>
          <a:xfrm>
            <a:off x="6309360" y="2225434"/>
            <a:ext cx="5242555" cy="787908"/>
          </a:xfrm>
        </p:spPr>
        <p:txBody>
          <a:bodyPr/>
          <a:lstStyle/>
          <a:p>
            <a:r>
              <a:rPr lang="sl-SI" noProof="0" dirty="0"/>
              <a:t>Pravni</a:t>
            </a:r>
            <a:br>
              <a:rPr lang="sl-SI" noProof="0" dirty="0"/>
            </a:br>
            <a:r>
              <a:rPr lang="sl-SI" noProof="0" dirty="0"/>
              <a:t>in politični okvir</a:t>
            </a:r>
          </a:p>
        </p:txBody>
      </p:sp>
      <p:sp>
        <p:nvSpPr>
          <p:cNvPr id="3" name="Text Placeholder 2">
            <a:extLst>
              <a:ext uri="{FF2B5EF4-FFF2-40B4-BE49-F238E27FC236}">
                <a16:creationId xmlns:a16="http://schemas.microsoft.com/office/drawing/2014/main" id="{C2FAC78C-8842-22F6-E171-2417FA2F7B9B}"/>
              </a:ext>
            </a:extLst>
          </p:cNvPr>
          <p:cNvSpPr>
            <a:spLocks noGrp="1"/>
          </p:cNvSpPr>
          <p:nvPr>
            <p:ph type="body" idx="2"/>
          </p:nvPr>
        </p:nvSpPr>
        <p:spPr>
          <a:xfrm>
            <a:off x="6309359" y="1616448"/>
            <a:ext cx="5242557" cy="553998"/>
          </a:xfrm>
        </p:spPr>
        <p:txBody>
          <a:bodyPr/>
          <a:lstStyle/>
          <a:p>
            <a:pPr>
              <a:lnSpc>
                <a:spcPct val="100000"/>
              </a:lnSpc>
              <a:spcBef>
                <a:spcPts val="0"/>
              </a:spcBef>
            </a:pPr>
            <a:r>
              <a:rPr lang="pl-PL" dirty="0"/>
              <a:t>Učno gradivo za trajnostno javno naročanje </a:t>
            </a:r>
          </a:p>
          <a:p>
            <a:pPr>
              <a:lnSpc>
                <a:spcPct val="100000"/>
              </a:lnSpc>
              <a:spcBef>
                <a:spcPts val="0"/>
              </a:spcBef>
            </a:pPr>
            <a:r>
              <a:rPr lang="sl-SI" dirty="0"/>
              <a:t>– Tematski sklop 2</a:t>
            </a:r>
          </a:p>
        </p:txBody>
      </p:sp>
    </p:spTree>
    <p:extLst>
      <p:ext uri="{BB962C8B-B14F-4D97-AF65-F5344CB8AC3E}">
        <p14:creationId xmlns:p14="http://schemas.microsoft.com/office/powerpoint/2010/main" val="419145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94EE37-71B2-C90B-C992-FA86B56A9D6D}"/>
              </a:ext>
            </a:extLst>
          </p:cNvPr>
          <p:cNvSpPr/>
          <p:nvPr/>
        </p:nvSpPr>
        <p:spPr>
          <a:xfrm>
            <a:off x="6293550" y="2654643"/>
            <a:ext cx="4341755" cy="32584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sl-SI" noProof="0" dirty="0">
              <a:ln>
                <a:solidFill>
                  <a:srgbClr val="64B1BE"/>
                </a:solidFill>
              </a:ln>
              <a:noFill/>
            </a:endParaRPr>
          </a:p>
        </p:txBody>
      </p:sp>
      <p:sp>
        <p:nvSpPr>
          <p:cNvPr id="5" name="Text Placeholder 4">
            <a:extLst>
              <a:ext uri="{FF2B5EF4-FFF2-40B4-BE49-F238E27FC236}">
                <a16:creationId xmlns:a16="http://schemas.microsoft.com/office/drawing/2014/main" id="{6081EF45-195A-CFB4-FC3E-2417E7150C0E}"/>
              </a:ext>
            </a:extLst>
          </p:cNvPr>
          <p:cNvSpPr>
            <a:spLocks noGrp="1"/>
          </p:cNvSpPr>
          <p:nvPr>
            <p:ph type="body" idx="1"/>
          </p:nvPr>
        </p:nvSpPr>
        <p:spPr>
          <a:xfrm>
            <a:off x="594360" y="2654643"/>
            <a:ext cx="5806440" cy="1846659"/>
          </a:xfrm>
        </p:spPr>
        <p:txBody>
          <a:bodyPr/>
          <a:lstStyle/>
          <a:p>
            <a:r>
              <a:rPr lang="sl-SI" sz="2400" noProof="0" dirty="0"/>
              <a:t>Javno naročilo ne določa, kaj se kupuje, ampak samo, kako se kupuje.</a:t>
            </a:r>
          </a:p>
          <a:p>
            <a:endParaRPr lang="sl-SI" sz="2400" noProof="0" dirty="0"/>
          </a:p>
          <a:p>
            <a:r>
              <a:rPr lang="sl-SI" sz="2400" noProof="0" dirty="0" err="1"/>
              <a:t>Ekosocialna</a:t>
            </a:r>
            <a:r>
              <a:rPr lang="sl-SI" sz="2400" noProof="0" dirty="0"/>
              <a:t> merila se lahko upoštevajo v vseh fazah postopka javnega naročanja.</a:t>
            </a:r>
          </a:p>
        </p:txBody>
      </p:sp>
      <p:sp>
        <p:nvSpPr>
          <p:cNvPr id="4" name="Title 3">
            <a:extLst>
              <a:ext uri="{FF2B5EF4-FFF2-40B4-BE49-F238E27FC236}">
                <a16:creationId xmlns:a16="http://schemas.microsoft.com/office/drawing/2014/main" id="{2FF9E5F5-E362-6997-3B36-0D397FE3164E}"/>
              </a:ext>
            </a:extLst>
          </p:cNvPr>
          <p:cNvSpPr>
            <a:spLocks noGrp="1"/>
          </p:cNvSpPr>
          <p:nvPr>
            <p:ph type="title"/>
          </p:nvPr>
        </p:nvSpPr>
        <p:spPr/>
        <p:txBody>
          <a:bodyPr/>
          <a:lstStyle/>
          <a:p>
            <a:r>
              <a:rPr lang="sl-SI" noProof="0" dirty="0"/>
              <a:t>Pravica do opredelitve storitve</a:t>
            </a:r>
          </a:p>
        </p:txBody>
      </p:sp>
      <p:grpSp>
        <p:nvGrpSpPr>
          <p:cNvPr id="13" name="Group 12">
            <a:extLst>
              <a:ext uri="{FF2B5EF4-FFF2-40B4-BE49-F238E27FC236}">
                <a16:creationId xmlns:a16="http://schemas.microsoft.com/office/drawing/2014/main" id="{7C6F2167-2496-86D6-A14B-C77315712EB4}"/>
              </a:ext>
            </a:extLst>
          </p:cNvPr>
          <p:cNvGrpSpPr/>
          <p:nvPr/>
        </p:nvGrpSpPr>
        <p:grpSpPr>
          <a:xfrm>
            <a:off x="6341478" y="2761321"/>
            <a:ext cx="4331409" cy="3278562"/>
            <a:chOff x="7319570" y="2439028"/>
            <a:chExt cx="4968197" cy="3390040"/>
          </a:xfrm>
        </p:grpSpPr>
        <p:sp>
          <p:nvSpPr>
            <p:cNvPr id="7" name="Form 3">
              <a:extLst>
                <a:ext uri="{FF2B5EF4-FFF2-40B4-BE49-F238E27FC236}">
                  <a16:creationId xmlns:a16="http://schemas.microsoft.com/office/drawing/2014/main" id="{D0918F9C-5733-6E49-E2F3-1D3BB5B1FE72}"/>
                </a:ext>
              </a:extLst>
            </p:cNvPr>
            <p:cNvSpPr/>
            <p:nvPr/>
          </p:nvSpPr>
          <p:spPr>
            <a:xfrm rot="4396374">
              <a:off x="8650600" y="3398322"/>
              <a:ext cx="2972935" cy="1888557"/>
            </a:xfrm>
            <a:prstGeom prst="swooshArrow">
              <a:avLst>
                <a:gd name="adj1" fmla="val 16310"/>
                <a:gd name="adj2" fmla="val 31370"/>
              </a:avLst>
            </a:prstGeom>
            <a:solidFill>
              <a:srgbClr val="92D050">
                <a:alpha val="90000"/>
              </a:srgbClr>
            </a:solidFill>
          </p:spPr>
          <p:style>
            <a:lnRef idx="2">
              <a:schemeClr val="lt1">
                <a:hueOff val="0"/>
                <a:satOff val="0"/>
                <a:lumOff val="0"/>
                <a:alphaOff val="0"/>
              </a:schemeClr>
            </a:lnRef>
            <a:fillRef idx="1">
              <a:scrgbClr r="0" g="0" b="0"/>
            </a:fillRef>
            <a:effectRef idx="0">
              <a:schemeClr val="accent3">
                <a:alpha val="90000"/>
                <a:hueOff val="0"/>
                <a:satOff val="0"/>
                <a:lumOff val="0"/>
                <a:alphaOff val="0"/>
              </a:schemeClr>
            </a:effectRef>
            <a:fontRef idx="minor">
              <a:schemeClr val="lt1"/>
            </a:fontRef>
          </p:style>
          <p:txBody>
            <a:bodyPr/>
            <a:lstStyle/>
            <a:p>
              <a:endParaRPr lang="sl-SI" noProof="0" dirty="0"/>
            </a:p>
          </p:txBody>
        </p:sp>
        <p:sp>
          <p:nvSpPr>
            <p:cNvPr id="8" name="Textfeld 4">
              <a:extLst>
                <a:ext uri="{FF2B5EF4-FFF2-40B4-BE49-F238E27FC236}">
                  <a16:creationId xmlns:a16="http://schemas.microsoft.com/office/drawing/2014/main" id="{A3B92360-286B-4A08-D654-9E3520DE6811}"/>
                </a:ext>
              </a:extLst>
            </p:cNvPr>
            <p:cNvSpPr txBox="1"/>
            <p:nvPr/>
          </p:nvSpPr>
          <p:spPr>
            <a:xfrm>
              <a:off x="7319570" y="2439028"/>
              <a:ext cx="2234530" cy="1050198"/>
            </a:xfrm>
            <a:prstGeom prst="rect">
              <a:avLst/>
            </a:prstGeom>
            <a:noFill/>
          </p:spPr>
          <p:txBody>
            <a:bodyPr wrap="square" rtlCol="0">
              <a:spAutoFit/>
            </a:bodyPr>
            <a:lstStyle/>
            <a:p>
              <a:r>
                <a:rPr lang="sl-SI" sz="2000" b="1" noProof="0" dirty="0">
                  <a:solidFill>
                    <a:srgbClr val="035854"/>
                  </a:solidFill>
                  <a:latin typeface="Aptos" panose="020B0004020202020204" pitchFamily="34" charset="0"/>
                </a:rPr>
                <a:t>opredelitev predmeta naročila</a:t>
              </a:r>
            </a:p>
          </p:txBody>
        </p:sp>
        <p:sp>
          <p:nvSpPr>
            <p:cNvPr id="9" name="Textfeld 5">
              <a:extLst>
                <a:ext uri="{FF2B5EF4-FFF2-40B4-BE49-F238E27FC236}">
                  <a16:creationId xmlns:a16="http://schemas.microsoft.com/office/drawing/2014/main" id="{92464BB2-AFB9-D008-74B4-BF1E24302F2D}"/>
                </a:ext>
              </a:extLst>
            </p:cNvPr>
            <p:cNvSpPr txBox="1"/>
            <p:nvPr/>
          </p:nvSpPr>
          <p:spPr>
            <a:xfrm>
              <a:off x="9804936" y="2744598"/>
              <a:ext cx="2234530" cy="707886"/>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rgbClr val="035854"/>
                  </a:solidFill>
                  <a:latin typeface="Aptos" panose="020B0004020202020204" pitchFamily="34" charset="0"/>
                </a:defRPr>
              </a:lvl1pPr>
            </a:lstStyle>
            <a:p>
              <a:r>
                <a:rPr lang="sl-SI" sz="2000" noProof="0" dirty="0"/>
                <a:t>tehnične specifikacije</a:t>
              </a:r>
            </a:p>
          </p:txBody>
        </p:sp>
        <p:sp>
          <p:nvSpPr>
            <p:cNvPr id="10" name="Textfeld 6">
              <a:extLst>
                <a:ext uri="{FF2B5EF4-FFF2-40B4-BE49-F238E27FC236}">
                  <a16:creationId xmlns:a16="http://schemas.microsoft.com/office/drawing/2014/main" id="{39DBC685-3E51-EB91-4057-EE912707C262}"/>
                </a:ext>
              </a:extLst>
            </p:cNvPr>
            <p:cNvSpPr txBox="1"/>
            <p:nvPr/>
          </p:nvSpPr>
          <p:spPr>
            <a:xfrm>
              <a:off x="7319570" y="3732333"/>
              <a:ext cx="2664296" cy="400110"/>
            </a:xfrm>
            <a:prstGeom prst="rect">
              <a:avLst/>
            </a:prstGeom>
            <a:noFill/>
          </p:spPr>
          <p:txBody>
            <a:bodyPr wrap="square" rtlCol="0">
              <a:spAutoFit/>
            </a:bodyPr>
            <a:lstStyle>
              <a:defPPr marR="0" lvl="0" algn="l" rtl="0">
                <a:lnSpc>
                  <a:spcPct val="100000"/>
                </a:lnSpc>
                <a:spcBef>
                  <a:spcPts val="0"/>
                </a:spcBef>
                <a:spcAft>
                  <a:spcPts val="0"/>
                </a:spcAft>
              </a:defPPr>
              <a:lvl1pPr>
                <a:defRPr b="1">
                  <a:solidFill>
                    <a:srgbClr val="035854"/>
                  </a:solidFill>
                  <a:latin typeface="Aptos" panose="020B0004020202020204" pitchFamily="34" charset="0"/>
                </a:defRPr>
              </a:lvl1pPr>
            </a:lstStyle>
            <a:p>
              <a:r>
                <a:rPr lang="sl-SI" sz="2000" noProof="0" dirty="0"/>
                <a:t>izbira ponudnikov</a:t>
              </a:r>
            </a:p>
          </p:txBody>
        </p:sp>
        <p:sp>
          <p:nvSpPr>
            <p:cNvPr id="11" name="Textfeld 7">
              <a:extLst>
                <a:ext uri="{FF2B5EF4-FFF2-40B4-BE49-F238E27FC236}">
                  <a16:creationId xmlns:a16="http://schemas.microsoft.com/office/drawing/2014/main" id="{0E089FFD-545D-197A-855D-C37FA586D73D}"/>
                </a:ext>
              </a:extLst>
            </p:cNvPr>
            <p:cNvSpPr txBox="1"/>
            <p:nvPr/>
          </p:nvSpPr>
          <p:spPr>
            <a:xfrm>
              <a:off x="8934777" y="4778498"/>
              <a:ext cx="1737510" cy="707886"/>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rgbClr val="035854"/>
                  </a:solidFill>
                  <a:latin typeface="Aptos" panose="020B0004020202020204" pitchFamily="34" charset="0"/>
                </a:defRPr>
              </a:lvl1pPr>
            </a:lstStyle>
            <a:p>
              <a:r>
                <a:rPr lang="sl-SI" sz="2000" noProof="0" dirty="0"/>
                <a:t>pogodbeni pogoji</a:t>
              </a:r>
            </a:p>
          </p:txBody>
        </p:sp>
        <p:sp>
          <p:nvSpPr>
            <p:cNvPr id="12" name="Textfeld 8">
              <a:extLst>
                <a:ext uri="{FF2B5EF4-FFF2-40B4-BE49-F238E27FC236}">
                  <a16:creationId xmlns:a16="http://schemas.microsoft.com/office/drawing/2014/main" id="{B30E07BE-FF0E-AE1E-89E2-C07C380694B4}"/>
                </a:ext>
              </a:extLst>
            </p:cNvPr>
            <p:cNvSpPr txBox="1"/>
            <p:nvPr/>
          </p:nvSpPr>
          <p:spPr>
            <a:xfrm>
              <a:off x="10779795" y="3653542"/>
              <a:ext cx="1507972" cy="1015663"/>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rgbClr val="035854"/>
                  </a:solidFill>
                  <a:latin typeface="Aptos" panose="020B0004020202020204" pitchFamily="34" charset="0"/>
                </a:defRPr>
              </a:lvl1pPr>
            </a:lstStyle>
            <a:p>
              <a:r>
                <a:rPr lang="sl-SI" sz="2000" noProof="0" dirty="0"/>
                <a:t>merila za oddajo naročila</a:t>
              </a:r>
            </a:p>
          </p:txBody>
        </p:sp>
      </p:grpSp>
    </p:spTree>
    <p:extLst>
      <p:ext uri="{BB962C8B-B14F-4D97-AF65-F5344CB8AC3E}">
        <p14:creationId xmlns:p14="http://schemas.microsoft.com/office/powerpoint/2010/main" val="232170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8F14-DE02-594D-BFD5-484485BB77E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6A8210A-82DE-F9FD-53B7-D1517E0BE779}"/>
              </a:ext>
            </a:extLst>
          </p:cNvPr>
          <p:cNvSpPr>
            <a:spLocks noGrp="1"/>
          </p:cNvSpPr>
          <p:nvPr>
            <p:ph type="body" idx="1"/>
          </p:nvPr>
        </p:nvSpPr>
        <p:spPr/>
        <p:txBody>
          <a:bodyPr/>
          <a:lstStyle/>
          <a:p>
            <a:r>
              <a:rPr lang="sl-SI" sz="2400" noProof="0" dirty="0"/>
              <a:t>Vključitev trajnostnih meril v razpisno dokumentacijo, ki so v skladu z veljavno zakonodajo izrecno dovoljena in zaželena.</a:t>
            </a:r>
          </a:p>
          <a:p>
            <a:endParaRPr lang="sl-SI" sz="2400" noProof="0" dirty="0"/>
          </a:p>
          <a:p>
            <a:r>
              <a:rPr lang="sl-SI" sz="2400" noProof="0" dirty="0"/>
              <a:t>Trajnost kot načelo javnega naročanja, enako kot preglednost, nediskriminacija in sorazmernost (2. odstavek 18. člena Direktive 2014/24/EU).</a:t>
            </a:r>
          </a:p>
          <a:p>
            <a:endParaRPr lang="sl-SI" noProof="0" dirty="0"/>
          </a:p>
        </p:txBody>
      </p:sp>
      <p:sp>
        <p:nvSpPr>
          <p:cNvPr id="5" name="Title 4">
            <a:extLst>
              <a:ext uri="{FF2B5EF4-FFF2-40B4-BE49-F238E27FC236}">
                <a16:creationId xmlns:a16="http://schemas.microsoft.com/office/drawing/2014/main" id="{9B17DB39-B55B-70EF-A790-FF1B567DA671}"/>
              </a:ext>
            </a:extLst>
          </p:cNvPr>
          <p:cNvSpPr>
            <a:spLocks noGrp="1"/>
          </p:cNvSpPr>
          <p:nvPr>
            <p:ph type="title"/>
          </p:nvPr>
        </p:nvSpPr>
        <p:spPr/>
        <p:txBody>
          <a:bodyPr/>
          <a:lstStyle/>
          <a:p>
            <a:r>
              <a:rPr lang="sl-SI" noProof="0" dirty="0"/>
              <a:t>Pogoji</a:t>
            </a:r>
          </a:p>
        </p:txBody>
      </p:sp>
    </p:spTree>
    <p:extLst>
      <p:ext uri="{BB962C8B-B14F-4D97-AF65-F5344CB8AC3E}">
        <p14:creationId xmlns:p14="http://schemas.microsoft.com/office/powerpoint/2010/main" val="219296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11C32-2C38-0435-8E4A-4D03C98FD6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798C91-C387-5670-4449-A7447F93C0C0}"/>
              </a:ext>
            </a:extLst>
          </p:cNvPr>
          <p:cNvSpPr>
            <a:spLocks noGrp="1"/>
          </p:cNvSpPr>
          <p:nvPr>
            <p:ph type="title"/>
          </p:nvPr>
        </p:nvSpPr>
        <p:spPr>
          <a:xfrm>
            <a:off x="594358" y="595856"/>
            <a:ext cx="6771641" cy="1625060"/>
          </a:xfrm>
        </p:spPr>
        <p:txBody>
          <a:bodyPr/>
          <a:lstStyle/>
          <a:p>
            <a:r>
              <a:rPr lang="sl-SI" noProof="0" dirty="0"/>
              <a:t>2. Pomembni pravni instrumenti EU za javna naročila</a:t>
            </a:r>
          </a:p>
        </p:txBody>
      </p:sp>
      <p:sp>
        <p:nvSpPr>
          <p:cNvPr id="5" name="Picture Placeholder 4">
            <a:extLst>
              <a:ext uri="{FF2B5EF4-FFF2-40B4-BE49-F238E27FC236}">
                <a16:creationId xmlns:a16="http://schemas.microsoft.com/office/drawing/2014/main" id="{40B85184-C57F-FB94-ACB3-DB41176117EF}"/>
              </a:ext>
            </a:extLst>
          </p:cNvPr>
          <p:cNvSpPr>
            <a:spLocks noGrp="1"/>
          </p:cNvSpPr>
          <p:nvPr>
            <p:ph type="pic" idx="2"/>
          </p:nvPr>
        </p:nvSpPr>
        <p:spPr/>
        <p:txBody>
          <a:bodyPr/>
          <a:lstStyle/>
          <a:p>
            <a:endParaRPr lang="sl-SI" noProof="0" dirty="0"/>
          </a:p>
        </p:txBody>
      </p:sp>
    </p:spTree>
    <p:extLst>
      <p:ext uri="{BB962C8B-B14F-4D97-AF65-F5344CB8AC3E}">
        <p14:creationId xmlns:p14="http://schemas.microsoft.com/office/powerpoint/2010/main" val="69649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DEC766-01EB-0C56-7A7E-C8937C39806A}"/>
              </a:ext>
            </a:extLst>
          </p:cNvPr>
          <p:cNvSpPr>
            <a:spLocks noGrp="1"/>
          </p:cNvSpPr>
          <p:nvPr>
            <p:ph type="title"/>
          </p:nvPr>
        </p:nvSpPr>
        <p:spPr/>
        <p:txBody>
          <a:bodyPr/>
          <a:lstStyle/>
          <a:p>
            <a:r>
              <a:rPr lang="sl-SI" noProof="0" dirty="0"/>
              <a:t>Ustrezni pravni instrumenti</a:t>
            </a:r>
          </a:p>
        </p:txBody>
      </p:sp>
      <p:sp>
        <p:nvSpPr>
          <p:cNvPr id="8" name="Text Placeholder 7">
            <a:extLst>
              <a:ext uri="{FF2B5EF4-FFF2-40B4-BE49-F238E27FC236}">
                <a16:creationId xmlns:a16="http://schemas.microsoft.com/office/drawing/2014/main" id="{EE214C45-89BB-0ADB-D977-F585D61FFC4F}"/>
              </a:ext>
            </a:extLst>
          </p:cNvPr>
          <p:cNvSpPr>
            <a:spLocks noGrp="1"/>
          </p:cNvSpPr>
          <p:nvPr>
            <p:ph type="body" idx="15"/>
          </p:nvPr>
        </p:nvSpPr>
        <p:spPr>
          <a:xfrm>
            <a:off x="594360" y="2654644"/>
            <a:ext cx="5394904" cy="3693319"/>
          </a:xfrm>
        </p:spPr>
        <p:txBody>
          <a:bodyPr/>
          <a:lstStyle/>
          <a:p>
            <a:r>
              <a:rPr lang="sl-SI" sz="2400" b="1" noProof="0" dirty="0"/>
              <a:t>Pogodba o delovanju Evropske unije (PDEU)</a:t>
            </a:r>
          </a:p>
          <a:p>
            <a:endParaRPr lang="sl-SI" sz="2400" b="1" noProof="0" dirty="0"/>
          </a:p>
          <a:p>
            <a:r>
              <a:rPr lang="sl-SI" sz="2400" b="1" noProof="0" dirty="0"/>
              <a:t>Direktive EU o javnih naročilih: 2014/23/EU, 2014/24/EU in 2014/25/EU</a:t>
            </a:r>
          </a:p>
          <a:p>
            <a:endParaRPr lang="sl-SI" sz="2400" b="1" noProof="0" dirty="0"/>
          </a:p>
          <a:p>
            <a:r>
              <a:rPr lang="sl-SI" sz="2400" b="1" noProof="0" dirty="0"/>
              <a:t>Sektorska zakonodaja EU, npr. direktiva o čistih vozilih, direktiva o energetski učinkovitosti in nova uredba o baterijah.</a:t>
            </a:r>
          </a:p>
        </p:txBody>
      </p:sp>
      <p:sp>
        <p:nvSpPr>
          <p:cNvPr id="9" name="Text Placeholder 8">
            <a:extLst>
              <a:ext uri="{FF2B5EF4-FFF2-40B4-BE49-F238E27FC236}">
                <a16:creationId xmlns:a16="http://schemas.microsoft.com/office/drawing/2014/main" id="{C6849339-2D00-DCC6-22D0-B35BF1C3AF24}"/>
              </a:ext>
            </a:extLst>
          </p:cNvPr>
          <p:cNvSpPr>
            <a:spLocks noGrp="1"/>
          </p:cNvSpPr>
          <p:nvPr>
            <p:ph type="body" idx="16"/>
          </p:nvPr>
        </p:nvSpPr>
        <p:spPr>
          <a:xfrm>
            <a:off x="6256075" y="2654643"/>
            <a:ext cx="5394904" cy="2954655"/>
          </a:xfrm>
          <a:noFill/>
          <a:ln>
            <a:noFill/>
          </a:ln>
        </p:spPr>
        <p:txBody>
          <a:bodyPr spcFirstLastPara="1" wrap="square" lIns="0" tIns="0" rIns="0" bIns="0" anchor="t" anchorCtr="0">
            <a:spAutoFit/>
          </a:bodyPr>
          <a:lstStyle/>
          <a:p>
            <a:r>
              <a:rPr lang="sl-SI" sz="2400" b="1" noProof="0" dirty="0"/>
              <a:t>Nacionalni izvedbeni predpisi</a:t>
            </a:r>
          </a:p>
          <a:p>
            <a:endParaRPr lang="sl-SI" sz="2400" b="1" noProof="0" dirty="0"/>
          </a:p>
          <a:p>
            <a:r>
              <a:rPr lang="sl-SI" sz="2400" b="1" noProof="0" dirty="0"/>
              <a:t>Sodna praksa Sodišča Evropske unije + nacionalnih sodišč</a:t>
            </a:r>
          </a:p>
          <a:p>
            <a:endParaRPr lang="sl-SI" sz="2400" b="1" noProof="0" dirty="0"/>
          </a:p>
          <a:p>
            <a:r>
              <a:rPr lang="sl-SI" sz="2400" b="1" noProof="0" dirty="0"/>
              <a:t>Sporazum STO o javnih naročilih</a:t>
            </a:r>
          </a:p>
          <a:p>
            <a:endParaRPr lang="sl-SI" sz="2400" b="1" noProof="0" dirty="0"/>
          </a:p>
          <a:p>
            <a:endParaRPr lang="sl-SI" sz="2400" b="1" noProof="0" dirty="0"/>
          </a:p>
        </p:txBody>
      </p:sp>
    </p:spTree>
    <p:extLst>
      <p:ext uri="{BB962C8B-B14F-4D97-AF65-F5344CB8AC3E}">
        <p14:creationId xmlns:p14="http://schemas.microsoft.com/office/powerpoint/2010/main" val="126288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F6BF1-FC8D-F11E-1D24-38A9501CA7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1003E1-5DF9-9B01-2DA1-776DA0815E2A}"/>
              </a:ext>
            </a:extLst>
          </p:cNvPr>
          <p:cNvSpPr>
            <a:spLocks noGrp="1"/>
          </p:cNvSpPr>
          <p:nvPr>
            <p:ph type="title"/>
          </p:nvPr>
        </p:nvSpPr>
        <p:spPr/>
        <p:txBody>
          <a:bodyPr/>
          <a:lstStyle/>
          <a:p>
            <a:r>
              <a:rPr lang="sl-SI" noProof="0" dirty="0"/>
              <a:t>Načela Pogodbe o EU (I)</a:t>
            </a:r>
          </a:p>
        </p:txBody>
      </p:sp>
      <p:sp>
        <p:nvSpPr>
          <p:cNvPr id="8" name="Text Placeholder 7">
            <a:extLst>
              <a:ext uri="{FF2B5EF4-FFF2-40B4-BE49-F238E27FC236}">
                <a16:creationId xmlns:a16="http://schemas.microsoft.com/office/drawing/2014/main" id="{193B7C0F-DB95-2A73-F453-36284A3F4664}"/>
              </a:ext>
            </a:extLst>
          </p:cNvPr>
          <p:cNvSpPr>
            <a:spLocks noGrp="1"/>
          </p:cNvSpPr>
          <p:nvPr>
            <p:ph type="body" idx="15"/>
          </p:nvPr>
        </p:nvSpPr>
        <p:spPr/>
        <p:txBody>
          <a:bodyPr/>
          <a:lstStyle/>
          <a:p>
            <a:r>
              <a:rPr lang="sl-SI" b="1" noProof="0" dirty="0"/>
              <a:t>Enako obravnavanje:</a:t>
            </a:r>
          </a:p>
          <a:p>
            <a:endParaRPr lang="sl-SI" b="1" noProof="0" dirty="0"/>
          </a:p>
          <a:p>
            <a:pPr marL="342900" indent="-342900">
              <a:buClr>
                <a:srgbClr val="035854"/>
              </a:buClr>
              <a:buFont typeface="Arial" panose="020B0604020202020204" pitchFamily="34" charset="0"/>
              <a:buChar char="•"/>
            </a:pPr>
            <a:r>
              <a:rPr lang="sl-SI" noProof="0" dirty="0"/>
              <a:t>vključuje prepoved diskriminacije na podlagi državljanstva.</a:t>
            </a:r>
          </a:p>
          <a:p>
            <a:pPr marL="342900" indent="-342900">
              <a:buClr>
                <a:srgbClr val="035854"/>
              </a:buClr>
              <a:buFont typeface="Arial" panose="020B0604020202020204" pitchFamily="34" charset="0"/>
              <a:buChar char="•"/>
            </a:pPr>
            <a:r>
              <a:rPr lang="sl-SI" noProof="0" dirty="0"/>
              <a:t>velja za vse javne naročila, ki spadajo v področje uporabe direktiv ali so čezmejnega pomena.</a:t>
            </a:r>
          </a:p>
          <a:p>
            <a:endParaRPr lang="sl-SI" b="1" noProof="0" dirty="0"/>
          </a:p>
        </p:txBody>
      </p:sp>
      <p:sp>
        <p:nvSpPr>
          <p:cNvPr id="9" name="Text Placeholder 8">
            <a:extLst>
              <a:ext uri="{FF2B5EF4-FFF2-40B4-BE49-F238E27FC236}">
                <a16:creationId xmlns:a16="http://schemas.microsoft.com/office/drawing/2014/main" id="{C68B9A11-588B-305F-BD1C-D0F2D7C3614D}"/>
              </a:ext>
            </a:extLst>
          </p:cNvPr>
          <p:cNvSpPr>
            <a:spLocks noGrp="1"/>
          </p:cNvSpPr>
          <p:nvPr>
            <p:ph type="body" idx="16"/>
          </p:nvPr>
        </p:nvSpPr>
        <p:spPr>
          <a:noFill/>
          <a:ln>
            <a:noFill/>
          </a:ln>
        </p:spPr>
        <p:txBody>
          <a:bodyPr spcFirstLastPara="1" wrap="square" lIns="0" tIns="0" rIns="0" bIns="0" anchor="t" anchorCtr="0">
            <a:spAutoFit/>
          </a:bodyPr>
          <a:lstStyle/>
          <a:p>
            <a:pPr marL="101600"/>
            <a:r>
              <a:rPr lang="sl-SI" b="1" noProof="0" dirty="0"/>
              <a:t>Preglednost:</a:t>
            </a:r>
          </a:p>
          <a:p>
            <a:pPr marL="101600"/>
            <a:endParaRPr lang="sl-SI" b="1" noProof="0" dirty="0"/>
          </a:p>
          <a:p>
            <a:pPr marL="444500" indent="-342900">
              <a:buClr>
                <a:srgbClr val="035854"/>
              </a:buClr>
              <a:buFont typeface="Arial" panose="020B0604020202020204" pitchFamily="34" charset="0"/>
              <a:buChar char="•"/>
            </a:pPr>
            <a:r>
              <a:rPr lang="sl-SI" noProof="0" dirty="0"/>
              <a:t>Naročila morajo biti ustrezno objavljena glede na njihovo vrednost.</a:t>
            </a:r>
          </a:p>
          <a:p>
            <a:pPr marL="444500" indent="-342900">
              <a:buClr>
                <a:srgbClr val="035854"/>
              </a:buClr>
              <a:buFont typeface="Arial" panose="020B0604020202020204" pitchFamily="34" charset="0"/>
              <a:buChar char="•"/>
            </a:pPr>
            <a:r>
              <a:rPr lang="sl-SI" noProof="0" dirty="0"/>
              <a:t>Razpisna dokumentacija mora biti razumljiva za „povprečno obveščenega in običajno skrbnega“ ponudnika.</a:t>
            </a:r>
          </a:p>
          <a:p>
            <a:pPr marL="444500" indent="-342900">
              <a:buClr>
                <a:srgbClr val="035854"/>
              </a:buClr>
              <a:buFont typeface="Arial" panose="020B0604020202020204" pitchFamily="34" charset="0"/>
              <a:buChar char="•"/>
            </a:pPr>
            <a:r>
              <a:rPr lang="sl-SI" noProof="0" dirty="0"/>
              <a:t>Vsi ponudniki morajo biti obveščeni o spremembah postopka.</a:t>
            </a:r>
          </a:p>
          <a:p>
            <a:pPr marL="444500" indent="-342900">
              <a:buClr>
                <a:srgbClr val="035854"/>
              </a:buClr>
              <a:buFont typeface="Arial" panose="020B0604020202020204" pitchFamily="34" charset="0"/>
              <a:buChar char="•"/>
            </a:pPr>
            <a:r>
              <a:rPr lang="sl-SI" noProof="0" dirty="0"/>
              <a:t>Ponudniki morajo biti obveščeni o razlogih za zavrnitev.</a:t>
            </a:r>
          </a:p>
          <a:p>
            <a:pPr marL="101600"/>
            <a:endParaRPr lang="sl-SI" noProof="0" dirty="0"/>
          </a:p>
          <a:p>
            <a:pPr marL="101600"/>
            <a:endParaRPr lang="sl-SI" noProof="0" dirty="0"/>
          </a:p>
        </p:txBody>
      </p:sp>
    </p:spTree>
    <p:extLst>
      <p:ext uri="{BB962C8B-B14F-4D97-AF65-F5344CB8AC3E}">
        <p14:creationId xmlns:p14="http://schemas.microsoft.com/office/powerpoint/2010/main" val="231416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3471-6CEE-A440-08AF-F1EA506122AB}"/>
              </a:ext>
            </a:extLst>
          </p:cNvPr>
          <p:cNvSpPr>
            <a:spLocks noGrp="1"/>
          </p:cNvSpPr>
          <p:nvPr>
            <p:ph type="title"/>
          </p:nvPr>
        </p:nvSpPr>
        <p:spPr/>
        <p:txBody>
          <a:bodyPr/>
          <a:lstStyle/>
          <a:p>
            <a:r>
              <a:rPr lang="sl-SI" noProof="0" dirty="0"/>
              <a:t>Načela Pogodbe o EU (II)</a:t>
            </a:r>
          </a:p>
        </p:txBody>
      </p:sp>
      <p:sp>
        <p:nvSpPr>
          <p:cNvPr id="3" name="Text Placeholder 2">
            <a:extLst>
              <a:ext uri="{FF2B5EF4-FFF2-40B4-BE49-F238E27FC236}">
                <a16:creationId xmlns:a16="http://schemas.microsoft.com/office/drawing/2014/main" id="{5E31D045-FE2D-97CB-561F-1A764889B077}"/>
              </a:ext>
            </a:extLst>
          </p:cNvPr>
          <p:cNvSpPr>
            <a:spLocks noGrp="1"/>
          </p:cNvSpPr>
          <p:nvPr>
            <p:ph type="body" idx="15"/>
          </p:nvPr>
        </p:nvSpPr>
        <p:spPr>
          <a:xfrm>
            <a:off x="594360" y="2654644"/>
            <a:ext cx="5394904" cy="3693319"/>
          </a:xfrm>
        </p:spPr>
        <p:txBody>
          <a:bodyPr/>
          <a:lstStyle/>
          <a:p>
            <a:r>
              <a:rPr lang="sl-SI" sz="2400" b="1" noProof="0" dirty="0"/>
              <a:t>Sorazmernost</a:t>
            </a:r>
          </a:p>
          <a:p>
            <a:endParaRPr lang="sl-SI" sz="2400" b="1" noProof="0" dirty="0"/>
          </a:p>
          <a:p>
            <a:r>
              <a:rPr lang="sl-SI" sz="2400" noProof="0" dirty="0"/>
              <a:t>Merila morajo:</a:t>
            </a:r>
          </a:p>
          <a:p>
            <a:endParaRPr lang="sl-SI" sz="2400" noProof="0" dirty="0"/>
          </a:p>
          <a:p>
            <a:pPr marL="342900" indent="-342900">
              <a:buClr>
                <a:srgbClr val="035854"/>
              </a:buClr>
              <a:buFont typeface="Arial" panose="020B0604020202020204" pitchFamily="34" charset="0"/>
              <a:buChar char="•"/>
            </a:pPr>
            <a:r>
              <a:rPr lang="sl-SI" sz="2400" noProof="0" dirty="0"/>
              <a:t> biti sorazmerna s cilji, ki se zasledujejo, in </a:t>
            </a:r>
          </a:p>
          <a:p>
            <a:pPr marL="342900" indent="-342900">
              <a:buClr>
                <a:srgbClr val="035854"/>
              </a:buClr>
              <a:buFont typeface="Arial" panose="020B0604020202020204" pitchFamily="34" charset="0"/>
              <a:buChar char="•"/>
            </a:pPr>
            <a:r>
              <a:rPr lang="sl-SI" sz="2400" noProof="0" dirty="0"/>
              <a:t>ne smejo presegati mere, ki je potrebna za doseganje teh ciljev. </a:t>
            </a:r>
          </a:p>
          <a:p>
            <a:endParaRPr lang="sl-SI" sz="2400" noProof="0" dirty="0"/>
          </a:p>
          <a:p>
            <a:endParaRPr lang="sl-SI" sz="2400" noProof="0" dirty="0"/>
          </a:p>
        </p:txBody>
      </p:sp>
      <p:sp>
        <p:nvSpPr>
          <p:cNvPr id="4" name="Text Placeholder 3">
            <a:extLst>
              <a:ext uri="{FF2B5EF4-FFF2-40B4-BE49-F238E27FC236}">
                <a16:creationId xmlns:a16="http://schemas.microsoft.com/office/drawing/2014/main" id="{574FFDB1-FA79-A649-7946-F2D61BBF2CE9}"/>
              </a:ext>
            </a:extLst>
          </p:cNvPr>
          <p:cNvSpPr>
            <a:spLocks noGrp="1"/>
          </p:cNvSpPr>
          <p:nvPr>
            <p:ph type="body" idx="16"/>
          </p:nvPr>
        </p:nvSpPr>
        <p:spPr>
          <a:xfrm>
            <a:off x="6256075" y="2654643"/>
            <a:ext cx="5394904" cy="3693319"/>
          </a:xfrm>
        </p:spPr>
        <p:txBody>
          <a:bodyPr/>
          <a:lstStyle/>
          <a:p>
            <a:r>
              <a:rPr lang="sl-SI" sz="2400" b="1" noProof="0" dirty="0"/>
              <a:t>Medsebojno priznavanje</a:t>
            </a:r>
          </a:p>
          <a:p>
            <a:endParaRPr lang="sl-SI" sz="2400" b="1" noProof="0" dirty="0"/>
          </a:p>
          <a:p>
            <a:pPr marL="342900" indent="-342900">
              <a:buClr>
                <a:srgbClr val="035854"/>
              </a:buClr>
              <a:buFont typeface="Arial" panose="020B0604020202020204" pitchFamily="34" charset="0"/>
              <a:buChar char="•"/>
            </a:pPr>
            <a:r>
              <a:rPr lang="sl-SI" sz="2400" noProof="0" dirty="0"/>
              <a:t>Upoštevati je treba oznake, certifikate in dokazila o poklicnih kvalifikacijah iz drugih držav članic.</a:t>
            </a:r>
          </a:p>
          <a:p>
            <a:pPr marL="342900" indent="-342900">
              <a:buClr>
                <a:srgbClr val="035854"/>
              </a:buClr>
              <a:buFont typeface="Arial" panose="020B0604020202020204" pitchFamily="34" charset="0"/>
              <a:buChar char="•"/>
            </a:pPr>
            <a:endParaRPr lang="sl-SI" sz="2400" noProof="0" dirty="0"/>
          </a:p>
          <a:p>
            <a:pPr marL="342900" indent="-342900">
              <a:buClr>
                <a:srgbClr val="035854"/>
              </a:buClr>
              <a:buFont typeface="Arial" panose="020B0604020202020204" pitchFamily="34" charset="0"/>
              <a:buChar char="•"/>
            </a:pPr>
            <a:r>
              <a:rPr lang="sl-SI" sz="2400" noProof="0" dirty="0"/>
              <a:t>Pri ocenjevanju skladnosti s kriteriji je treba priznati </a:t>
            </a:r>
            <a:r>
              <a:rPr lang="sl-SI" sz="2400" b="1" noProof="0" dirty="0">
                <a:solidFill>
                  <a:srgbClr val="035854"/>
                </a:solidFill>
              </a:rPr>
              <a:t>enakovredne kvalifikacije</a:t>
            </a:r>
            <a:r>
              <a:rPr lang="sl-SI" sz="2400" noProof="0" dirty="0"/>
              <a:t>.</a:t>
            </a:r>
          </a:p>
          <a:p>
            <a:endParaRPr lang="sl-SI" sz="2400" noProof="0" dirty="0"/>
          </a:p>
        </p:txBody>
      </p:sp>
    </p:spTree>
    <p:extLst>
      <p:ext uri="{BB962C8B-B14F-4D97-AF65-F5344CB8AC3E}">
        <p14:creationId xmlns:p14="http://schemas.microsoft.com/office/powerpoint/2010/main" val="410098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93AE1-905D-103F-6172-B4185094E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3970F-15C5-5B3B-F3AD-51819658BD29}"/>
              </a:ext>
            </a:extLst>
          </p:cNvPr>
          <p:cNvSpPr>
            <a:spLocks noGrp="1"/>
          </p:cNvSpPr>
          <p:nvPr>
            <p:ph type="title"/>
          </p:nvPr>
        </p:nvSpPr>
        <p:spPr/>
        <p:txBody>
          <a:bodyPr/>
          <a:lstStyle/>
          <a:p>
            <a:r>
              <a:rPr lang="sl-SI" noProof="0" dirty="0"/>
              <a:t>Smernice EU o javnih</a:t>
            </a:r>
            <a:br>
              <a:rPr lang="sl-SI" noProof="0" dirty="0"/>
            </a:br>
            <a:r>
              <a:rPr lang="sl-SI" noProof="0" dirty="0"/>
              <a:t>naročilih 2014 – Pomembni okvirni pogoji</a:t>
            </a:r>
          </a:p>
        </p:txBody>
      </p:sp>
      <p:sp>
        <p:nvSpPr>
          <p:cNvPr id="3" name="Text Placeholder 2">
            <a:extLst>
              <a:ext uri="{FF2B5EF4-FFF2-40B4-BE49-F238E27FC236}">
                <a16:creationId xmlns:a16="http://schemas.microsoft.com/office/drawing/2014/main" id="{6AC2BC5F-36B3-E395-97FB-67EA3F6EC310}"/>
              </a:ext>
            </a:extLst>
          </p:cNvPr>
          <p:cNvSpPr>
            <a:spLocks noGrp="1"/>
          </p:cNvSpPr>
          <p:nvPr>
            <p:ph type="body" idx="1"/>
          </p:nvPr>
        </p:nvSpPr>
        <p:spPr>
          <a:xfrm>
            <a:off x="594359" y="2654643"/>
            <a:ext cx="11056619" cy="2215991"/>
          </a:xfrm>
        </p:spPr>
        <p:txBody>
          <a:bodyPr/>
          <a:lstStyle/>
          <a:p>
            <a:pPr marL="342900" indent="-342900">
              <a:buClr>
                <a:srgbClr val="035854"/>
              </a:buClr>
              <a:buFont typeface="Aptos" panose="020B0004020202020204" pitchFamily="34" charset="0"/>
              <a:buChar char="•"/>
            </a:pPr>
            <a:r>
              <a:rPr lang="sl-SI" sz="2400" noProof="0" dirty="0"/>
              <a:t>Sposobnost določanja </a:t>
            </a:r>
            <a:r>
              <a:rPr lang="sl-SI" sz="2400" b="1" noProof="0" dirty="0"/>
              <a:t>proizvodnih procesov in metod</a:t>
            </a:r>
          </a:p>
          <a:p>
            <a:pPr marL="342900" indent="-342900">
              <a:buClr>
                <a:srgbClr val="035854"/>
              </a:buClr>
              <a:buFont typeface="Aptos" panose="020B0004020202020204" pitchFamily="34" charset="0"/>
              <a:buChar char="•"/>
            </a:pPr>
            <a:r>
              <a:rPr lang="sl-SI" sz="2400" noProof="0" dirty="0"/>
              <a:t>Spoštovanje temeljnih </a:t>
            </a:r>
            <a:r>
              <a:rPr lang="sl-SI" sz="2400" b="1" noProof="0" dirty="0"/>
              <a:t>delovnih standardov ILO </a:t>
            </a:r>
            <a:r>
              <a:rPr lang="sl-SI" sz="2400" noProof="0" dirty="0"/>
              <a:t>in načel </a:t>
            </a:r>
            <a:r>
              <a:rPr lang="sl-SI" sz="2400" b="1" noProof="0" dirty="0"/>
              <a:t>pravičnega trgovanja</a:t>
            </a:r>
          </a:p>
          <a:p>
            <a:pPr marL="342900" indent="-342900">
              <a:buClr>
                <a:srgbClr val="035854"/>
              </a:buClr>
              <a:buFont typeface="Aptos" panose="020B0004020202020204" pitchFamily="34" charset="0"/>
              <a:buChar char="•"/>
            </a:pPr>
            <a:r>
              <a:rPr lang="sl-SI" sz="2400" noProof="0" dirty="0"/>
              <a:t>Širša uporaba </a:t>
            </a:r>
            <a:r>
              <a:rPr lang="sl-SI" sz="2400" b="1" noProof="0" dirty="0"/>
              <a:t>sistemov </a:t>
            </a:r>
            <a:r>
              <a:rPr lang="sl-SI" sz="2400" b="1" noProof="0" dirty="0" err="1"/>
              <a:t>okoljskega</a:t>
            </a:r>
            <a:r>
              <a:rPr lang="sl-SI" sz="2400" b="1" noProof="0" dirty="0"/>
              <a:t> upravljanja</a:t>
            </a:r>
          </a:p>
          <a:p>
            <a:pPr marL="342900" indent="-342900">
              <a:buClr>
                <a:srgbClr val="035854"/>
              </a:buClr>
              <a:buFont typeface="Aptos" panose="020B0004020202020204" pitchFamily="34" charset="0"/>
              <a:buChar char="•"/>
            </a:pPr>
            <a:r>
              <a:rPr lang="sl-SI" sz="2400" noProof="0" dirty="0"/>
              <a:t>Širša uporaba </a:t>
            </a:r>
            <a:r>
              <a:rPr lang="sl-SI" sz="2400" b="1" noProof="0" dirty="0" err="1"/>
              <a:t>okoljskih</a:t>
            </a:r>
            <a:r>
              <a:rPr lang="sl-SI" sz="2400" b="1" noProof="0" dirty="0"/>
              <a:t> znakov</a:t>
            </a:r>
            <a:r>
              <a:rPr lang="sl-SI" sz="2400" noProof="0" dirty="0"/>
              <a:t> za specifikacije in skladnost s predpisi</a:t>
            </a:r>
          </a:p>
          <a:p>
            <a:pPr marL="342900" indent="-342900">
              <a:buClr>
                <a:srgbClr val="035854"/>
              </a:buClr>
              <a:buFont typeface="Aptos" panose="020B0004020202020204" pitchFamily="34" charset="0"/>
              <a:buChar char="•"/>
            </a:pPr>
            <a:r>
              <a:rPr lang="sl-SI" sz="2400" noProof="0" dirty="0"/>
              <a:t>Upoštevanje stroškov </a:t>
            </a:r>
            <a:r>
              <a:rPr lang="sl-SI" sz="2400" b="1" noProof="0" dirty="0"/>
              <a:t>življenjskega cikla</a:t>
            </a:r>
          </a:p>
          <a:p>
            <a:pPr marL="342900" indent="-342900">
              <a:buClr>
                <a:srgbClr val="035854"/>
              </a:buClr>
              <a:buFont typeface="Aptos" panose="020B0004020202020204" pitchFamily="34" charset="0"/>
              <a:buChar char="•"/>
            </a:pPr>
            <a:r>
              <a:rPr lang="sl-SI" sz="2400" noProof="0" dirty="0"/>
              <a:t>Možnost zavrnitve ponudb, ki ne izpolnjujejo </a:t>
            </a:r>
            <a:r>
              <a:rPr lang="sl-SI" sz="2400" b="1" noProof="0" dirty="0" err="1"/>
              <a:t>okoljskih</a:t>
            </a:r>
            <a:r>
              <a:rPr lang="sl-SI" sz="2400" b="1" noProof="0" dirty="0"/>
              <a:t> in socialnih obveznosti</a:t>
            </a:r>
          </a:p>
        </p:txBody>
      </p:sp>
    </p:spTree>
    <p:extLst>
      <p:ext uri="{BB962C8B-B14F-4D97-AF65-F5344CB8AC3E}">
        <p14:creationId xmlns:p14="http://schemas.microsoft.com/office/powerpoint/2010/main" val="15394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4ADF8-0510-9532-4F95-F965851C6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7B869-00E9-4DCA-5A4D-486FFE7F4403}"/>
              </a:ext>
            </a:extLst>
          </p:cNvPr>
          <p:cNvSpPr>
            <a:spLocks noGrp="1"/>
          </p:cNvSpPr>
          <p:nvPr>
            <p:ph type="title"/>
          </p:nvPr>
        </p:nvSpPr>
        <p:spPr>
          <a:xfrm>
            <a:off x="594358" y="1137542"/>
            <a:ext cx="11056621" cy="1083374"/>
          </a:xfrm>
        </p:spPr>
        <p:txBody>
          <a:bodyPr/>
          <a:lstStyle/>
          <a:p>
            <a:r>
              <a:rPr lang="sl-SI" noProof="0" dirty="0"/>
              <a:t>Smernice za javna naročila – </a:t>
            </a:r>
            <a:br>
              <a:rPr lang="sl-SI" noProof="0" dirty="0"/>
            </a:br>
            <a:r>
              <a:rPr lang="sl-SI" noProof="0" dirty="0"/>
              <a:t>Tehnične specifikacije</a:t>
            </a:r>
          </a:p>
        </p:txBody>
      </p:sp>
      <p:sp>
        <p:nvSpPr>
          <p:cNvPr id="3" name="Text Placeholder 2">
            <a:extLst>
              <a:ext uri="{FF2B5EF4-FFF2-40B4-BE49-F238E27FC236}">
                <a16:creationId xmlns:a16="http://schemas.microsoft.com/office/drawing/2014/main" id="{3F6C4CC6-7367-EAAF-D58A-0E751232E58A}"/>
              </a:ext>
            </a:extLst>
          </p:cNvPr>
          <p:cNvSpPr>
            <a:spLocks noGrp="1"/>
          </p:cNvSpPr>
          <p:nvPr>
            <p:ph type="body" idx="1"/>
          </p:nvPr>
        </p:nvSpPr>
        <p:spPr>
          <a:xfrm>
            <a:off x="594359" y="2654643"/>
            <a:ext cx="11056619" cy="4447371"/>
          </a:xfrm>
        </p:spPr>
        <p:txBody>
          <a:bodyPr/>
          <a:lstStyle/>
          <a:p>
            <a:pPr marL="342900" indent="-342900">
              <a:spcAft>
                <a:spcPts val="600"/>
              </a:spcAft>
              <a:buClr>
                <a:srgbClr val="035854"/>
              </a:buClr>
              <a:buFont typeface="Aptos" panose="020B0004020202020204" pitchFamily="34" charset="0"/>
              <a:buChar char="•"/>
            </a:pPr>
            <a:r>
              <a:rPr lang="sl-SI" sz="2400" noProof="0" dirty="0"/>
              <a:t>Tehnične specifikacije se nanašajo na podrobni opis zahtev in lastnosti, ki jih mora izpolnjevati izdelek ali storitev, da ustreza potrebam naročnika.</a:t>
            </a:r>
          </a:p>
          <a:p>
            <a:pPr marL="342900" indent="-342900">
              <a:spcAft>
                <a:spcPts val="600"/>
              </a:spcAft>
              <a:buClr>
                <a:srgbClr val="035854"/>
              </a:buClr>
              <a:buFont typeface="Aptos" panose="020B0004020202020204" pitchFamily="34" charset="0"/>
              <a:buChar char="•"/>
            </a:pPr>
            <a:r>
              <a:rPr lang="sl-SI" sz="2400" noProof="0" dirty="0"/>
              <a:t>Gre za minimalne zahteve, ki jih morajo izpolnjevati vse ponudbe, npr. „Proizvodi morajo izhajati iz ekološkega kmetijstva“.</a:t>
            </a:r>
          </a:p>
          <a:p>
            <a:pPr marL="342900" indent="-342900">
              <a:spcAft>
                <a:spcPts val="600"/>
              </a:spcAft>
              <a:buClr>
                <a:srgbClr val="035854"/>
              </a:buClr>
              <a:buFont typeface="Aptos" panose="020B0004020202020204" pitchFamily="34" charset="0"/>
              <a:buChar char="•"/>
            </a:pPr>
            <a:r>
              <a:rPr lang="sl-SI" sz="2400" noProof="0" dirty="0"/>
              <a:t>Ponudbe, ki ne izpolnjujejo tehničnih specifikacij, je treba zavrniti.</a:t>
            </a:r>
          </a:p>
          <a:p>
            <a:pPr marL="342900" indent="-342900">
              <a:spcAft>
                <a:spcPts val="600"/>
              </a:spcAft>
              <a:buClr>
                <a:srgbClr val="035854"/>
              </a:buClr>
              <a:buFont typeface="Aptos" panose="020B0004020202020204" pitchFamily="34" charset="0"/>
              <a:buChar char="•"/>
            </a:pPr>
            <a:r>
              <a:rPr lang="sl-SI" sz="2400" noProof="0" dirty="0"/>
              <a:t>Lahko so oblikovane na različne načine, med drugim kot specifikacije, povezane z zmogljivostjo, konstrukcijo ali funkcionalnostjo. </a:t>
            </a:r>
          </a:p>
          <a:p>
            <a:pPr marL="342900" indent="-342900">
              <a:spcAft>
                <a:spcPts val="600"/>
              </a:spcAft>
              <a:buClr>
                <a:srgbClr val="035854"/>
              </a:buClr>
              <a:buFont typeface="Aptos" panose="020B0004020202020204" pitchFamily="34" charset="0"/>
              <a:buChar char="•"/>
            </a:pPr>
            <a:r>
              <a:rPr lang="sl-SI" sz="2400" noProof="0" dirty="0"/>
              <a:t>Specifikacije se lahko nanašajo na katero koli fazo življenjskega cikla, npr. na proizvodne metode.</a:t>
            </a:r>
          </a:p>
          <a:p>
            <a:pPr marL="342900" indent="-342900">
              <a:buClr>
                <a:srgbClr val="035854"/>
              </a:buClr>
              <a:buFont typeface="Aptos" panose="020B0004020202020204" pitchFamily="34" charset="0"/>
              <a:buChar char="•"/>
            </a:pPr>
            <a:endParaRPr lang="sl-SI" sz="2400" b="1" noProof="0" dirty="0"/>
          </a:p>
          <a:p>
            <a:pPr marL="342900" indent="-342900">
              <a:buClr>
                <a:srgbClr val="035854"/>
              </a:buClr>
              <a:buFont typeface="Aptos" panose="020B0004020202020204" pitchFamily="34" charset="0"/>
              <a:buChar char="•"/>
            </a:pPr>
            <a:endParaRPr lang="sl-SI" sz="2400" b="1" noProof="0" dirty="0"/>
          </a:p>
        </p:txBody>
      </p:sp>
    </p:spTree>
    <p:extLst>
      <p:ext uri="{BB962C8B-B14F-4D97-AF65-F5344CB8AC3E}">
        <p14:creationId xmlns:p14="http://schemas.microsoft.com/office/powerpoint/2010/main" val="328920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323B9-52FE-6DA8-7C6F-B2DF519DF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48393-D6FB-DAB4-511B-45B8510C67EA}"/>
              </a:ext>
            </a:extLst>
          </p:cNvPr>
          <p:cNvSpPr>
            <a:spLocks noGrp="1"/>
          </p:cNvSpPr>
          <p:nvPr>
            <p:ph type="title"/>
          </p:nvPr>
        </p:nvSpPr>
        <p:spPr>
          <a:xfrm>
            <a:off x="594358" y="1137542"/>
            <a:ext cx="11056621" cy="1083374"/>
          </a:xfrm>
        </p:spPr>
        <p:txBody>
          <a:bodyPr/>
          <a:lstStyle/>
          <a:p>
            <a:r>
              <a:rPr lang="sl-SI" noProof="0" dirty="0"/>
              <a:t>Smernice za javna naročila – </a:t>
            </a:r>
            <a:br>
              <a:rPr lang="sl-SI" noProof="0" dirty="0"/>
            </a:br>
            <a:r>
              <a:rPr lang="sl-SI" noProof="0" dirty="0"/>
              <a:t>izbira in izključitev</a:t>
            </a:r>
          </a:p>
        </p:txBody>
      </p:sp>
      <p:sp>
        <p:nvSpPr>
          <p:cNvPr id="3" name="Text Placeholder 2">
            <a:extLst>
              <a:ext uri="{FF2B5EF4-FFF2-40B4-BE49-F238E27FC236}">
                <a16:creationId xmlns:a16="http://schemas.microsoft.com/office/drawing/2014/main" id="{47023C71-BE78-A445-26A6-D85F4B546631}"/>
              </a:ext>
            </a:extLst>
          </p:cNvPr>
          <p:cNvSpPr>
            <a:spLocks noGrp="1"/>
          </p:cNvSpPr>
          <p:nvPr>
            <p:ph type="body" idx="1"/>
          </p:nvPr>
        </p:nvSpPr>
        <p:spPr>
          <a:xfrm>
            <a:off x="594359" y="2654643"/>
            <a:ext cx="11056619" cy="3262432"/>
          </a:xfrm>
        </p:spPr>
        <p:txBody>
          <a:bodyPr/>
          <a:lstStyle/>
          <a:p>
            <a:pPr marL="342900" indent="-342900">
              <a:spcAft>
                <a:spcPts val="600"/>
              </a:spcAft>
              <a:buClr>
                <a:srgbClr val="035854"/>
              </a:buClr>
              <a:buFont typeface="Aptos" panose="020B0004020202020204" pitchFamily="34" charset="0"/>
              <a:buChar char="•"/>
            </a:pPr>
            <a:r>
              <a:rPr lang="sl-SI" sz="2400" noProof="0" dirty="0"/>
              <a:t>Razlogi za izključitev ponudnikov se nanašajo na resne kršitve ali težave v preteklosti, kot so kršitve zakonov ali neplačevanje davkov ali prispevkov za socialno varnost.</a:t>
            </a:r>
          </a:p>
          <a:p>
            <a:pPr marL="342900" indent="-342900">
              <a:spcAft>
                <a:spcPts val="600"/>
              </a:spcAft>
              <a:buClr>
                <a:srgbClr val="035854"/>
              </a:buClr>
              <a:buFont typeface="Aptos" panose="020B0004020202020204" pitchFamily="34" charset="0"/>
              <a:buChar char="•"/>
            </a:pPr>
            <a:r>
              <a:rPr lang="sl-SI" sz="2400" noProof="0" dirty="0"/>
              <a:t>Lahko se nanašajo na nespoštovanje veljavnih </a:t>
            </a:r>
            <a:r>
              <a:rPr lang="sl-SI" sz="2400" noProof="0" dirty="0" err="1"/>
              <a:t>okoljskih</a:t>
            </a:r>
            <a:r>
              <a:rPr lang="sl-SI" sz="2400" noProof="0" dirty="0"/>
              <a:t> zakonov.</a:t>
            </a:r>
          </a:p>
          <a:p>
            <a:pPr marL="342900" indent="-342900">
              <a:spcAft>
                <a:spcPts val="600"/>
              </a:spcAft>
              <a:buClr>
                <a:srgbClr val="035854"/>
              </a:buClr>
              <a:buFont typeface="Aptos" panose="020B0004020202020204" pitchFamily="34" charset="0"/>
              <a:buChar char="•"/>
            </a:pPr>
            <a:r>
              <a:rPr lang="sl-SI" sz="2400" noProof="0" dirty="0"/>
              <a:t>Na podlagi izbirnih meril je mogoče ugotoviti, katera podjetja imajo tehnično in strokovno sposobnost za izvedbo naročila</a:t>
            </a:r>
          </a:p>
          <a:p>
            <a:pPr marL="342900" indent="-342900">
              <a:spcAft>
                <a:spcPts val="600"/>
              </a:spcAft>
              <a:buClr>
                <a:srgbClr val="035854"/>
              </a:buClr>
              <a:buFont typeface="Aptos" panose="020B0004020202020204" pitchFamily="34" charset="0"/>
              <a:buChar char="•"/>
            </a:pPr>
            <a:r>
              <a:rPr lang="sl-SI" sz="2400" noProof="0" dirty="0"/>
              <a:t>Izključitev in izbira morata biti sorazmerni in temeljiti na vnaprej določenih merilih.</a:t>
            </a:r>
          </a:p>
        </p:txBody>
      </p:sp>
    </p:spTree>
    <p:extLst>
      <p:ext uri="{BB962C8B-B14F-4D97-AF65-F5344CB8AC3E}">
        <p14:creationId xmlns:p14="http://schemas.microsoft.com/office/powerpoint/2010/main" val="57060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9D84A-4D1D-7809-C47B-77D747E11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7F733-758B-10E8-CE18-F8348CD0190C}"/>
              </a:ext>
            </a:extLst>
          </p:cNvPr>
          <p:cNvSpPr>
            <a:spLocks noGrp="1"/>
          </p:cNvSpPr>
          <p:nvPr>
            <p:ph type="title"/>
          </p:nvPr>
        </p:nvSpPr>
        <p:spPr>
          <a:xfrm>
            <a:off x="594358" y="1137542"/>
            <a:ext cx="11056621" cy="1083374"/>
          </a:xfrm>
        </p:spPr>
        <p:txBody>
          <a:bodyPr/>
          <a:lstStyle/>
          <a:p>
            <a:r>
              <a:rPr lang="sl-SI" noProof="0" dirty="0"/>
              <a:t>Smernice za javna naročila –</a:t>
            </a:r>
            <a:br>
              <a:rPr lang="sl-SI" noProof="0" dirty="0"/>
            </a:br>
            <a:r>
              <a:rPr lang="sl-SI" noProof="0" dirty="0"/>
              <a:t>merila za oddajo naročil</a:t>
            </a:r>
          </a:p>
        </p:txBody>
      </p:sp>
      <p:sp>
        <p:nvSpPr>
          <p:cNvPr id="3" name="Text Placeholder 2">
            <a:extLst>
              <a:ext uri="{FF2B5EF4-FFF2-40B4-BE49-F238E27FC236}">
                <a16:creationId xmlns:a16="http://schemas.microsoft.com/office/drawing/2014/main" id="{3BFDA600-0E5D-A7A0-3EC9-593FD244D425}"/>
              </a:ext>
            </a:extLst>
          </p:cNvPr>
          <p:cNvSpPr>
            <a:spLocks noGrp="1"/>
          </p:cNvSpPr>
          <p:nvPr>
            <p:ph type="body" idx="1"/>
          </p:nvPr>
        </p:nvSpPr>
        <p:spPr>
          <a:xfrm>
            <a:off x="594359" y="2654643"/>
            <a:ext cx="11056619" cy="2970044"/>
          </a:xfrm>
        </p:spPr>
        <p:txBody>
          <a:bodyPr/>
          <a:lstStyle/>
          <a:p>
            <a:pPr marL="342900" indent="-342900">
              <a:spcAft>
                <a:spcPts val="600"/>
              </a:spcAft>
              <a:buClr>
                <a:srgbClr val="035854"/>
              </a:buClr>
              <a:buFont typeface="Aptos" panose="020B0004020202020204" pitchFamily="34" charset="0"/>
              <a:buChar char="•"/>
            </a:pPr>
            <a:r>
              <a:rPr lang="sl-SI" sz="2400" noProof="0" dirty="0"/>
              <a:t>Naročila se oddajo na podlagi „ekonomsko najugodnejše ponudbe“ (MEAT).</a:t>
            </a:r>
          </a:p>
          <a:p>
            <a:pPr marL="342900" indent="-342900">
              <a:spcAft>
                <a:spcPts val="600"/>
              </a:spcAft>
              <a:buClr>
                <a:srgbClr val="035854"/>
              </a:buClr>
              <a:buFont typeface="Aptos" panose="020B0004020202020204" pitchFamily="34" charset="0"/>
              <a:buChar char="•"/>
            </a:pPr>
            <a:endParaRPr lang="sl-SI" sz="2400" noProof="0" dirty="0"/>
          </a:p>
          <a:p>
            <a:pPr marL="342900" indent="-342900">
              <a:spcAft>
                <a:spcPts val="600"/>
              </a:spcAft>
              <a:buClr>
                <a:srgbClr val="035854"/>
              </a:buClr>
              <a:buFont typeface="Aptos" panose="020B0004020202020204" pitchFamily="34" charset="0"/>
              <a:buChar char="•"/>
            </a:pPr>
            <a:r>
              <a:rPr lang="sl-SI" sz="2400" noProof="0" dirty="0"/>
              <a:t>To naročniku omogoča, da določi kombinacijo meril stroškov in kakovosti, vključno z </a:t>
            </a:r>
            <a:r>
              <a:rPr lang="sl-SI" sz="2400" noProof="0" dirty="0" err="1"/>
              <a:t>okoljskimi</a:t>
            </a:r>
            <a:r>
              <a:rPr lang="sl-SI" sz="2400" noProof="0" dirty="0"/>
              <a:t> značilnostmi, če so te povezane s predmetom naročila.</a:t>
            </a:r>
          </a:p>
          <a:p>
            <a:pPr>
              <a:spcAft>
                <a:spcPts val="600"/>
              </a:spcAft>
              <a:buClr>
                <a:srgbClr val="035854"/>
              </a:buClr>
            </a:pPr>
            <a:endParaRPr lang="sl-SI" sz="2400" noProof="0" dirty="0"/>
          </a:p>
          <a:p>
            <a:pPr marL="342900" indent="-342900">
              <a:spcAft>
                <a:spcPts val="600"/>
              </a:spcAft>
              <a:buClr>
                <a:srgbClr val="035854"/>
              </a:buClr>
              <a:buFont typeface="Aptos" panose="020B0004020202020204" pitchFamily="34" charset="0"/>
              <a:buChar char="•"/>
            </a:pPr>
            <a:r>
              <a:rPr lang="sl-SI" sz="2400" noProof="0" dirty="0"/>
              <a:t>Uporabi se lahko izračun stroškov življenjskega cikla (LCC), vključno s stroški, ki izhajajo iz zunanjih </a:t>
            </a:r>
            <a:r>
              <a:rPr lang="sl-SI" sz="2400" noProof="0" dirty="0" err="1"/>
              <a:t>okoljskih</a:t>
            </a:r>
            <a:r>
              <a:rPr lang="sl-SI" sz="2400" noProof="0" dirty="0"/>
              <a:t> učinkov (npr. emisije toplogrednih plinov).</a:t>
            </a:r>
          </a:p>
        </p:txBody>
      </p:sp>
    </p:spTree>
    <p:extLst>
      <p:ext uri="{BB962C8B-B14F-4D97-AF65-F5344CB8AC3E}">
        <p14:creationId xmlns:p14="http://schemas.microsoft.com/office/powerpoint/2010/main" val="181936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5" name="Title 4">
            <a:extLst>
              <a:ext uri="{FF2B5EF4-FFF2-40B4-BE49-F238E27FC236}">
                <a16:creationId xmlns:a16="http://schemas.microsoft.com/office/drawing/2014/main" id="{2A18D370-2821-8899-BCF3-BB7B8E7A1A0C}"/>
              </a:ext>
            </a:extLst>
          </p:cNvPr>
          <p:cNvSpPr>
            <a:spLocks noGrp="1"/>
          </p:cNvSpPr>
          <p:nvPr>
            <p:ph type="title"/>
          </p:nvPr>
        </p:nvSpPr>
        <p:spPr/>
        <p:txBody>
          <a:bodyPr/>
          <a:lstStyle/>
          <a:p>
            <a:r>
              <a:rPr lang="sl-SI" noProof="0" dirty="0"/>
              <a:t>Program</a:t>
            </a:r>
          </a:p>
        </p:txBody>
      </p:sp>
      <p:sp>
        <p:nvSpPr>
          <p:cNvPr id="2" name="Text Placeholder 1">
            <a:extLst>
              <a:ext uri="{FF2B5EF4-FFF2-40B4-BE49-F238E27FC236}">
                <a16:creationId xmlns:a16="http://schemas.microsoft.com/office/drawing/2014/main" id="{9A2D3835-7C6D-C4C4-309D-D2A16D973071}"/>
              </a:ext>
            </a:extLst>
          </p:cNvPr>
          <p:cNvSpPr>
            <a:spLocks noGrp="1"/>
          </p:cNvSpPr>
          <p:nvPr>
            <p:ph type="body" idx="13"/>
          </p:nvPr>
        </p:nvSpPr>
        <p:spPr>
          <a:xfrm>
            <a:off x="594359" y="2739118"/>
            <a:ext cx="6787747" cy="3323987"/>
          </a:xfrm>
        </p:spPr>
        <p:txBody>
          <a:bodyPr/>
          <a:lstStyle/>
          <a:p>
            <a:pPr marL="342900" indent="-342900">
              <a:lnSpc>
                <a:spcPct val="150000"/>
              </a:lnSpc>
              <a:buFont typeface="Aptos" panose="020B0004020202020204" pitchFamily="34" charset="0"/>
              <a:buChar char="→"/>
            </a:pPr>
            <a:r>
              <a:rPr lang="sl-SI" noProof="0" dirty="0"/>
              <a:t>Osnove trajnostnega javnega naročanja</a:t>
            </a:r>
          </a:p>
          <a:p>
            <a:pPr marL="457200" indent="-457200">
              <a:lnSpc>
                <a:spcPct val="150000"/>
              </a:lnSpc>
              <a:buFont typeface="+mj-lt"/>
              <a:buAutoNum type="arabicPeriod"/>
            </a:pPr>
            <a:r>
              <a:rPr lang="sl-SI" noProof="0" dirty="0"/>
              <a:t>Uvod</a:t>
            </a:r>
          </a:p>
          <a:p>
            <a:pPr marL="457200" indent="-457200">
              <a:lnSpc>
                <a:spcPct val="150000"/>
              </a:lnSpc>
              <a:buFont typeface="+mj-lt"/>
              <a:buAutoNum type="arabicPeriod"/>
            </a:pPr>
            <a:r>
              <a:rPr lang="sl-SI" noProof="0" dirty="0"/>
              <a:t>Pomembni pravni instrumenti na ravni EU</a:t>
            </a:r>
          </a:p>
          <a:p>
            <a:pPr marL="457200" indent="-457200">
              <a:lnSpc>
                <a:spcPct val="150000"/>
              </a:lnSpc>
              <a:buFont typeface="+mj-lt"/>
              <a:buAutoNum type="arabicPeriod"/>
            </a:pPr>
            <a:r>
              <a:rPr lang="sl-SI" noProof="0" dirty="0"/>
              <a:t>Vključevanje trajnosti v javna naročila </a:t>
            </a:r>
          </a:p>
          <a:p>
            <a:pPr marL="457200" indent="-457200">
              <a:lnSpc>
                <a:spcPct val="150000"/>
              </a:lnSpc>
              <a:buFont typeface="+mj-lt"/>
              <a:buAutoNum type="arabicPeriod"/>
            </a:pPr>
            <a:r>
              <a:rPr lang="sl-SI" noProof="0" dirty="0"/>
              <a:t>Praktična vaja</a:t>
            </a:r>
          </a:p>
          <a:p>
            <a:pPr marL="457200" indent="-457200">
              <a:lnSpc>
                <a:spcPct val="150000"/>
              </a:lnSpc>
              <a:buFont typeface="+mj-lt"/>
              <a:buAutoNum type="arabicPeriod"/>
            </a:pPr>
            <a:r>
              <a:rPr lang="sl-SI" noProof="0" dirty="0"/>
              <a:t>Zaključki</a:t>
            </a:r>
          </a:p>
        </p:txBody>
      </p:sp>
    </p:spTree>
    <p:extLst>
      <p:ext uri="{BB962C8B-B14F-4D97-AF65-F5344CB8AC3E}">
        <p14:creationId xmlns:p14="http://schemas.microsoft.com/office/powerpoint/2010/main" val="3166464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96E2-423A-D446-85AF-5C92FA0E9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34742-FC62-3DC6-D2AB-A9EE05F55064}"/>
              </a:ext>
            </a:extLst>
          </p:cNvPr>
          <p:cNvSpPr>
            <a:spLocks noGrp="1"/>
          </p:cNvSpPr>
          <p:nvPr>
            <p:ph type="title"/>
          </p:nvPr>
        </p:nvSpPr>
        <p:spPr>
          <a:xfrm>
            <a:off x="594358" y="1137542"/>
            <a:ext cx="11056621" cy="1083374"/>
          </a:xfrm>
        </p:spPr>
        <p:txBody>
          <a:bodyPr/>
          <a:lstStyle/>
          <a:p>
            <a:r>
              <a:rPr lang="sl-SI" noProof="0" dirty="0"/>
              <a:t>Smernice za javna naročila –</a:t>
            </a:r>
            <a:br>
              <a:rPr lang="sl-SI" noProof="0" dirty="0"/>
            </a:br>
            <a:r>
              <a:rPr lang="sl-SI" noProof="0" dirty="0"/>
              <a:t>pogodbeni pogoji</a:t>
            </a:r>
          </a:p>
        </p:txBody>
      </p:sp>
      <p:sp>
        <p:nvSpPr>
          <p:cNvPr id="3" name="Text Placeholder 2">
            <a:extLst>
              <a:ext uri="{FF2B5EF4-FFF2-40B4-BE49-F238E27FC236}">
                <a16:creationId xmlns:a16="http://schemas.microsoft.com/office/drawing/2014/main" id="{B2A5354D-9120-8FBD-68D9-E3DA618BD883}"/>
              </a:ext>
            </a:extLst>
          </p:cNvPr>
          <p:cNvSpPr>
            <a:spLocks noGrp="1"/>
          </p:cNvSpPr>
          <p:nvPr>
            <p:ph type="body" idx="1"/>
          </p:nvPr>
        </p:nvSpPr>
        <p:spPr>
          <a:xfrm>
            <a:off x="594359" y="2654643"/>
            <a:ext cx="11056619" cy="3477875"/>
          </a:xfrm>
        </p:spPr>
        <p:txBody>
          <a:bodyPr/>
          <a:lstStyle/>
          <a:p>
            <a:pPr marL="342900" indent="-342900">
              <a:spcAft>
                <a:spcPts val="600"/>
              </a:spcAft>
              <a:buClr>
                <a:srgbClr val="035854"/>
              </a:buClr>
              <a:buFont typeface="Aptos" panose="020B0004020202020204" pitchFamily="34" charset="0"/>
              <a:buChar char="•"/>
            </a:pPr>
            <a:r>
              <a:rPr lang="sl-SI" sz="2400" noProof="0" dirty="0"/>
              <a:t>Pogodbeni pogoji lahko vključujejo vidike trajnosti, na primer: </a:t>
            </a:r>
          </a:p>
          <a:p>
            <a:pPr marL="684000" lvl="1" indent="-342900">
              <a:lnSpc>
                <a:spcPct val="100000"/>
              </a:lnSpc>
              <a:spcBef>
                <a:spcPts val="0"/>
              </a:spcBef>
              <a:buClr>
                <a:srgbClr val="035854"/>
              </a:buClr>
              <a:buFont typeface="Aptos" panose="020B0004020202020204" pitchFamily="34" charset="0"/>
              <a:buChar char="•"/>
            </a:pPr>
            <a:r>
              <a:rPr lang="sl-SI" sz="2400" noProof="0" dirty="0">
                <a:latin typeface="Aptos" panose="020B0004020202020204" pitchFamily="34" charset="0"/>
              </a:rPr>
              <a:t>določitev, da morajo biti izdelki, ki se uporabljajo v času trajanja pogodbe, proizvedeni v skladu z osnovnimi delovnimi standardi ILO</a:t>
            </a:r>
          </a:p>
          <a:p>
            <a:pPr marL="684000" lvl="1" indent="-342900">
              <a:lnSpc>
                <a:spcPct val="100000"/>
              </a:lnSpc>
              <a:spcBef>
                <a:spcPts val="0"/>
              </a:spcBef>
              <a:buClr>
                <a:srgbClr val="035854"/>
              </a:buClr>
              <a:buFont typeface="Aptos" panose="020B0004020202020204" pitchFamily="34" charset="0"/>
              <a:buChar char="•"/>
            </a:pPr>
            <a:r>
              <a:rPr lang="sl-SI" sz="2400" noProof="0" dirty="0">
                <a:latin typeface="Aptos" panose="020B0004020202020204" pitchFamily="34" charset="0"/>
              </a:rPr>
              <a:t>ureditev pakiranja in dostave izdelkov</a:t>
            </a:r>
          </a:p>
          <a:p>
            <a:pPr marL="684000" lvl="1" indent="-342900">
              <a:lnSpc>
                <a:spcPct val="100000"/>
              </a:lnSpc>
              <a:spcBef>
                <a:spcPts val="0"/>
              </a:spcBef>
              <a:buClr>
                <a:srgbClr val="035854"/>
              </a:buClr>
              <a:buFont typeface="Aptos" panose="020B0004020202020204" pitchFamily="34" charset="0"/>
              <a:buChar char="•"/>
            </a:pPr>
            <a:r>
              <a:rPr lang="sl-SI" sz="2400" noProof="0" dirty="0">
                <a:latin typeface="Aptos" panose="020B0004020202020204" pitchFamily="34" charset="0"/>
              </a:rPr>
              <a:t>V pogodbi o storitvah (npr. </a:t>
            </a:r>
            <a:r>
              <a:rPr lang="sl-SI" sz="2400" noProof="0" dirty="0" err="1">
                <a:latin typeface="Aptos" panose="020B0004020202020204" pitchFamily="34" charset="0"/>
              </a:rPr>
              <a:t>catering</a:t>
            </a:r>
            <a:r>
              <a:rPr lang="sl-SI" sz="2400" noProof="0" dirty="0">
                <a:latin typeface="Aptos" panose="020B0004020202020204" pitchFamily="34" charset="0"/>
              </a:rPr>
              <a:t>) mora biti določeno, da morajo nekateri izdelki izhajati iz pravične trgovine in/ali ekološkega kmetijstva</a:t>
            </a:r>
          </a:p>
          <a:p>
            <a:pPr marL="341100" lvl="1" indent="0">
              <a:lnSpc>
                <a:spcPct val="100000"/>
              </a:lnSpc>
              <a:spcBef>
                <a:spcPts val="0"/>
              </a:spcBef>
              <a:buClr>
                <a:srgbClr val="035854"/>
              </a:buClr>
              <a:buNone/>
            </a:pPr>
            <a:endParaRPr lang="sl-SI" sz="2400" noProof="0" dirty="0">
              <a:latin typeface="Aptos" panose="020B0004020202020204" pitchFamily="34" charset="0"/>
            </a:endParaRPr>
          </a:p>
          <a:p>
            <a:pPr marL="342900" indent="-342900">
              <a:spcAft>
                <a:spcPts val="600"/>
              </a:spcAft>
              <a:buClr>
                <a:srgbClr val="035854"/>
              </a:buClr>
              <a:buFont typeface="Aptos" panose="020B0004020202020204" pitchFamily="34" charset="0"/>
              <a:buChar char="•"/>
            </a:pPr>
            <a:r>
              <a:rPr lang="sl-SI" sz="2400" noProof="0" dirty="0"/>
              <a:t>Pogodbeni pogoji morajo biti povezani s predmetom pogodbe in morajo biti vnaprej objavljeni.</a:t>
            </a:r>
          </a:p>
        </p:txBody>
      </p:sp>
    </p:spTree>
    <p:extLst>
      <p:ext uri="{BB962C8B-B14F-4D97-AF65-F5344CB8AC3E}">
        <p14:creationId xmlns:p14="http://schemas.microsoft.com/office/powerpoint/2010/main" val="3543650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AE997-48AD-F272-EB9C-46BBF0A13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AD78E-5A22-02A0-ADBA-84CD3F95881F}"/>
              </a:ext>
            </a:extLst>
          </p:cNvPr>
          <p:cNvSpPr>
            <a:spLocks noGrp="1"/>
          </p:cNvSpPr>
          <p:nvPr>
            <p:ph type="title"/>
          </p:nvPr>
        </p:nvSpPr>
        <p:spPr>
          <a:xfrm>
            <a:off x="594358" y="1679229"/>
            <a:ext cx="11056621" cy="541687"/>
          </a:xfrm>
        </p:spPr>
        <p:txBody>
          <a:bodyPr/>
          <a:lstStyle/>
          <a:p>
            <a:r>
              <a:rPr lang="sl-SI" noProof="0" dirty="0"/>
              <a:t>Povezava s predmetom naročila</a:t>
            </a:r>
          </a:p>
        </p:txBody>
      </p:sp>
      <p:sp>
        <p:nvSpPr>
          <p:cNvPr id="3" name="Text Placeholder 2">
            <a:extLst>
              <a:ext uri="{FF2B5EF4-FFF2-40B4-BE49-F238E27FC236}">
                <a16:creationId xmlns:a16="http://schemas.microsoft.com/office/drawing/2014/main" id="{96213FA7-08F5-CD71-18BA-5E37B7979D1C}"/>
              </a:ext>
            </a:extLst>
          </p:cNvPr>
          <p:cNvSpPr>
            <a:spLocks noGrp="1"/>
          </p:cNvSpPr>
          <p:nvPr>
            <p:ph type="body" idx="1"/>
          </p:nvPr>
        </p:nvSpPr>
        <p:spPr>
          <a:xfrm>
            <a:off x="594359" y="2654643"/>
            <a:ext cx="11056619" cy="1631216"/>
          </a:xfrm>
        </p:spPr>
        <p:txBody>
          <a:bodyPr/>
          <a:lstStyle/>
          <a:p>
            <a:pPr marL="342900" indent="-342900">
              <a:spcAft>
                <a:spcPts val="600"/>
              </a:spcAft>
              <a:buClr>
                <a:srgbClr val="035854"/>
              </a:buClr>
              <a:buFont typeface="Aptos" panose="020B0004020202020204" pitchFamily="34" charset="0"/>
              <a:buChar char="•"/>
            </a:pPr>
            <a:r>
              <a:rPr lang="sl-SI" sz="2400" noProof="0" dirty="0"/>
              <a:t>Vsi izbirni kriteriji, tehnične specifikacije, dodatni kriteriji in pogodbeni pogoji morajo biti povezani s predmetom naročila.</a:t>
            </a:r>
            <a:br>
              <a:rPr lang="sl-SI" sz="2400" noProof="0" dirty="0"/>
            </a:br>
            <a:endParaRPr lang="sl-SI" sz="2400" noProof="0" dirty="0"/>
          </a:p>
          <a:p>
            <a:pPr marL="342900" indent="-342900">
              <a:spcAft>
                <a:spcPts val="600"/>
              </a:spcAft>
              <a:buClr>
                <a:srgbClr val="035854"/>
              </a:buClr>
              <a:buFont typeface="Aptos" panose="020B0004020202020204" pitchFamily="34" charset="0"/>
              <a:buChar char="•"/>
            </a:pPr>
            <a:r>
              <a:rPr lang="sl-SI" sz="2400" noProof="0" dirty="0"/>
              <a:t>Omejuje možnost upoštevanja celotnih praks ponudnika.</a:t>
            </a:r>
          </a:p>
        </p:txBody>
      </p:sp>
    </p:spTree>
    <p:extLst>
      <p:ext uri="{BB962C8B-B14F-4D97-AF65-F5344CB8AC3E}">
        <p14:creationId xmlns:p14="http://schemas.microsoft.com/office/powerpoint/2010/main" val="516702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383A-0F10-D5AD-E0FB-E6C632420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EE11C-4945-8795-70A1-D96F4E1DCDF4}"/>
              </a:ext>
            </a:extLst>
          </p:cNvPr>
          <p:cNvSpPr>
            <a:spLocks noGrp="1"/>
          </p:cNvSpPr>
          <p:nvPr>
            <p:ph type="title"/>
          </p:nvPr>
        </p:nvSpPr>
        <p:spPr>
          <a:xfrm>
            <a:off x="594358" y="1679229"/>
            <a:ext cx="11056621" cy="541687"/>
          </a:xfrm>
        </p:spPr>
        <p:txBody>
          <a:bodyPr/>
          <a:lstStyle/>
          <a:p>
            <a:r>
              <a:rPr lang="sl-SI" noProof="0" dirty="0"/>
              <a:t>Povezava s temo – primeri meril</a:t>
            </a:r>
          </a:p>
        </p:txBody>
      </p:sp>
      <p:sp>
        <p:nvSpPr>
          <p:cNvPr id="3" name="Text Placeholder 2">
            <a:extLst>
              <a:ext uri="{FF2B5EF4-FFF2-40B4-BE49-F238E27FC236}">
                <a16:creationId xmlns:a16="http://schemas.microsoft.com/office/drawing/2014/main" id="{1C91A133-FB0B-0AF3-AE59-9C094DD72BFE}"/>
              </a:ext>
            </a:extLst>
          </p:cNvPr>
          <p:cNvSpPr>
            <a:spLocks noGrp="1"/>
          </p:cNvSpPr>
          <p:nvPr>
            <p:ph type="body" idx="1"/>
          </p:nvPr>
        </p:nvSpPr>
        <p:spPr>
          <a:xfrm>
            <a:off x="594359" y="2654643"/>
            <a:ext cx="11056619" cy="3631763"/>
          </a:xfrm>
        </p:spPr>
        <p:txBody>
          <a:bodyPr/>
          <a:lstStyle/>
          <a:p>
            <a:pPr marL="342900" indent="-342900">
              <a:spcAft>
                <a:spcPts val="600"/>
              </a:spcAft>
              <a:buClr>
                <a:srgbClr val="035854"/>
              </a:buClr>
              <a:buFont typeface="Aptos" panose="020B0004020202020204" pitchFamily="34" charset="0"/>
              <a:buChar char="•"/>
            </a:pPr>
            <a:r>
              <a:rPr lang="sl-SI" sz="2400" noProof="0" dirty="0"/>
              <a:t>V pogodbi o gostinskih storitvah mora biti vključena zahteva, da morata kava in čaj, ki se uporabljata, izvirati iz 100-odstotno pravične trgovine</a:t>
            </a:r>
            <a:r>
              <a:rPr lang="sl-SI" sz="2400" noProof="0" dirty="0">
                <a:sym typeface="Wingdings" panose="05000000000000000000" pitchFamily="2" charset="2"/>
              </a:rPr>
              <a:t> </a:t>
            </a:r>
            <a:r>
              <a:rPr lang="sl-SI" sz="2400" noProof="0" dirty="0">
                <a:solidFill>
                  <a:schemeClr val="tx2"/>
                </a:solidFill>
                <a:sym typeface="Wingdings" panose="05000000000000000000" pitchFamily="2" charset="2"/>
              </a:rPr>
              <a:t></a:t>
            </a:r>
            <a:endParaRPr lang="sl-SI" sz="2400" noProof="0" dirty="0"/>
          </a:p>
          <a:p>
            <a:pPr marL="342900" indent="-342900">
              <a:spcAft>
                <a:spcPts val="600"/>
              </a:spcAft>
              <a:buClr>
                <a:srgbClr val="035854"/>
              </a:buClr>
              <a:buFont typeface="Aptos" panose="020B0004020202020204" pitchFamily="34" charset="0"/>
              <a:buChar char="•"/>
            </a:pPr>
            <a:r>
              <a:rPr lang="sl-SI" sz="2400" noProof="0" dirty="0"/>
              <a:t>V pogodbi o dobavi majic mora biti vključena zahteva, da morajo biti delovna oblačila izdelana iz organskega bombaža </a:t>
            </a:r>
            <a:r>
              <a:rPr lang="sl-SI" sz="2400" noProof="0" dirty="0">
                <a:solidFill>
                  <a:schemeClr val="tx2"/>
                </a:solidFill>
                <a:sym typeface="Wingdings" panose="05000000000000000000" pitchFamily="2" charset="2"/>
              </a:rPr>
              <a:t></a:t>
            </a:r>
            <a:endParaRPr lang="sl-SI" sz="2400" noProof="0" dirty="0">
              <a:solidFill>
                <a:schemeClr val="tx2"/>
              </a:solidFill>
            </a:endParaRPr>
          </a:p>
          <a:p>
            <a:pPr marL="342900" indent="-342900">
              <a:spcAft>
                <a:spcPts val="600"/>
              </a:spcAft>
              <a:buClr>
                <a:srgbClr val="035854"/>
              </a:buClr>
              <a:buFont typeface="Aptos" panose="020B0004020202020204" pitchFamily="34" charset="0"/>
              <a:buChar char="•"/>
            </a:pPr>
            <a:r>
              <a:rPr lang="sl-SI" sz="2400" noProof="0" dirty="0"/>
              <a:t>V pogodbi o gostinskih storitvah mora biti vključena zahteva, da morajo dobavitelji v VSEH svojih pogodbah uporabljati kavo in čaj, ki sta v celoti pridobljena iz pravične trgovine</a:t>
            </a:r>
            <a:r>
              <a:rPr lang="sl-SI" sz="2400" noProof="0" dirty="0">
                <a:solidFill>
                  <a:srgbClr val="FF0000"/>
                </a:solidFill>
                <a:sym typeface="Wingdings" panose="05000000000000000000" pitchFamily="2" charset="2"/>
              </a:rPr>
              <a:t> </a:t>
            </a:r>
            <a:endParaRPr lang="sl-SI" sz="2400" noProof="0" dirty="0"/>
          </a:p>
          <a:p>
            <a:pPr marL="342900" indent="-342900">
              <a:spcAft>
                <a:spcPts val="600"/>
              </a:spcAft>
              <a:buClr>
                <a:srgbClr val="035854"/>
              </a:buClr>
              <a:buFont typeface="Aptos" panose="020B0004020202020204" pitchFamily="34" charset="0"/>
              <a:buChar char="•"/>
            </a:pPr>
            <a:r>
              <a:rPr lang="sl-SI" sz="2400" noProof="0" dirty="0"/>
              <a:t>V pogodbi o dobavi majic mora biti vključena zahteva, da morajo dobavitelji v VSEH svojih izdelkih uporabljati izključno organski bombaž</a:t>
            </a:r>
            <a:r>
              <a:rPr lang="sl-SI" sz="2400" noProof="0" dirty="0">
                <a:solidFill>
                  <a:srgbClr val="FF0000"/>
                </a:solidFill>
                <a:sym typeface="Wingdings" panose="05000000000000000000" pitchFamily="2" charset="2"/>
              </a:rPr>
              <a:t> </a:t>
            </a:r>
            <a:r>
              <a:rPr lang="sl-SI" sz="2400" noProof="0" dirty="0">
                <a:sym typeface="Wingdings" panose="05000000000000000000" pitchFamily="2" charset="2"/>
              </a:rPr>
              <a:t> </a:t>
            </a:r>
            <a:endParaRPr lang="sl-SI" sz="2400" noProof="0" dirty="0"/>
          </a:p>
        </p:txBody>
      </p:sp>
    </p:spTree>
    <p:extLst>
      <p:ext uri="{BB962C8B-B14F-4D97-AF65-F5344CB8AC3E}">
        <p14:creationId xmlns:p14="http://schemas.microsoft.com/office/powerpoint/2010/main" val="181372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590A00-C2C2-8DCF-837E-42190B5BEF27}"/>
              </a:ext>
            </a:extLst>
          </p:cNvPr>
          <p:cNvSpPr>
            <a:spLocks noGrp="1"/>
          </p:cNvSpPr>
          <p:nvPr>
            <p:ph type="title"/>
          </p:nvPr>
        </p:nvSpPr>
        <p:spPr/>
        <p:txBody>
          <a:bodyPr/>
          <a:lstStyle/>
          <a:p>
            <a:r>
              <a:rPr lang="sl-SI" noProof="0" dirty="0"/>
              <a:t>Izbira postopka javnega naročanja</a:t>
            </a:r>
          </a:p>
        </p:txBody>
      </p:sp>
      <p:sp>
        <p:nvSpPr>
          <p:cNvPr id="5" name="Text Placeholder 4">
            <a:extLst>
              <a:ext uri="{FF2B5EF4-FFF2-40B4-BE49-F238E27FC236}">
                <a16:creationId xmlns:a16="http://schemas.microsoft.com/office/drawing/2014/main" id="{03B63E50-BDAB-6AFE-0518-0028E411E49D}"/>
              </a:ext>
            </a:extLst>
          </p:cNvPr>
          <p:cNvSpPr>
            <a:spLocks noGrp="1"/>
          </p:cNvSpPr>
          <p:nvPr>
            <p:ph type="body" idx="15"/>
          </p:nvPr>
        </p:nvSpPr>
        <p:spPr>
          <a:xfrm>
            <a:off x="594360" y="2654644"/>
            <a:ext cx="5394904" cy="3385542"/>
          </a:xfrm>
        </p:spPr>
        <p:txBody>
          <a:bodyPr/>
          <a:lstStyle/>
          <a:p>
            <a:r>
              <a:rPr lang="sl-SI" b="1" noProof="0" dirty="0"/>
              <a:t>Odprti postopek </a:t>
            </a:r>
            <a:r>
              <a:rPr lang="sl-SI" noProof="0" dirty="0"/>
              <a:t>– ponudbe lahko predloži vsak gospodarski subjekt</a:t>
            </a:r>
          </a:p>
          <a:p>
            <a:endParaRPr lang="sl-SI" noProof="0" dirty="0"/>
          </a:p>
          <a:p>
            <a:r>
              <a:rPr lang="sl-SI" b="1" noProof="0" dirty="0"/>
              <a:t>Zakoniti postopek </a:t>
            </a:r>
            <a:r>
              <a:rPr lang="sl-SI" noProof="0" dirty="0"/>
              <a:t>– na podlagi objektivnih meril se izbere najmanj pet ponudnikov</a:t>
            </a:r>
          </a:p>
          <a:p>
            <a:endParaRPr lang="sl-SI" noProof="0" dirty="0"/>
          </a:p>
          <a:p>
            <a:r>
              <a:rPr lang="sl-SI" b="1" noProof="0" dirty="0"/>
              <a:t>Konkurenčni postopek s pogajanji </a:t>
            </a:r>
            <a:r>
              <a:rPr lang="sl-SI" noProof="0" dirty="0"/>
              <a:t>– na podlagi objektivnih meril se izbere najmanj tri ponudnike; o ponudbah se lahko pogaja</a:t>
            </a:r>
          </a:p>
          <a:p>
            <a:endParaRPr lang="sl-SI" noProof="0" dirty="0"/>
          </a:p>
          <a:p>
            <a:endParaRPr lang="sl-SI" noProof="0" dirty="0"/>
          </a:p>
        </p:txBody>
      </p:sp>
      <p:sp>
        <p:nvSpPr>
          <p:cNvPr id="6" name="Text Placeholder 5">
            <a:extLst>
              <a:ext uri="{FF2B5EF4-FFF2-40B4-BE49-F238E27FC236}">
                <a16:creationId xmlns:a16="http://schemas.microsoft.com/office/drawing/2014/main" id="{2033FF3D-C03A-F1C3-75F5-6BF93C2CEDFE}"/>
              </a:ext>
            </a:extLst>
          </p:cNvPr>
          <p:cNvSpPr>
            <a:spLocks noGrp="1"/>
          </p:cNvSpPr>
          <p:nvPr>
            <p:ph type="body" idx="16"/>
          </p:nvPr>
        </p:nvSpPr>
        <p:spPr>
          <a:xfrm>
            <a:off x="6256075" y="2654643"/>
            <a:ext cx="5394904" cy="3077766"/>
          </a:xfrm>
        </p:spPr>
        <p:txBody>
          <a:bodyPr/>
          <a:lstStyle/>
          <a:p>
            <a:r>
              <a:rPr lang="sl-SI" b="1" noProof="0" dirty="0"/>
              <a:t>Konkurenčni dialog </a:t>
            </a:r>
            <a:r>
              <a:rPr lang="sl-SI" noProof="0" dirty="0"/>
              <a:t>– izbere se najmanj tri udeležence, ki na podlagi opisa zahtev organa razvijejo rešitve</a:t>
            </a:r>
          </a:p>
          <a:p>
            <a:endParaRPr lang="sl-SI" noProof="0" dirty="0"/>
          </a:p>
          <a:p>
            <a:r>
              <a:rPr lang="sl-SI" b="1" noProof="0" dirty="0"/>
              <a:t>Inovacijsko partnerstvo </a:t>
            </a:r>
            <a:r>
              <a:rPr lang="sl-SI" noProof="0" dirty="0"/>
              <a:t>– izbere se najmanj tri partnerje, da z uporabo stopnjevane pogodbene strukture razvijejo blago ali storitve, ki še ne obstajajo na trgu. </a:t>
            </a:r>
          </a:p>
          <a:p>
            <a:endParaRPr lang="sl-SI" noProof="0" dirty="0"/>
          </a:p>
          <a:p>
            <a:endParaRPr lang="sl-SI" noProof="0" dirty="0"/>
          </a:p>
        </p:txBody>
      </p:sp>
    </p:spTree>
    <p:extLst>
      <p:ext uri="{BB962C8B-B14F-4D97-AF65-F5344CB8AC3E}">
        <p14:creationId xmlns:p14="http://schemas.microsoft.com/office/powerpoint/2010/main" val="4184380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CB61C-1DCC-C3B8-AA46-EB07D7C7C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EF4084-AC7A-0A83-4966-AB0A8C1B5DC7}"/>
              </a:ext>
            </a:extLst>
          </p:cNvPr>
          <p:cNvSpPr>
            <a:spLocks noGrp="1"/>
          </p:cNvSpPr>
          <p:nvPr>
            <p:ph type="title"/>
          </p:nvPr>
        </p:nvSpPr>
        <p:spPr/>
        <p:txBody>
          <a:bodyPr/>
          <a:lstStyle/>
          <a:p>
            <a:r>
              <a:rPr lang="sl-SI" noProof="0" dirty="0"/>
              <a:t>Učinki postopka</a:t>
            </a:r>
          </a:p>
        </p:txBody>
      </p:sp>
      <p:sp>
        <p:nvSpPr>
          <p:cNvPr id="5" name="Text Placeholder 4">
            <a:extLst>
              <a:ext uri="{FF2B5EF4-FFF2-40B4-BE49-F238E27FC236}">
                <a16:creationId xmlns:a16="http://schemas.microsoft.com/office/drawing/2014/main" id="{87E26475-3778-B863-37B1-4EEA857E3D65}"/>
              </a:ext>
            </a:extLst>
          </p:cNvPr>
          <p:cNvSpPr>
            <a:spLocks noGrp="1"/>
          </p:cNvSpPr>
          <p:nvPr>
            <p:ph type="body" idx="15"/>
          </p:nvPr>
        </p:nvSpPr>
        <p:spPr>
          <a:xfrm>
            <a:off x="594360" y="2654644"/>
            <a:ext cx="5394904" cy="1477328"/>
          </a:xfrm>
        </p:spPr>
        <p:txBody>
          <a:bodyPr/>
          <a:lstStyle/>
          <a:p>
            <a:r>
              <a:rPr lang="sl-SI" sz="2400" noProof="0" dirty="0"/>
              <a:t>Izbira postopka določa, </a:t>
            </a:r>
            <a:r>
              <a:rPr lang="sl-SI" sz="2400" b="1" noProof="0" dirty="0"/>
              <a:t>kdo se lahko poteguje </a:t>
            </a:r>
            <a:r>
              <a:rPr lang="sl-SI" sz="2400" noProof="0" dirty="0"/>
              <a:t>za vašo naročilo in kako uporabite določena merila.</a:t>
            </a:r>
          </a:p>
          <a:p>
            <a:endParaRPr lang="sl-SI" sz="2400" noProof="0" dirty="0"/>
          </a:p>
        </p:txBody>
      </p:sp>
      <p:sp>
        <p:nvSpPr>
          <p:cNvPr id="6" name="Text Placeholder 5">
            <a:extLst>
              <a:ext uri="{FF2B5EF4-FFF2-40B4-BE49-F238E27FC236}">
                <a16:creationId xmlns:a16="http://schemas.microsoft.com/office/drawing/2014/main" id="{E4A77DCD-C4A1-665A-5599-D30EB5367E2E}"/>
              </a:ext>
            </a:extLst>
          </p:cNvPr>
          <p:cNvSpPr>
            <a:spLocks noGrp="1"/>
          </p:cNvSpPr>
          <p:nvPr>
            <p:ph type="body" idx="16"/>
          </p:nvPr>
        </p:nvSpPr>
        <p:spPr>
          <a:xfrm>
            <a:off x="6256075" y="2654643"/>
            <a:ext cx="5394904" cy="3693319"/>
          </a:xfrm>
        </p:spPr>
        <p:txBody>
          <a:bodyPr/>
          <a:lstStyle/>
          <a:p>
            <a:pPr marL="342900" indent="-342900">
              <a:buClr>
                <a:srgbClr val="035854"/>
              </a:buClr>
              <a:buSzPct val="100000"/>
              <a:buFont typeface="Arial" panose="020B0604020202020204" pitchFamily="34" charset="0"/>
              <a:buChar char="•"/>
            </a:pPr>
            <a:r>
              <a:rPr lang="sl-SI" sz="2400" noProof="0" dirty="0"/>
              <a:t>Konkurenčni postopki s pogajanji, konkurenčni dialog in inovacijsko partnerstvo ponujajo večjo prožnost kot odprti/omejeni postopki.</a:t>
            </a:r>
          </a:p>
          <a:p>
            <a:pPr marL="342900" indent="-342900">
              <a:buClr>
                <a:srgbClr val="035854"/>
              </a:buClr>
              <a:buSzPct val="100000"/>
              <a:buFont typeface="Arial" panose="020B0604020202020204" pitchFamily="34" charset="0"/>
              <a:buChar char="•"/>
            </a:pPr>
            <a:endParaRPr lang="sl-SI" sz="2400" noProof="0" dirty="0"/>
          </a:p>
          <a:p>
            <a:pPr marL="342900" indent="-342900">
              <a:buClr>
                <a:srgbClr val="035854"/>
              </a:buClr>
              <a:buSzPct val="100000"/>
              <a:buFont typeface="Arial" panose="020B0604020202020204" pitchFamily="34" charset="0"/>
              <a:buChar char="•"/>
            </a:pPr>
            <a:r>
              <a:rPr lang="sl-SI" sz="2400" noProof="0" dirty="0"/>
              <a:t>Ta prožnost je lahko prednost za trajnostno naročanje, zlasti kadar je zaradi pomanjkljivega poznavanja trga težko pripraviti podrobne tehnične specifikacije.</a:t>
            </a:r>
          </a:p>
        </p:txBody>
      </p:sp>
    </p:spTree>
    <p:extLst>
      <p:ext uri="{BB962C8B-B14F-4D97-AF65-F5344CB8AC3E}">
        <p14:creationId xmlns:p14="http://schemas.microsoft.com/office/powerpoint/2010/main" val="2433160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22214E-DF44-9275-B9AA-1682E40F0783}"/>
              </a:ext>
            </a:extLst>
          </p:cNvPr>
          <p:cNvSpPr>
            <a:spLocks noGrp="1"/>
          </p:cNvSpPr>
          <p:nvPr>
            <p:ph type="title"/>
          </p:nvPr>
        </p:nvSpPr>
        <p:spPr/>
        <p:txBody>
          <a:bodyPr/>
          <a:lstStyle/>
          <a:p>
            <a:r>
              <a:rPr lang="sl-SI" noProof="0" dirty="0"/>
              <a:t>Prednosti prožnih postopkov</a:t>
            </a:r>
          </a:p>
        </p:txBody>
      </p:sp>
      <p:sp>
        <p:nvSpPr>
          <p:cNvPr id="6" name="Text Placeholder 5">
            <a:extLst>
              <a:ext uri="{FF2B5EF4-FFF2-40B4-BE49-F238E27FC236}">
                <a16:creationId xmlns:a16="http://schemas.microsoft.com/office/drawing/2014/main" id="{3160D53E-C962-28D6-6C80-A5582281BFF3}"/>
              </a:ext>
            </a:extLst>
          </p:cNvPr>
          <p:cNvSpPr>
            <a:spLocks noGrp="1"/>
          </p:cNvSpPr>
          <p:nvPr>
            <p:ph type="body" idx="1"/>
          </p:nvPr>
        </p:nvSpPr>
        <p:spPr>
          <a:xfrm>
            <a:off x="594359" y="2654643"/>
            <a:ext cx="11056619" cy="2954655"/>
          </a:xfrm>
        </p:spPr>
        <p:txBody>
          <a:bodyPr/>
          <a:lstStyle/>
          <a:p>
            <a:pPr marL="342900" indent="-342900">
              <a:buClr>
                <a:srgbClr val="035854"/>
              </a:buClr>
              <a:buFont typeface="Arial" panose="020B0604020202020204" pitchFamily="34" charset="0"/>
              <a:buChar char="•"/>
            </a:pPr>
            <a:r>
              <a:rPr lang="sl-SI" sz="2400" noProof="0" dirty="0"/>
              <a:t>Konkurenčni postopki (pogajanja, dialog, inovacijsko partnerstvo) ponujajo večjo prožnost kot odprti/omejeni postopki.</a:t>
            </a:r>
          </a:p>
          <a:p>
            <a:pPr marL="342900" indent="-342900">
              <a:buClr>
                <a:srgbClr val="035854"/>
              </a:buClr>
              <a:buFont typeface="Arial" panose="020B0604020202020204" pitchFamily="34" charset="0"/>
              <a:buChar char="•"/>
            </a:pPr>
            <a:endParaRPr lang="sl-SI" sz="2400" noProof="0" dirty="0"/>
          </a:p>
          <a:p>
            <a:pPr marL="342900" indent="-342900">
              <a:buClr>
                <a:srgbClr val="035854"/>
              </a:buClr>
              <a:buFont typeface="Arial" panose="020B0604020202020204" pitchFamily="34" charset="0"/>
              <a:buChar char="•"/>
            </a:pPr>
            <a:r>
              <a:rPr lang="sl-SI" sz="2400" noProof="0" dirty="0"/>
              <a:t>To je lahko koristno za trajnostno javno naročanje, zlasti kadar je zaradi omejenega poznavanja trga težko določiti podrobna minimalna merila.</a:t>
            </a:r>
          </a:p>
          <a:p>
            <a:pPr marL="342900" indent="-342900">
              <a:buClr>
                <a:srgbClr val="035854"/>
              </a:buClr>
              <a:buFont typeface="Arial" panose="020B0604020202020204" pitchFamily="34" charset="0"/>
              <a:buChar char="•"/>
            </a:pPr>
            <a:endParaRPr lang="sl-SI" sz="2400" noProof="0" dirty="0"/>
          </a:p>
          <a:p>
            <a:pPr marL="342900" indent="-342900">
              <a:buClr>
                <a:srgbClr val="035854"/>
              </a:buClr>
              <a:buFont typeface="Arial" panose="020B0604020202020204" pitchFamily="34" charset="0"/>
              <a:buChar char="•"/>
            </a:pPr>
            <a:r>
              <a:rPr lang="sl-SI" sz="2400" noProof="0" dirty="0"/>
              <a:t>Tudi vključitev trga lahko v tem primeru pomaga.</a:t>
            </a:r>
          </a:p>
          <a:p>
            <a:endParaRPr lang="sl-SI" sz="2400" noProof="0" dirty="0"/>
          </a:p>
        </p:txBody>
      </p:sp>
    </p:spTree>
    <p:extLst>
      <p:ext uri="{BB962C8B-B14F-4D97-AF65-F5344CB8AC3E}">
        <p14:creationId xmlns:p14="http://schemas.microsoft.com/office/powerpoint/2010/main" val="52422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5BEAF22-9BF2-8AA0-710E-8758DB8066C6}"/>
              </a:ext>
            </a:extLst>
          </p:cNvPr>
          <p:cNvSpPr>
            <a:spLocks noGrp="1"/>
          </p:cNvSpPr>
          <p:nvPr>
            <p:ph type="pic" idx="2"/>
          </p:nvPr>
        </p:nvSpPr>
        <p:spPr/>
        <p:txBody>
          <a:bodyPr/>
          <a:lstStyle/>
          <a:p>
            <a:endParaRPr lang="sl-SI" noProof="0" dirty="0"/>
          </a:p>
        </p:txBody>
      </p:sp>
      <p:sp>
        <p:nvSpPr>
          <p:cNvPr id="4" name="Title 3">
            <a:extLst>
              <a:ext uri="{FF2B5EF4-FFF2-40B4-BE49-F238E27FC236}">
                <a16:creationId xmlns:a16="http://schemas.microsoft.com/office/drawing/2014/main" id="{16D911FE-4481-7821-04BC-E21AF26834F4}"/>
              </a:ext>
            </a:extLst>
          </p:cNvPr>
          <p:cNvSpPr>
            <a:spLocks noGrp="1"/>
          </p:cNvSpPr>
          <p:nvPr>
            <p:ph type="title"/>
          </p:nvPr>
        </p:nvSpPr>
        <p:spPr>
          <a:xfrm>
            <a:off x="594359" y="595856"/>
            <a:ext cx="6686974" cy="1625060"/>
          </a:xfrm>
        </p:spPr>
        <p:txBody>
          <a:bodyPr/>
          <a:lstStyle/>
          <a:p>
            <a:r>
              <a:rPr lang="sl-SI" noProof="0" dirty="0"/>
              <a:t>3. Vključevanje trajnosti v javna naročila</a:t>
            </a:r>
          </a:p>
        </p:txBody>
      </p:sp>
      <p:sp>
        <p:nvSpPr>
          <p:cNvPr id="6" name="Text Placeholder 5">
            <a:extLst>
              <a:ext uri="{FF2B5EF4-FFF2-40B4-BE49-F238E27FC236}">
                <a16:creationId xmlns:a16="http://schemas.microsoft.com/office/drawing/2014/main" id="{12584115-52CF-683E-C7A9-8E71557C05C4}"/>
              </a:ext>
            </a:extLst>
          </p:cNvPr>
          <p:cNvSpPr>
            <a:spLocks noGrp="1"/>
          </p:cNvSpPr>
          <p:nvPr>
            <p:ph type="body" idx="15"/>
          </p:nvPr>
        </p:nvSpPr>
        <p:spPr/>
        <p:txBody>
          <a:bodyPr/>
          <a:lstStyle/>
          <a:p>
            <a:endParaRPr lang="sl-SI" noProof="0" dirty="0"/>
          </a:p>
        </p:txBody>
      </p:sp>
    </p:spTree>
    <p:extLst>
      <p:ext uri="{BB962C8B-B14F-4D97-AF65-F5344CB8AC3E}">
        <p14:creationId xmlns:p14="http://schemas.microsoft.com/office/powerpoint/2010/main" val="154560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C8A856-D9B8-C690-AC72-06DF8CA71E49}"/>
              </a:ext>
            </a:extLst>
          </p:cNvPr>
          <p:cNvSpPr>
            <a:spLocks noGrp="1"/>
          </p:cNvSpPr>
          <p:nvPr>
            <p:ph type="title"/>
          </p:nvPr>
        </p:nvSpPr>
        <p:spPr/>
        <p:txBody>
          <a:bodyPr/>
          <a:lstStyle/>
          <a:p>
            <a:r>
              <a:rPr lang="sl-SI" noProof="0" dirty="0"/>
              <a:t>Tehnične specifikacije</a:t>
            </a:r>
          </a:p>
        </p:txBody>
      </p:sp>
      <p:sp>
        <p:nvSpPr>
          <p:cNvPr id="6" name="Text Placeholder 5">
            <a:extLst>
              <a:ext uri="{FF2B5EF4-FFF2-40B4-BE49-F238E27FC236}">
                <a16:creationId xmlns:a16="http://schemas.microsoft.com/office/drawing/2014/main" id="{BFE68F33-1460-7A42-3833-ED81AC2C6C74}"/>
              </a:ext>
            </a:extLst>
          </p:cNvPr>
          <p:cNvSpPr>
            <a:spLocks noGrp="1"/>
          </p:cNvSpPr>
          <p:nvPr>
            <p:ph type="body" idx="15"/>
          </p:nvPr>
        </p:nvSpPr>
        <p:spPr>
          <a:xfrm>
            <a:off x="594360" y="2654644"/>
            <a:ext cx="5394904" cy="2462213"/>
          </a:xfrm>
        </p:spPr>
        <p:txBody>
          <a:bodyPr/>
          <a:lstStyle/>
          <a:p>
            <a:r>
              <a:rPr lang="sl-SI" b="1" noProof="0" dirty="0"/>
              <a:t>Specifikacija na podlagi zmogljivosti ali funkcionalnosti</a:t>
            </a:r>
          </a:p>
          <a:p>
            <a:endParaRPr lang="sl-SI" b="1" noProof="0" dirty="0"/>
          </a:p>
          <a:p>
            <a:r>
              <a:rPr lang="sl-SI" noProof="0" dirty="0"/>
              <a:t>Opisuje lastnosti ali funkcije, ki jih mora izpolnjevati izdelek ali storitev, pri čemer je poudarek na tem, kaj mora izdelek ali storitev opraviti, in ne na tem, kako je izdelan.</a:t>
            </a:r>
          </a:p>
          <a:p>
            <a:endParaRPr lang="sl-SI" noProof="0" dirty="0"/>
          </a:p>
        </p:txBody>
      </p:sp>
      <p:sp>
        <p:nvSpPr>
          <p:cNvPr id="7" name="Text Placeholder 6">
            <a:extLst>
              <a:ext uri="{FF2B5EF4-FFF2-40B4-BE49-F238E27FC236}">
                <a16:creationId xmlns:a16="http://schemas.microsoft.com/office/drawing/2014/main" id="{0B787A73-E250-9FF0-0842-59910B259E4C}"/>
              </a:ext>
            </a:extLst>
          </p:cNvPr>
          <p:cNvSpPr>
            <a:spLocks noGrp="1"/>
          </p:cNvSpPr>
          <p:nvPr>
            <p:ph type="body" idx="16"/>
          </p:nvPr>
        </p:nvSpPr>
        <p:spPr>
          <a:xfrm>
            <a:off x="6256075" y="2654643"/>
            <a:ext cx="5394904" cy="2769989"/>
          </a:xfrm>
        </p:spPr>
        <p:txBody>
          <a:bodyPr/>
          <a:lstStyle/>
          <a:p>
            <a:r>
              <a:rPr lang="sl-SI" b="1" noProof="0" dirty="0"/>
              <a:t>Specifikacija na podlagi standardov</a:t>
            </a:r>
          </a:p>
          <a:p>
            <a:endParaRPr lang="sl-SI" b="1" noProof="0" dirty="0"/>
          </a:p>
          <a:p>
            <a:r>
              <a:rPr lang="sl-SI" noProof="0" dirty="0"/>
              <a:t>Nanaša se na niz tehničnih zahtev ali meril, ki jih mora izpolnjevati izdelek, storitev ali delo in ki izhajajo iz uveljavljenih nacionalnih ali mednarodnih standardov. Ti standardi opredeljujejo zahteve glede kakovosti, varnosti, zmogljivosti ali trajnosti, ki jih je treba upoštevati.</a:t>
            </a:r>
          </a:p>
          <a:p>
            <a:endParaRPr lang="sl-SI" noProof="0" dirty="0"/>
          </a:p>
        </p:txBody>
      </p:sp>
    </p:spTree>
    <p:extLst>
      <p:ext uri="{BB962C8B-B14F-4D97-AF65-F5344CB8AC3E}">
        <p14:creationId xmlns:p14="http://schemas.microsoft.com/office/powerpoint/2010/main" val="108010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03A238-235C-92DD-16B3-285CB86EE17A}"/>
              </a:ext>
            </a:extLst>
          </p:cNvPr>
          <p:cNvSpPr>
            <a:spLocks noGrp="1"/>
          </p:cNvSpPr>
          <p:nvPr>
            <p:ph type="title"/>
          </p:nvPr>
        </p:nvSpPr>
        <p:spPr/>
        <p:txBody>
          <a:bodyPr/>
          <a:lstStyle/>
          <a:p>
            <a:r>
              <a:rPr lang="sl-SI" dirty="0"/>
              <a:t>Znaki – mali veliki pomočniki</a:t>
            </a:r>
          </a:p>
        </p:txBody>
      </p:sp>
      <p:sp>
        <p:nvSpPr>
          <p:cNvPr id="6" name="Text Placeholder 5">
            <a:extLst>
              <a:ext uri="{FF2B5EF4-FFF2-40B4-BE49-F238E27FC236}">
                <a16:creationId xmlns:a16="http://schemas.microsoft.com/office/drawing/2014/main" id="{FB8E1AF5-EA1A-55DC-DE02-8F5018AD3ADB}"/>
              </a:ext>
            </a:extLst>
          </p:cNvPr>
          <p:cNvSpPr>
            <a:spLocks noGrp="1"/>
          </p:cNvSpPr>
          <p:nvPr>
            <p:ph type="body" idx="15"/>
          </p:nvPr>
        </p:nvSpPr>
        <p:spPr>
          <a:xfrm>
            <a:off x="594360" y="2654644"/>
            <a:ext cx="5394904" cy="2585323"/>
          </a:xfrm>
        </p:spPr>
        <p:txBody>
          <a:bodyPr/>
          <a:lstStyle/>
          <a:p>
            <a:r>
              <a:rPr lang="pl-PL" sz="2400" b="1" dirty="0"/>
              <a:t>Katere vrste znakov poznamo?</a:t>
            </a:r>
          </a:p>
          <a:p>
            <a:endParaRPr lang="pl-PL" sz="2400" b="1" dirty="0"/>
          </a:p>
          <a:p>
            <a:pPr marL="342900" indent="-342900">
              <a:buClr>
                <a:srgbClr val="035854"/>
              </a:buClr>
              <a:buSzPct val="100000"/>
              <a:buFont typeface="Arial" panose="020B0604020202020204" pitchFamily="34" charset="0"/>
              <a:buChar char="•"/>
            </a:pPr>
            <a:r>
              <a:rPr lang="pl-PL" sz="2400" dirty="0"/>
              <a:t>Zakonsko predpisani znaki</a:t>
            </a:r>
          </a:p>
          <a:p>
            <a:pPr marL="342900" indent="-342900">
              <a:buClr>
                <a:srgbClr val="035854"/>
              </a:buClr>
              <a:buSzPct val="100000"/>
              <a:buFont typeface="Arial" panose="020B0604020202020204" pitchFamily="34" charset="0"/>
              <a:buChar char="•"/>
            </a:pPr>
            <a:r>
              <a:rPr lang="pl-PL" sz="2400" dirty="0"/>
              <a:t>Okoljski znaki/ekološki znaki</a:t>
            </a:r>
          </a:p>
          <a:p>
            <a:pPr marL="342900" indent="-342900">
              <a:buClr>
                <a:srgbClr val="035854"/>
              </a:buClr>
              <a:buSzPct val="100000"/>
              <a:buFont typeface="Arial" panose="020B0604020202020204" pitchFamily="34" charset="0"/>
              <a:buChar char="•"/>
            </a:pPr>
            <a:r>
              <a:rPr lang="pl-PL" sz="2400" dirty="0"/>
              <a:t>Socialni znaki</a:t>
            </a:r>
          </a:p>
          <a:p>
            <a:pPr marL="342900" indent="-342900">
              <a:buClr>
                <a:srgbClr val="035854"/>
              </a:buClr>
              <a:buSzPct val="100000"/>
              <a:buFont typeface="Arial" panose="020B0604020202020204" pitchFamily="34" charset="0"/>
              <a:buChar char="•"/>
            </a:pPr>
            <a:r>
              <a:rPr lang="pl-PL" sz="2400" dirty="0"/>
              <a:t>Standardi/sistemi upravljanja</a:t>
            </a:r>
          </a:p>
          <a:p>
            <a:endParaRPr lang="sl-SI" sz="2400" dirty="0"/>
          </a:p>
        </p:txBody>
      </p:sp>
    </p:spTree>
    <p:extLst>
      <p:ext uri="{BB962C8B-B14F-4D97-AF65-F5344CB8AC3E}">
        <p14:creationId xmlns:p14="http://schemas.microsoft.com/office/powerpoint/2010/main" val="23855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a:extLst>
            <a:ext uri="{FF2B5EF4-FFF2-40B4-BE49-F238E27FC236}">
              <a16:creationId xmlns:a16="http://schemas.microsoft.com/office/drawing/2014/main" id="{99C7B2F3-7FFD-A4E7-12B8-07FAB367C1FB}"/>
            </a:ext>
          </a:extLst>
        </p:cNvPr>
        <p:cNvGrpSpPr/>
        <p:nvPr/>
      </p:nvGrpSpPr>
      <p:grpSpPr>
        <a:xfrm>
          <a:off x="0" y="0"/>
          <a:ext cx="0" cy="0"/>
          <a:chOff x="0" y="0"/>
          <a:chExt cx="0" cy="0"/>
        </a:xfrm>
      </p:grpSpPr>
      <p:sp>
        <p:nvSpPr>
          <p:cNvPr id="314" name="Google Shape;314;g3710211bd9b_0_6">
            <a:extLst>
              <a:ext uri="{FF2B5EF4-FFF2-40B4-BE49-F238E27FC236}">
                <a16:creationId xmlns:a16="http://schemas.microsoft.com/office/drawing/2014/main" id="{6A1544D7-D479-12A1-7D7A-00252C0EC787}"/>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latin typeface="Aptos Serif" panose="02020604070405020304" pitchFamily="18" charset="0"/>
                <a:cs typeface="Aptos Serif" panose="02020604070405020304" pitchFamily="18" charset="0"/>
              </a:rPr>
              <a:t>Izbor znakov</a:t>
            </a:r>
          </a:p>
        </p:txBody>
      </p:sp>
      <p:grpSp>
        <p:nvGrpSpPr>
          <p:cNvPr id="2" name="Group 1">
            <a:extLst>
              <a:ext uri="{FF2B5EF4-FFF2-40B4-BE49-F238E27FC236}">
                <a16:creationId xmlns:a16="http://schemas.microsoft.com/office/drawing/2014/main" id="{347DFF94-6E71-99BF-7890-CED1C0199787}"/>
              </a:ext>
            </a:extLst>
          </p:cNvPr>
          <p:cNvGrpSpPr/>
          <p:nvPr/>
        </p:nvGrpSpPr>
        <p:grpSpPr>
          <a:xfrm>
            <a:off x="86687" y="507276"/>
            <a:ext cx="11230924" cy="4994301"/>
            <a:chOff x="347948" y="572592"/>
            <a:chExt cx="11230924" cy="4994301"/>
          </a:xfrm>
        </p:grpSpPr>
        <p:sp>
          <p:nvSpPr>
            <p:cNvPr id="322" name="Google Shape;322;g3710211bd9b_0_6">
              <a:extLst>
                <a:ext uri="{FF2B5EF4-FFF2-40B4-BE49-F238E27FC236}">
                  <a16:creationId xmlns:a16="http://schemas.microsoft.com/office/drawing/2014/main" id="{7D104E11-4623-7BE0-3A54-59D1A5AEB03D}"/>
                </a:ext>
              </a:extLst>
            </p:cNvPr>
            <p:cNvSpPr/>
            <p:nvPr/>
          </p:nvSpPr>
          <p:spPr>
            <a:xfrm>
              <a:off x="9966072" y="572735"/>
              <a:ext cx="1612800" cy="3596100"/>
            </a:xfrm>
            <a:prstGeom prst="rect">
              <a:avLst/>
            </a:prstGeom>
            <a:solidFill>
              <a:schemeClr val="bg1"/>
            </a:solidFill>
            <a:ln w="9525" cap="flat" cmpd="sng">
              <a:solidFill>
                <a:srgbClr val="64B1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sp>
          <p:nvSpPr>
            <p:cNvPr id="329" name="Google Shape;329;g3710211bd9b_0_6">
              <a:extLst>
                <a:ext uri="{FF2B5EF4-FFF2-40B4-BE49-F238E27FC236}">
                  <a16:creationId xmlns:a16="http://schemas.microsoft.com/office/drawing/2014/main" id="{DCB112F3-8D8C-24FE-E5F4-CEF86D6C5501}"/>
                </a:ext>
              </a:extLst>
            </p:cNvPr>
            <p:cNvSpPr/>
            <p:nvPr/>
          </p:nvSpPr>
          <p:spPr>
            <a:xfrm>
              <a:off x="7315456" y="576240"/>
              <a:ext cx="2354400" cy="1555800"/>
            </a:xfrm>
            <a:prstGeom prst="rect">
              <a:avLst/>
            </a:prstGeom>
            <a:solidFill>
              <a:schemeClr val="bg1"/>
            </a:solidFill>
            <a:ln w="9525" cap="flat" cmpd="sng">
              <a:solidFill>
                <a:srgbClr val="64B1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pic>
          <p:nvPicPr>
            <p:cNvPr id="315" name="Google Shape;315;g3710211bd9b_0_6">
              <a:extLst>
                <a:ext uri="{FF2B5EF4-FFF2-40B4-BE49-F238E27FC236}">
                  <a16:creationId xmlns:a16="http://schemas.microsoft.com/office/drawing/2014/main" id="{F0D6BB87-3004-FCE4-7B44-7791BD604443}"/>
                </a:ext>
              </a:extLst>
            </p:cNvPr>
            <p:cNvPicPr preferRelativeResize="0"/>
            <p:nvPr/>
          </p:nvPicPr>
          <p:blipFill rotWithShape="1">
            <a:blip r:embed="rId3">
              <a:alphaModFix/>
            </a:blip>
            <a:srcRect/>
            <a:stretch/>
          </p:blipFill>
          <p:spPr>
            <a:xfrm>
              <a:off x="2756125" y="3025348"/>
              <a:ext cx="1951250" cy="1215628"/>
            </a:xfrm>
            <a:prstGeom prst="rect">
              <a:avLst/>
            </a:prstGeom>
            <a:noFill/>
            <a:ln>
              <a:noFill/>
            </a:ln>
          </p:spPr>
        </p:pic>
        <p:pic>
          <p:nvPicPr>
            <p:cNvPr id="316" name="Google Shape;316;g3710211bd9b_0_6">
              <a:extLst>
                <a:ext uri="{FF2B5EF4-FFF2-40B4-BE49-F238E27FC236}">
                  <a16:creationId xmlns:a16="http://schemas.microsoft.com/office/drawing/2014/main" id="{3FCD14AC-EE3A-51C4-1E9F-842C9FAAD47E}"/>
                </a:ext>
              </a:extLst>
            </p:cNvPr>
            <p:cNvPicPr preferRelativeResize="0"/>
            <p:nvPr/>
          </p:nvPicPr>
          <p:blipFill rotWithShape="1">
            <a:blip r:embed="rId4">
              <a:alphaModFix/>
            </a:blip>
            <a:srcRect/>
            <a:stretch/>
          </p:blipFill>
          <p:spPr>
            <a:xfrm>
              <a:off x="3020137" y="925514"/>
              <a:ext cx="2343150" cy="1100138"/>
            </a:xfrm>
            <a:prstGeom prst="rect">
              <a:avLst/>
            </a:prstGeom>
            <a:noFill/>
            <a:ln>
              <a:noFill/>
            </a:ln>
          </p:spPr>
        </p:pic>
        <p:pic>
          <p:nvPicPr>
            <p:cNvPr id="317" name="Google Shape;317;g3710211bd9b_0_6">
              <a:extLst>
                <a:ext uri="{FF2B5EF4-FFF2-40B4-BE49-F238E27FC236}">
                  <a16:creationId xmlns:a16="http://schemas.microsoft.com/office/drawing/2014/main" id="{C57CBAED-1141-1FE4-58E7-F8C816ACF6E9}"/>
                </a:ext>
              </a:extLst>
            </p:cNvPr>
            <p:cNvPicPr preferRelativeResize="0"/>
            <p:nvPr/>
          </p:nvPicPr>
          <p:blipFill rotWithShape="1">
            <a:blip r:embed="rId5">
              <a:alphaModFix/>
            </a:blip>
            <a:srcRect/>
            <a:stretch/>
          </p:blipFill>
          <p:spPr>
            <a:xfrm>
              <a:off x="10298682" y="2203804"/>
              <a:ext cx="947575" cy="1492828"/>
            </a:xfrm>
            <a:prstGeom prst="rect">
              <a:avLst/>
            </a:prstGeom>
            <a:noFill/>
            <a:ln>
              <a:noFill/>
            </a:ln>
          </p:spPr>
        </p:pic>
        <p:pic>
          <p:nvPicPr>
            <p:cNvPr id="318" name="Google Shape;318;g3710211bd9b_0_6">
              <a:extLst>
                <a:ext uri="{FF2B5EF4-FFF2-40B4-BE49-F238E27FC236}">
                  <a16:creationId xmlns:a16="http://schemas.microsoft.com/office/drawing/2014/main" id="{982FBCF3-6552-7E73-A236-395C70B95666}"/>
                </a:ext>
              </a:extLst>
            </p:cNvPr>
            <p:cNvPicPr preferRelativeResize="0"/>
            <p:nvPr/>
          </p:nvPicPr>
          <p:blipFill rotWithShape="1">
            <a:blip r:embed="rId6">
              <a:alphaModFix/>
            </a:blip>
            <a:srcRect/>
            <a:stretch/>
          </p:blipFill>
          <p:spPr>
            <a:xfrm>
              <a:off x="10299937" y="1059785"/>
              <a:ext cx="816454" cy="816454"/>
            </a:xfrm>
            <a:prstGeom prst="rect">
              <a:avLst/>
            </a:prstGeom>
            <a:noFill/>
            <a:ln>
              <a:noFill/>
            </a:ln>
          </p:spPr>
        </p:pic>
        <p:sp>
          <p:nvSpPr>
            <p:cNvPr id="319" name="Google Shape;319;g3710211bd9b_0_6">
              <a:extLst>
                <a:ext uri="{FF2B5EF4-FFF2-40B4-BE49-F238E27FC236}">
                  <a16:creationId xmlns:a16="http://schemas.microsoft.com/office/drawing/2014/main" id="{75E22204-2C58-E5D0-821B-B953000E72C3}"/>
                </a:ext>
              </a:extLst>
            </p:cNvPr>
            <p:cNvSpPr/>
            <p:nvPr/>
          </p:nvSpPr>
          <p:spPr>
            <a:xfrm>
              <a:off x="7308619" y="2378431"/>
              <a:ext cx="2361000" cy="2159400"/>
            </a:xfrm>
            <a:prstGeom prst="rect">
              <a:avLst/>
            </a:prstGeom>
            <a:noFill/>
            <a:ln w="9525" cap="flat" cmpd="sng">
              <a:solidFill>
                <a:srgbClr val="64B1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sp>
          <p:nvSpPr>
            <p:cNvPr id="320" name="Google Shape;320;g3710211bd9b_0_6">
              <a:extLst>
                <a:ext uri="{FF2B5EF4-FFF2-40B4-BE49-F238E27FC236}">
                  <a16:creationId xmlns:a16="http://schemas.microsoft.com/office/drawing/2014/main" id="{F6A67EA2-C17C-FCDC-19BC-837A62393B76}"/>
                </a:ext>
              </a:extLst>
            </p:cNvPr>
            <p:cNvSpPr/>
            <p:nvPr/>
          </p:nvSpPr>
          <p:spPr>
            <a:xfrm>
              <a:off x="2465473" y="572592"/>
              <a:ext cx="2361000" cy="2107200"/>
            </a:xfrm>
            <a:prstGeom prst="rect">
              <a:avLst/>
            </a:prstGeom>
            <a:noFill/>
            <a:ln w="9525" cap="flat" cmpd="sng">
              <a:solidFill>
                <a:srgbClr val="64B1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sp>
          <p:nvSpPr>
            <p:cNvPr id="321" name="Google Shape;321;g3710211bd9b_0_6">
              <a:extLst>
                <a:ext uri="{FF2B5EF4-FFF2-40B4-BE49-F238E27FC236}">
                  <a16:creationId xmlns:a16="http://schemas.microsoft.com/office/drawing/2014/main" id="{84C00AEF-1ACD-9551-8758-EFB197F7F68F}"/>
                </a:ext>
              </a:extLst>
            </p:cNvPr>
            <p:cNvSpPr/>
            <p:nvPr/>
          </p:nvSpPr>
          <p:spPr>
            <a:xfrm>
              <a:off x="2465472" y="2858193"/>
              <a:ext cx="2361000" cy="2708700"/>
            </a:xfrm>
            <a:prstGeom prst="rect">
              <a:avLst/>
            </a:prstGeom>
            <a:noFill/>
            <a:ln w="9525" cap="flat" cmpd="sng">
              <a:solidFill>
                <a:srgbClr val="64B1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pic>
          <p:nvPicPr>
            <p:cNvPr id="323" name="Google Shape;323;g3710211bd9b_0_6">
              <a:extLst>
                <a:ext uri="{FF2B5EF4-FFF2-40B4-BE49-F238E27FC236}">
                  <a16:creationId xmlns:a16="http://schemas.microsoft.com/office/drawing/2014/main" id="{B58CC129-1A73-810A-F1A4-FD056F9BDA6D}"/>
                </a:ext>
              </a:extLst>
            </p:cNvPr>
            <p:cNvPicPr preferRelativeResize="0"/>
            <p:nvPr/>
          </p:nvPicPr>
          <p:blipFill rotWithShape="1">
            <a:blip r:embed="rId7">
              <a:alphaModFix/>
            </a:blip>
            <a:srcRect/>
            <a:stretch/>
          </p:blipFill>
          <p:spPr>
            <a:xfrm>
              <a:off x="2540656" y="635158"/>
              <a:ext cx="1060793" cy="1060793"/>
            </a:xfrm>
            <a:prstGeom prst="rect">
              <a:avLst/>
            </a:prstGeom>
            <a:noFill/>
            <a:ln>
              <a:noFill/>
            </a:ln>
          </p:spPr>
        </p:pic>
        <p:pic>
          <p:nvPicPr>
            <p:cNvPr id="324" name="Google Shape;324;g3710211bd9b_0_6">
              <a:extLst>
                <a:ext uri="{FF2B5EF4-FFF2-40B4-BE49-F238E27FC236}">
                  <a16:creationId xmlns:a16="http://schemas.microsoft.com/office/drawing/2014/main" id="{7C1BD429-0CBC-16A9-1F0B-A1F2AD4F067A}"/>
                </a:ext>
              </a:extLst>
            </p:cNvPr>
            <p:cNvPicPr preferRelativeResize="0"/>
            <p:nvPr/>
          </p:nvPicPr>
          <p:blipFill rotWithShape="1">
            <a:blip r:embed="rId8">
              <a:alphaModFix/>
            </a:blip>
            <a:srcRect/>
            <a:stretch/>
          </p:blipFill>
          <p:spPr>
            <a:xfrm>
              <a:off x="5600836" y="721612"/>
              <a:ext cx="1001884" cy="1388687"/>
            </a:xfrm>
            <a:prstGeom prst="rect">
              <a:avLst/>
            </a:prstGeom>
            <a:noFill/>
            <a:ln>
              <a:noFill/>
            </a:ln>
          </p:spPr>
        </p:pic>
        <p:pic>
          <p:nvPicPr>
            <p:cNvPr id="325" name="Google Shape;325;g3710211bd9b_0_6">
              <a:extLst>
                <a:ext uri="{FF2B5EF4-FFF2-40B4-BE49-F238E27FC236}">
                  <a16:creationId xmlns:a16="http://schemas.microsoft.com/office/drawing/2014/main" id="{D2C0DFC3-7F3D-10A0-102B-A0635D6ED285}"/>
                </a:ext>
              </a:extLst>
            </p:cNvPr>
            <p:cNvPicPr preferRelativeResize="0"/>
            <p:nvPr/>
          </p:nvPicPr>
          <p:blipFill rotWithShape="1">
            <a:blip r:embed="rId9">
              <a:alphaModFix/>
            </a:blip>
            <a:srcRect/>
            <a:stretch/>
          </p:blipFill>
          <p:spPr>
            <a:xfrm>
              <a:off x="5561124" y="2462157"/>
              <a:ext cx="1064376" cy="1232790"/>
            </a:xfrm>
            <a:prstGeom prst="rect">
              <a:avLst/>
            </a:prstGeom>
            <a:noFill/>
            <a:ln>
              <a:noFill/>
            </a:ln>
          </p:spPr>
        </p:pic>
        <p:pic>
          <p:nvPicPr>
            <p:cNvPr id="326" name="Google Shape;326;g3710211bd9b_0_6">
              <a:extLst>
                <a:ext uri="{FF2B5EF4-FFF2-40B4-BE49-F238E27FC236}">
                  <a16:creationId xmlns:a16="http://schemas.microsoft.com/office/drawing/2014/main" id="{C2F92CA2-3D1D-57F4-2B6C-1C99EF8546EE}"/>
                </a:ext>
              </a:extLst>
            </p:cNvPr>
            <p:cNvPicPr preferRelativeResize="0"/>
            <p:nvPr/>
          </p:nvPicPr>
          <p:blipFill rotWithShape="1">
            <a:blip r:embed="rId10">
              <a:alphaModFix/>
            </a:blip>
            <a:srcRect/>
            <a:stretch/>
          </p:blipFill>
          <p:spPr>
            <a:xfrm>
              <a:off x="5471669" y="3897698"/>
              <a:ext cx="1232791" cy="1232791"/>
            </a:xfrm>
            <a:prstGeom prst="rect">
              <a:avLst/>
            </a:prstGeom>
            <a:noFill/>
            <a:ln>
              <a:noFill/>
            </a:ln>
          </p:spPr>
        </p:pic>
        <p:sp>
          <p:nvSpPr>
            <p:cNvPr id="327" name="Google Shape;327;g3710211bd9b_0_6">
              <a:extLst>
                <a:ext uri="{FF2B5EF4-FFF2-40B4-BE49-F238E27FC236}">
                  <a16:creationId xmlns:a16="http://schemas.microsoft.com/office/drawing/2014/main" id="{D60A25A3-5503-06C7-300E-4740EBA25D64}"/>
                </a:ext>
              </a:extLst>
            </p:cNvPr>
            <p:cNvSpPr/>
            <p:nvPr/>
          </p:nvSpPr>
          <p:spPr>
            <a:xfrm>
              <a:off x="5169374" y="572735"/>
              <a:ext cx="1837500" cy="4718251"/>
            </a:xfrm>
            <a:prstGeom prst="rect">
              <a:avLst/>
            </a:prstGeom>
            <a:noFill/>
            <a:ln w="9525" cap="flat" cmpd="sng">
              <a:solidFill>
                <a:srgbClr val="64B1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pic>
          <p:nvPicPr>
            <p:cNvPr id="328" name="Google Shape;328;g3710211bd9b_0_6">
              <a:extLst>
                <a:ext uri="{FF2B5EF4-FFF2-40B4-BE49-F238E27FC236}">
                  <a16:creationId xmlns:a16="http://schemas.microsoft.com/office/drawing/2014/main" id="{ECF1C786-4712-6028-E450-701385CD2EC4}"/>
                </a:ext>
              </a:extLst>
            </p:cNvPr>
            <p:cNvPicPr preferRelativeResize="0"/>
            <p:nvPr/>
          </p:nvPicPr>
          <p:blipFill rotWithShape="1">
            <a:blip r:embed="rId11">
              <a:alphaModFix/>
            </a:blip>
            <a:srcRect/>
            <a:stretch/>
          </p:blipFill>
          <p:spPr>
            <a:xfrm>
              <a:off x="2656963" y="1708638"/>
              <a:ext cx="941264" cy="865963"/>
            </a:xfrm>
            <a:prstGeom prst="rect">
              <a:avLst/>
            </a:prstGeom>
            <a:noFill/>
            <a:ln>
              <a:noFill/>
            </a:ln>
          </p:spPr>
        </p:pic>
        <p:pic>
          <p:nvPicPr>
            <p:cNvPr id="330" name="Google Shape;330;g3710211bd9b_0_6">
              <a:extLst>
                <a:ext uri="{FF2B5EF4-FFF2-40B4-BE49-F238E27FC236}">
                  <a16:creationId xmlns:a16="http://schemas.microsoft.com/office/drawing/2014/main" id="{4D859022-3ED7-C63C-8605-57D6A55ABC2C}"/>
                </a:ext>
              </a:extLst>
            </p:cNvPr>
            <p:cNvPicPr preferRelativeResize="0"/>
            <p:nvPr/>
          </p:nvPicPr>
          <p:blipFill rotWithShape="1">
            <a:blip r:embed="rId12">
              <a:alphaModFix/>
            </a:blip>
            <a:srcRect/>
            <a:stretch/>
          </p:blipFill>
          <p:spPr>
            <a:xfrm>
              <a:off x="569794" y="770748"/>
              <a:ext cx="1703511" cy="854512"/>
            </a:xfrm>
            <a:prstGeom prst="rect">
              <a:avLst/>
            </a:prstGeom>
            <a:noFill/>
            <a:ln>
              <a:noFill/>
            </a:ln>
          </p:spPr>
        </p:pic>
        <p:pic>
          <p:nvPicPr>
            <p:cNvPr id="331" name="Google Shape;331;g3710211bd9b_0_6">
              <a:extLst>
                <a:ext uri="{FF2B5EF4-FFF2-40B4-BE49-F238E27FC236}">
                  <a16:creationId xmlns:a16="http://schemas.microsoft.com/office/drawing/2014/main" id="{80620B3A-A064-0564-A02D-0980E4717D42}"/>
                </a:ext>
              </a:extLst>
            </p:cNvPr>
            <p:cNvPicPr preferRelativeResize="0"/>
            <p:nvPr/>
          </p:nvPicPr>
          <p:blipFill rotWithShape="1">
            <a:blip r:embed="rId13">
              <a:alphaModFix/>
            </a:blip>
            <a:srcRect/>
            <a:stretch/>
          </p:blipFill>
          <p:spPr>
            <a:xfrm>
              <a:off x="347948" y="1852983"/>
              <a:ext cx="2071467" cy="1035733"/>
            </a:xfrm>
            <a:prstGeom prst="rect">
              <a:avLst/>
            </a:prstGeom>
            <a:noFill/>
            <a:ln>
              <a:noFill/>
            </a:ln>
          </p:spPr>
        </p:pic>
        <p:pic>
          <p:nvPicPr>
            <p:cNvPr id="332" name="Google Shape;332;g3710211bd9b_0_6">
              <a:extLst>
                <a:ext uri="{FF2B5EF4-FFF2-40B4-BE49-F238E27FC236}">
                  <a16:creationId xmlns:a16="http://schemas.microsoft.com/office/drawing/2014/main" id="{9E8E33BF-0CCE-7921-D8C9-30410ABB7AE9}"/>
                </a:ext>
              </a:extLst>
            </p:cNvPr>
            <p:cNvPicPr preferRelativeResize="0"/>
            <p:nvPr/>
          </p:nvPicPr>
          <p:blipFill rotWithShape="1">
            <a:blip r:embed="rId14">
              <a:alphaModFix/>
            </a:blip>
            <a:srcRect/>
            <a:stretch/>
          </p:blipFill>
          <p:spPr>
            <a:xfrm>
              <a:off x="924032" y="3137873"/>
              <a:ext cx="1010215" cy="990578"/>
            </a:xfrm>
            <a:prstGeom prst="rect">
              <a:avLst/>
            </a:prstGeom>
            <a:noFill/>
            <a:ln>
              <a:noFill/>
            </a:ln>
          </p:spPr>
        </p:pic>
        <p:sp>
          <p:nvSpPr>
            <p:cNvPr id="333" name="Google Shape;333;g3710211bd9b_0_6">
              <a:extLst>
                <a:ext uri="{FF2B5EF4-FFF2-40B4-BE49-F238E27FC236}">
                  <a16:creationId xmlns:a16="http://schemas.microsoft.com/office/drawing/2014/main" id="{0A89B139-427D-0E60-E0D4-F6F25CC6D15B}"/>
                </a:ext>
              </a:extLst>
            </p:cNvPr>
            <p:cNvSpPr/>
            <p:nvPr/>
          </p:nvSpPr>
          <p:spPr>
            <a:xfrm>
              <a:off x="725847" y="572592"/>
              <a:ext cx="1416000" cy="4994100"/>
            </a:xfrm>
            <a:prstGeom prst="rect">
              <a:avLst/>
            </a:prstGeom>
            <a:noFill/>
            <a:ln w="9525" cap="flat" cmpd="sng">
              <a:solidFill>
                <a:srgbClr val="64B1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pic>
          <p:nvPicPr>
            <p:cNvPr id="334" name="Google Shape;334;g3710211bd9b_0_6">
              <a:extLst>
                <a:ext uri="{FF2B5EF4-FFF2-40B4-BE49-F238E27FC236}">
                  <a16:creationId xmlns:a16="http://schemas.microsoft.com/office/drawing/2014/main" id="{A75D64A7-2562-8032-4363-26C96B96A8A8}"/>
                </a:ext>
              </a:extLst>
            </p:cNvPr>
            <p:cNvPicPr preferRelativeResize="0"/>
            <p:nvPr/>
          </p:nvPicPr>
          <p:blipFill rotWithShape="1">
            <a:blip r:embed="rId15">
              <a:alphaModFix/>
            </a:blip>
            <a:srcRect/>
            <a:stretch/>
          </p:blipFill>
          <p:spPr>
            <a:xfrm>
              <a:off x="902576" y="4357043"/>
              <a:ext cx="1037946" cy="933943"/>
            </a:xfrm>
            <a:prstGeom prst="rect">
              <a:avLst/>
            </a:prstGeom>
            <a:noFill/>
            <a:ln>
              <a:noFill/>
            </a:ln>
          </p:spPr>
        </p:pic>
        <p:pic>
          <p:nvPicPr>
            <p:cNvPr id="335" name="Google Shape;335;g3710211bd9b_0_6">
              <a:extLst>
                <a:ext uri="{FF2B5EF4-FFF2-40B4-BE49-F238E27FC236}">
                  <a16:creationId xmlns:a16="http://schemas.microsoft.com/office/drawing/2014/main" id="{A8B5D829-FC3E-4299-8CFC-5B614D9E3E55}"/>
                </a:ext>
              </a:extLst>
            </p:cNvPr>
            <p:cNvPicPr preferRelativeResize="0"/>
            <p:nvPr/>
          </p:nvPicPr>
          <p:blipFill rotWithShape="1">
            <a:blip r:embed="rId16">
              <a:alphaModFix/>
            </a:blip>
            <a:srcRect/>
            <a:stretch/>
          </p:blipFill>
          <p:spPr>
            <a:xfrm>
              <a:off x="7473486" y="890056"/>
              <a:ext cx="2030112" cy="953162"/>
            </a:xfrm>
            <a:prstGeom prst="rect">
              <a:avLst/>
            </a:prstGeom>
            <a:noFill/>
            <a:ln>
              <a:noFill/>
            </a:ln>
          </p:spPr>
        </p:pic>
        <p:sp>
          <p:nvSpPr>
            <p:cNvPr id="336" name="Google Shape;336;g3710211bd9b_0_6">
              <a:extLst>
                <a:ext uri="{FF2B5EF4-FFF2-40B4-BE49-F238E27FC236}">
                  <a16:creationId xmlns:a16="http://schemas.microsoft.com/office/drawing/2014/main" id="{4E911AE0-4684-26E8-F4AC-7EA483670EBC}"/>
                </a:ext>
              </a:extLst>
            </p:cNvPr>
            <p:cNvSpPr/>
            <p:nvPr/>
          </p:nvSpPr>
          <p:spPr>
            <a:xfrm>
              <a:off x="3127594" y="4505133"/>
              <a:ext cx="991200" cy="7080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lang="sl-SI" sz="1800" b="0" i="0" u="none" strike="noStrike" cap="none" noProof="0" dirty="0">
                <a:solidFill>
                  <a:schemeClr val="dk1"/>
                </a:solidFill>
                <a:latin typeface="Arial"/>
                <a:ea typeface="Arial"/>
                <a:cs typeface="Arial"/>
                <a:sym typeface="Arial"/>
              </a:endParaRPr>
            </a:p>
          </p:txBody>
        </p:sp>
        <p:pic>
          <p:nvPicPr>
            <p:cNvPr id="337" name="Google Shape;337;g3710211bd9b_0_6">
              <a:extLst>
                <a:ext uri="{FF2B5EF4-FFF2-40B4-BE49-F238E27FC236}">
                  <a16:creationId xmlns:a16="http://schemas.microsoft.com/office/drawing/2014/main" id="{40698271-FE30-6101-7AB6-41B240867452}"/>
                </a:ext>
              </a:extLst>
            </p:cNvPr>
            <p:cNvPicPr preferRelativeResize="0"/>
            <p:nvPr/>
          </p:nvPicPr>
          <p:blipFill rotWithShape="1">
            <a:blip r:embed="rId18">
              <a:alphaModFix/>
            </a:blip>
            <a:srcRect/>
            <a:stretch/>
          </p:blipFill>
          <p:spPr>
            <a:xfrm>
              <a:off x="7543888" y="2590511"/>
              <a:ext cx="1565410" cy="869672"/>
            </a:xfrm>
            <a:prstGeom prst="rect">
              <a:avLst/>
            </a:prstGeom>
            <a:noFill/>
            <a:ln>
              <a:noFill/>
            </a:ln>
          </p:spPr>
        </p:pic>
        <p:pic>
          <p:nvPicPr>
            <p:cNvPr id="338" name="Google Shape;338;g3710211bd9b_0_6">
              <a:extLst>
                <a:ext uri="{FF2B5EF4-FFF2-40B4-BE49-F238E27FC236}">
                  <a16:creationId xmlns:a16="http://schemas.microsoft.com/office/drawing/2014/main" id="{2FFA2C7E-ADA6-58B2-7363-1EB20A56E5FA}"/>
                </a:ext>
              </a:extLst>
            </p:cNvPr>
            <p:cNvPicPr preferRelativeResize="0"/>
            <p:nvPr/>
          </p:nvPicPr>
          <p:blipFill rotWithShape="1">
            <a:blip r:embed="rId19">
              <a:alphaModFix/>
            </a:blip>
            <a:srcRect/>
            <a:stretch/>
          </p:blipFill>
          <p:spPr>
            <a:xfrm>
              <a:off x="7424663" y="3565729"/>
              <a:ext cx="2078935" cy="840662"/>
            </a:xfrm>
            <a:prstGeom prst="rect">
              <a:avLst/>
            </a:prstGeom>
            <a:noFill/>
            <a:ln>
              <a:noFill/>
            </a:ln>
          </p:spPr>
        </p:pic>
      </p:grpSp>
    </p:spTree>
    <p:extLst>
      <p:ext uri="{BB962C8B-B14F-4D97-AF65-F5344CB8AC3E}">
        <p14:creationId xmlns:p14="http://schemas.microsoft.com/office/powerpoint/2010/main" val="46703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8898C-7D6F-3E7C-0644-C89B2D76B021}"/>
              </a:ext>
            </a:extLst>
          </p:cNvPr>
          <p:cNvSpPr>
            <a:spLocks noGrp="1"/>
          </p:cNvSpPr>
          <p:nvPr>
            <p:ph type="title"/>
          </p:nvPr>
        </p:nvSpPr>
        <p:spPr>
          <a:xfrm>
            <a:off x="594359" y="1137543"/>
            <a:ext cx="6139146" cy="1083374"/>
          </a:xfrm>
        </p:spPr>
        <p:txBody>
          <a:bodyPr/>
          <a:lstStyle/>
          <a:p>
            <a:r>
              <a:rPr lang="sl-SI" noProof="0" dirty="0"/>
              <a:t>Osnove trajnostnega javnega naročanja</a:t>
            </a:r>
          </a:p>
        </p:txBody>
      </p:sp>
      <p:sp>
        <p:nvSpPr>
          <p:cNvPr id="3" name="Text Placeholder 2">
            <a:extLst>
              <a:ext uri="{FF2B5EF4-FFF2-40B4-BE49-F238E27FC236}">
                <a16:creationId xmlns:a16="http://schemas.microsoft.com/office/drawing/2014/main" id="{7C40723B-8FAE-37FB-F006-798C801D861E}"/>
              </a:ext>
            </a:extLst>
          </p:cNvPr>
          <p:cNvSpPr>
            <a:spLocks noGrp="1"/>
          </p:cNvSpPr>
          <p:nvPr>
            <p:ph type="body" idx="15"/>
          </p:nvPr>
        </p:nvSpPr>
        <p:spPr>
          <a:xfrm>
            <a:off x="594360" y="2654644"/>
            <a:ext cx="5394904" cy="1107996"/>
          </a:xfrm>
        </p:spPr>
        <p:txBody>
          <a:bodyPr/>
          <a:lstStyle/>
          <a:p>
            <a:r>
              <a:rPr lang="pl-PL" sz="2400" noProof="0" dirty="0"/>
              <a:t>Kaj je trajnostno javno naročanje?</a:t>
            </a:r>
          </a:p>
          <a:p>
            <a:r>
              <a:rPr lang="pl-PL" sz="2400" noProof="0" dirty="0"/>
              <a:t>Zakaj je pomembno?</a:t>
            </a:r>
          </a:p>
          <a:p>
            <a:r>
              <a:rPr lang="pl-PL" sz="2400" noProof="0" dirty="0"/>
              <a:t>Orodja za izvajanje – znaki</a:t>
            </a:r>
          </a:p>
        </p:txBody>
      </p:sp>
      <p:sp>
        <p:nvSpPr>
          <p:cNvPr id="5" name="Picture Placeholder 4">
            <a:extLst>
              <a:ext uri="{FF2B5EF4-FFF2-40B4-BE49-F238E27FC236}">
                <a16:creationId xmlns:a16="http://schemas.microsoft.com/office/drawing/2014/main" id="{477DE024-3E3A-3017-B2A8-555F7D5BCE4D}"/>
              </a:ext>
            </a:extLst>
          </p:cNvPr>
          <p:cNvSpPr>
            <a:spLocks noGrp="1"/>
          </p:cNvSpPr>
          <p:nvPr>
            <p:ph type="pic" idx="2"/>
          </p:nvPr>
        </p:nvSpPr>
        <p:spPr/>
        <p:txBody>
          <a:bodyPr/>
          <a:lstStyle/>
          <a:p>
            <a:endParaRPr lang="sl-SI" noProof="0" dirty="0"/>
          </a:p>
        </p:txBody>
      </p:sp>
    </p:spTree>
    <p:extLst>
      <p:ext uri="{BB962C8B-B14F-4D97-AF65-F5344CB8AC3E}">
        <p14:creationId xmlns:p14="http://schemas.microsoft.com/office/powerpoint/2010/main" val="2212669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27541-1BBA-884A-2D87-11C374BD3882}"/>
              </a:ext>
            </a:extLst>
          </p:cNvPr>
          <p:cNvSpPr>
            <a:spLocks noGrp="1"/>
          </p:cNvSpPr>
          <p:nvPr>
            <p:ph type="title"/>
          </p:nvPr>
        </p:nvSpPr>
        <p:spPr/>
        <p:txBody>
          <a:bodyPr/>
          <a:lstStyle/>
          <a:p>
            <a:r>
              <a:rPr lang="sl-SI" noProof="0" dirty="0"/>
              <a:t>Uporaba oznak</a:t>
            </a:r>
          </a:p>
        </p:txBody>
      </p:sp>
      <p:sp>
        <p:nvSpPr>
          <p:cNvPr id="6" name="Text Placeholder 5">
            <a:extLst>
              <a:ext uri="{FF2B5EF4-FFF2-40B4-BE49-F238E27FC236}">
                <a16:creationId xmlns:a16="http://schemas.microsoft.com/office/drawing/2014/main" id="{E0275E7E-FDDF-9557-06E0-B6B499663330}"/>
              </a:ext>
            </a:extLst>
          </p:cNvPr>
          <p:cNvSpPr>
            <a:spLocks noGrp="1"/>
          </p:cNvSpPr>
          <p:nvPr>
            <p:ph type="body" idx="1"/>
          </p:nvPr>
        </p:nvSpPr>
        <p:spPr>
          <a:xfrm>
            <a:off x="594359" y="2654643"/>
            <a:ext cx="11056619" cy="3323987"/>
          </a:xfrm>
        </p:spPr>
        <p:txBody>
          <a:bodyPr/>
          <a:lstStyle/>
          <a:p>
            <a:pPr marL="342900" indent="-342900">
              <a:buClr>
                <a:srgbClr val="035854"/>
              </a:buClr>
              <a:buFont typeface="Arial" panose="020B0604020202020204" pitchFamily="34" charset="0"/>
              <a:buChar char="•"/>
            </a:pPr>
            <a:r>
              <a:rPr lang="sl-SI" sz="2400" noProof="0" dirty="0"/>
              <a:t>Naročniki se lahko pri določanju meril sklicujejo na oznake trajnosti tretjih oseb</a:t>
            </a:r>
          </a:p>
          <a:p>
            <a:pPr>
              <a:buClr>
                <a:srgbClr val="035854"/>
              </a:buClr>
            </a:pPr>
            <a:endParaRPr lang="sl-SI" sz="2400" noProof="0" dirty="0"/>
          </a:p>
          <a:p>
            <a:pPr marL="342900" indent="-342900">
              <a:buClr>
                <a:srgbClr val="035854"/>
              </a:buClr>
              <a:buFont typeface="Arial" panose="020B0604020202020204" pitchFamily="34" charset="0"/>
              <a:buChar char="•"/>
            </a:pPr>
            <a:r>
              <a:rPr lang="sl-SI" sz="2400" noProof="0" dirty="0"/>
              <a:t>Oznake lahko zmanjšajo delovno obremenitev pri določanju in preverjanju </a:t>
            </a:r>
            <a:r>
              <a:rPr lang="sl-SI" sz="2400" noProof="0" dirty="0" err="1"/>
              <a:t>okoljskih</a:t>
            </a:r>
            <a:r>
              <a:rPr lang="sl-SI" sz="2400" noProof="0" dirty="0"/>
              <a:t> in socialnih meril</a:t>
            </a:r>
          </a:p>
          <a:p>
            <a:pPr>
              <a:buClr>
                <a:srgbClr val="035854"/>
              </a:buClr>
            </a:pPr>
            <a:endParaRPr lang="sl-SI" sz="2400" noProof="0" dirty="0"/>
          </a:p>
          <a:p>
            <a:pPr marL="342900" indent="-342900">
              <a:buClr>
                <a:srgbClr val="035854"/>
              </a:buClr>
              <a:buFont typeface="Arial" panose="020B0604020202020204" pitchFamily="34" charset="0"/>
              <a:buChar char="•"/>
            </a:pPr>
            <a:r>
              <a:rPr lang="sl-SI" sz="2400" noProof="0" dirty="0"/>
              <a:t>Oznake morajo izpolnjevati določene zahteve glede preglednosti in dostopnosti, da se lahko navedejo neposredno v razpisni dokumentaciji</a:t>
            </a:r>
          </a:p>
          <a:p>
            <a:endParaRPr lang="sl-SI" sz="2400" noProof="0" dirty="0"/>
          </a:p>
          <a:p>
            <a:endParaRPr lang="sl-SI" sz="2400" noProof="0" dirty="0"/>
          </a:p>
        </p:txBody>
      </p:sp>
    </p:spTree>
    <p:extLst>
      <p:ext uri="{BB962C8B-B14F-4D97-AF65-F5344CB8AC3E}">
        <p14:creationId xmlns:p14="http://schemas.microsoft.com/office/powerpoint/2010/main" val="3910465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259B2-53DD-93D3-3DBA-8E01EF414BA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4C940B-FD98-9C3C-0FBD-10A97567939B}"/>
              </a:ext>
            </a:extLst>
          </p:cNvPr>
          <p:cNvSpPr>
            <a:spLocks noGrp="1"/>
          </p:cNvSpPr>
          <p:nvPr>
            <p:ph type="title"/>
          </p:nvPr>
        </p:nvSpPr>
        <p:spPr/>
        <p:txBody>
          <a:bodyPr/>
          <a:lstStyle/>
          <a:p>
            <a:r>
              <a:rPr lang="sl-SI" noProof="0" dirty="0"/>
              <a:t>Zahteve glede uporabe oznak</a:t>
            </a:r>
          </a:p>
        </p:txBody>
      </p:sp>
      <p:sp>
        <p:nvSpPr>
          <p:cNvPr id="6" name="Text Placeholder 5">
            <a:extLst>
              <a:ext uri="{FF2B5EF4-FFF2-40B4-BE49-F238E27FC236}">
                <a16:creationId xmlns:a16="http://schemas.microsoft.com/office/drawing/2014/main" id="{058DC478-F54F-06C1-5114-6B5B973B18F9}"/>
              </a:ext>
            </a:extLst>
          </p:cNvPr>
          <p:cNvSpPr>
            <a:spLocks noGrp="1"/>
          </p:cNvSpPr>
          <p:nvPr>
            <p:ph type="body" idx="1"/>
          </p:nvPr>
        </p:nvSpPr>
        <p:spPr>
          <a:xfrm>
            <a:off x="594359" y="2654643"/>
            <a:ext cx="11056619" cy="2954655"/>
          </a:xfrm>
        </p:spPr>
        <p:txBody>
          <a:bodyPr/>
          <a:lstStyle/>
          <a:p>
            <a:pPr marL="342900" indent="-342900">
              <a:buClr>
                <a:srgbClr val="035854"/>
              </a:buClr>
              <a:buFont typeface="Arial" panose="020B0604020202020204" pitchFamily="34" charset="0"/>
              <a:buChar char="•"/>
            </a:pPr>
            <a:r>
              <a:rPr lang="sl-SI" sz="2400" noProof="0" dirty="0"/>
              <a:t>Zadevajo le merila, ki so povezana s predmetom pogodbe.</a:t>
            </a:r>
          </a:p>
          <a:p>
            <a:pPr marL="342900" indent="-342900">
              <a:buClr>
                <a:srgbClr val="035854"/>
              </a:buClr>
              <a:buFont typeface="Arial" panose="020B0604020202020204" pitchFamily="34" charset="0"/>
              <a:buChar char="•"/>
            </a:pPr>
            <a:r>
              <a:rPr lang="sl-SI" sz="2400" noProof="0" dirty="0"/>
              <a:t>Temeljijo na objektivno preverljivih in </a:t>
            </a:r>
            <a:r>
              <a:rPr lang="sl-SI" sz="2400" noProof="0" dirty="0" err="1"/>
              <a:t>nediskriminatornih</a:t>
            </a:r>
            <a:r>
              <a:rPr lang="sl-SI" sz="2400" noProof="0" dirty="0"/>
              <a:t> merilih.</a:t>
            </a:r>
          </a:p>
          <a:p>
            <a:pPr marL="342900" indent="-342900">
              <a:buClr>
                <a:srgbClr val="035854"/>
              </a:buClr>
              <a:buFont typeface="Arial" panose="020B0604020202020204" pitchFamily="34" charset="0"/>
              <a:buChar char="•"/>
            </a:pPr>
            <a:r>
              <a:rPr lang="sl-SI" sz="2400" noProof="0" dirty="0"/>
              <a:t>Določene so v odprtem in preglednem postopku, v katerem lahko sodelujejo vse relevantne zainteresirane strani, vključno z vladnimi organi, potrošniki, socialnimi partnerji, proizvajalci, trgovci in nevladnimi organizacijami.</a:t>
            </a:r>
          </a:p>
          <a:p>
            <a:pPr marL="342900" indent="-342900">
              <a:buClr>
                <a:srgbClr val="035854"/>
              </a:buClr>
              <a:buFont typeface="Arial" panose="020B0604020202020204" pitchFamily="34" charset="0"/>
              <a:buChar char="•"/>
            </a:pPr>
            <a:r>
              <a:rPr lang="sl-SI" sz="2400" noProof="0" dirty="0"/>
              <a:t>So dostopne vsem zainteresiranim stranem.</a:t>
            </a:r>
          </a:p>
          <a:p>
            <a:pPr marL="342900" indent="-342900">
              <a:buClr>
                <a:srgbClr val="035854"/>
              </a:buClr>
              <a:buFont typeface="Arial" panose="020B0604020202020204" pitchFamily="34" charset="0"/>
              <a:buChar char="•"/>
            </a:pPr>
            <a:r>
              <a:rPr lang="sl-SI" sz="2400" noProof="0" dirty="0"/>
              <a:t>Določa jih tretja stranka, na katero gospodarski subjekt, ki zaprosi za oznako, ne more izvajati odločilnega vpliva.</a:t>
            </a:r>
          </a:p>
        </p:txBody>
      </p:sp>
    </p:spTree>
    <p:extLst>
      <p:ext uri="{BB962C8B-B14F-4D97-AF65-F5344CB8AC3E}">
        <p14:creationId xmlns:p14="http://schemas.microsoft.com/office/powerpoint/2010/main" val="3235016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C61CE-F408-69CA-8DB0-FEE307063C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2F5B0B-02A1-A4B2-E40D-6D898D6A1B10}"/>
              </a:ext>
            </a:extLst>
          </p:cNvPr>
          <p:cNvSpPr>
            <a:spLocks noGrp="1"/>
          </p:cNvSpPr>
          <p:nvPr>
            <p:ph type="title"/>
          </p:nvPr>
        </p:nvSpPr>
        <p:spPr/>
        <p:txBody>
          <a:bodyPr/>
          <a:lstStyle/>
          <a:p>
            <a:r>
              <a:rPr lang="sl-SI" noProof="0" dirty="0"/>
              <a:t>Izključitveni kriteriji</a:t>
            </a:r>
          </a:p>
        </p:txBody>
      </p:sp>
      <p:sp>
        <p:nvSpPr>
          <p:cNvPr id="6" name="Text Placeholder 5">
            <a:extLst>
              <a:ext uri="{FF2B5EF4-FFF2-40B4-BE49-F238E27FC236}">
                <a16:creationId xmlns:a16="http://schemas.microsoft.com/office/drawing/2014/main" id="{40958D30-9DBF-9B45-9F25-42DF84801B24}"/>
              </a:ext>
            </a:extLst>
          </p:cNvPr>
          <p:cNvSpPr>
            <a:spLocks noGrp="1"/>
          </p:cNvSpPr>
          <p:nvPr>
            <p:ph type="body" idx="1"/>
          </p:nvPr>
        </p:nvSpPr>
        <p:spPr>
          <a:xfrm>
            <a:off x="594359" y="2654643"/>
            <a:ext cx="11056619" cy="2954655"/>
          </a:xfrm>
        </p:spPr>
        <p:txBody>
          <a:bodyPr/>
          <a:lstStyle/>
          <a:p>
            <a:pPr>
              <a:buClr>
                <a:srgbClr val="035854"/>
              </a:buClr>
            </a:pPr>
            <a:r>
              <a:rPr lang="sl-SI" sz="2400" noProof="0" dirty="0"/>
              <a:t>Razlogi za izključitev ponudnikov:</a:t>
            </a:r>
          </a:p>
          <a:p>
            <a:pPr>
              <a:buClr>
                <a:srgbClr val="035854"/>
              </a:buClr>
            </a:pPr>
            <a:endParaRPr lang="sl-SI" sz="2400" noProof="0" dirty="0"/>
          </a:p>
          <a:p>
            <a:pPr marL="342900" indent="-342900">
              <a:buClr>
                <a:srgbClr val="035854"/>
              </a:buClr>
              <a:buFont typeface="Arial" panose="020B0604020202020204" pitchFamily="34" charset="0"/>
              <a:buChar char="•"/>
            </a:pPr>
            <a:r>
              <a:rPr lang="sl-SI" sz="2400" noProof="0" dirty="0"/>
              <a:t>nespoštovanje veljavne nacionalne, evropske ali mednarodne </a:t>
            </a:r>
            <a:r>
              <a:rPr lang="sl-SI" sz="2400" noProof="0" dirty="0" err="1"/>
              <a:t>okoljske</a:t>
            </a:r>
            <a:r>
              <a:rPr lang="sl-SI" sz="2400" noProof="0" dirty="0"/>
              <a:t> zakonodaje </a:t>
            </a:r>
          </a:p>
          <a:p>
            <a:pPr marL="342900" indent="-342900">
              <a:buClr>
                <a:srgbClr val="035854"/>
              </a:buClr>
              <a:buFont typeface="Arial" panose="020B0604020202020204" pitchFamily="34" charset="0"/>
              <a:buChar char="•"/>
            </a:pPr>
            <a:r>
              <a:rPr lang="sl-SI" sz="2400" noProof="0" dirty="0"/>
              <a:t>Hudo poklicno neprimerno ravnanje, ki ogroža integriteto</a:t>
            </a:r>
          </a:p>
          <a:p>
            <a:pPr marL="342900" indent="-342900">
              <a:buClr>
                <a:srgbClr val="035854"/>
              </a:buClr>
              <a:buFont typeface="Arial" panose="020B0604020202020204" pitchFamily="34" charset="0"/>
              <a:buChar char="•"/>
            </a:pPr>
            <a:r>
              <a:rPr lang="sl-SI" sz="2400" noProof="0" dirty="0"/>
              <a:t>Znatne/trajne pomanjkljivosti pri izpolnjevanju prejšnje pogodbe</a:t>
            </a:r>
          </a:p>
          <a:p>
            <a:pPr marL="342900" indent="-342900">
              <a:buClr>
                <a:srgbClr val="035854"/>
              </a:buClr>
              <a:buFont typeface="Arial" panose="020B0604020202020204" pitchFamily="34" charset="0"/>
              <a:buChar char="•"/>
            </a:pPr>
            <a:r>
              <a:rPr lang="sl-SI" sz="2400" noProof="0" dirty="0"/>
              <a:t>Napačne navedbe v zvezi z enim od zgoraj navedenih točk ali nezmožnost predložitve ustreznih dokazil</a:t>
            </a:r>
          </a:p>
        </p:txBody>
      </p:sp>
    </p:spTree>
    <p:extLst>
      <p:ext uri="{BB962C8B-B14F-4D97-AF65-F5344CB8AC3E}">
        <p14:creationId xmlns:p14="http://schemas.microsoft.com/office/powerpoint/2010/main" val="1035329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162DC-4F5C-A192-17DB-FDEF23A9A3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9F6167-3128-2CFF-8CE7-FD757E3724A3}"/>
              </a:ext>
            </a:extLst>
          </p:cNvPr>
          <p:cNvSpPr>
            <a:spLocks noGrp="1"/>
          </p:cNvSpPr>
          <p:nvPr>
            <p:ph type="title"/>
          </p:nvPr>
        </p:nvSpPr>
        <p:spPr/>
        <p:txBody>
          <a:bodyPr/>
          <a:lstStyle/>
          <a:p>
            <a:r>
              <a:rPr lang="sl-SI" noProof="0" dirty="0"/>
              <a:t>Izbirni kriteriji</a:t>
            </a:r>
          </a:p>
        </p:txBody>
      </p:sp>
      <p:sp>
        <p:nvSpPr>
          <p:cNvPr id="6" name="Text Placeholder 5">
            <a:extLst>
              <a:ext uri="{FF2B5EF4-FFF2-40B4-BE49-F238E27FC236}">
                <a16:creationId xmlns:a16="http://schemas.microsoft.com/office/drawing/2014/main" id="{D58DEE7F-0EB3-1E71-B4BC-6F35FF3A06D7}"/>
              </a:ext>
            </a:extLst>
          </p:cNvPr>
          <p:cNvSpPr>
            <a:spLocks noGrp="1"/>
          </p:cNvSpPr>
          <p:nvPr>
            <p:ph type="body" idx="1"/>
          </p:nvPr>
        </p:nvSpPr>
        <p:spPr>
          <a:xfrm>
            <a:off x="594359" y="2654643"/>
            <a:ext cx="11056619" cy="2215991"/>
          </a:xfrm>
        </p:spPr>
        <p:txBody>
          <a:bodyPr/>
          <a:lstStyle/>
          <a:p>
            <a:pPr>
              <a:buClr>
                <a:srgbClr val="035854"/>
              </a:buClr>
            </a:pPr>
            <a:r>
              <a:rPr lang="sl-SI" sz="2400" noProof="0" dirty="0"/>
              <a:t>Med izbirnimi merili za trajnostno javno naročanje so:</a:t>
            </a:r>
          </a:p>
          <a:p>
            <a:pPr marL="342900" indent="-342900">
              <a:buClr>
                <a:srgbClr val="035854"/>
              </a:buClr>
              <a:buFont typeface="Arial" panose="020B0604020202020204" pitchFamily="34" charset="0"/>
              <a:buChar char="•"/>
            </a:pPr>
            <a:endParaRPr lang="sl-SI" sz="2400" noProof="0" dirty="0"/>
          </a:p>
          <a:p>
            <a:pPr marL="342900" indent="-342900">
              <a:buClr>
                <a:srgbClr val="035854"/>
              </a:buClr>
              <a:buFont typeface="Arial" panose="020B0604020202020204" pitchFamily="34" charset="0"/>
              <a:buChar char="•"/>
            </a:pPr>
            <a:r>
              <a:rPr lang="sl-SI" sz="2400" noProof="0" dirty="0"/>
              <a:t>Izkušnje in reference</a:t>
            </a:r>
          </a:p>
          <a:p>
            <a:pPr marL="342900" indent="-342900">
              <a:buClr>
                <a:srgbClr val="035854"/>
              </a:buClr>
              <a:buFont typeface="Arial" panose="020B0604020202020204" pitchFamily="34" charset="0"/>
              <a:buChar char="•"/>
            </a:pPr>
            <a:r>
              <a:rPr lang="sl-SI" sz="2400" noProof="0" dirty="0"/>
              <a:t>Izobrazba in poklicne kvalifikacije zaposlenih </a:t>
            </a:r>
          </a:p>
          <a:p>
            <a:pPr marL="342900" indent="-342900">
              <a:buClr>
                <a:srgbClr val="035854"/>
              </a:buClr>
              <a:buFont typeface="Arial" panose="020B0604020202020204" pitchFamily="34" charset="0"/>
              <a:buChar char="•"/>
            </a:pPr>
            <a:r>
              <a:rPr lang="sl-SI" sz="2400" noProof="0" dirty="0"/>
              <a:t>Sistemi in programi za </a:t>
            </a:r>
            <a:r>
              <a:rPr lang="sl-SI" sz="2400" noProof="0" dirty="0" err="1"/>
              <a:t>okoljsko</a:t>
            </a:r>
            <a:r>
              <a:rPr lang="sl-SI" sz="2400" noProof="0" dirty="0"/>
              <a:t> upravljanje (npr. EMAS, ISO 14001)</a:t>
            </a:r>
          </a:p>
          <a:p>
            <a:pPr marL="342900" indent="-342900">
              <a:buClr>
                <a:srgbClr val="035854"/>
              </a:buClr>
              <a:buFont typeface="Arial" panose="020B0604020202020204" pitchFamily="34" charset="0"/>
              <a:buChar char="•"/>
            </a:pPr>
            <a:r>
              <a:rPr lang="sl-SI" sz="2400" noProof="0" dirty="0"/>
              <a:t>Sistemi za upravljanje dobavne verige/sledljivost</a:t>
            </a:r>
          </a:p>
        </p:txBody>
      </p:sp>
    </p:spTree>
    <p:extLst>
      <p:ext uri="{BB962C8B-B14F-4D97-AF65-F5344CB8AC3E}">
        <p14:creationId xmlns:p14="http://schemas.microsoft.com/office/powerpoint/2010/main" val="3098946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6877C-35B5-87C2-7A7B-6E06BB49E57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C5633BD-27DA-A03C-B4A9-F3DA156E5123}"/>
              </a:ext>
            </a:extLst>
          </p:cNvPr>
          <p:cNvSpPr>
            <a:spLocks noGrp="1"/>
          </p:cNvSpPr>
          <p:nvPr>
            <p:ph type="body" idx="1"/>
          </p:nvPr>
        </p:nvSpPr>
        <p:spPr>
          <a:xfrm>
            <a:off x="594360" y="2654643"/>
            <a:ext cx="6714864" cy="3077766"/>
          </a:xfrm>
        </p:spPr>
        <p:txBody>
          <a:bodyPr/>
          <a:lstStyle/>
          <a:p>
            <a:pPr marL="342900" indent="-342900">
              <a:buClr>
                <a:srgbClr val="035854"/>
              </a:buClr>
              <a:buFont typeface="Arial" panose="020B0604020202020204" pitchFamily="34" charset="0"/>
              <a:buChar char="•"/>
            </a:pPr>
            <a:r>
              <a:rPr lang="sl-SI" noProof="0" dirty="0"/>
              <a:t>Sistem ravnanja z okoljem lahko dokaže sposobnost podjetja za izpolnjevanje </a:t>
            </a:r>
            <a:r>
              <a:rPr lang="sl-SI" noProof="0" dirty="0" err="1"/>
              <a:t>okoljskih</a:t>
            </a:r>
            <a:r>
              <a:rPr lang="sl-SI" noProof="0" dirty="0"/>
              <a:t> meril in se lahko zahteva v izbirni fazi, če je to pomembno za storitev.</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r>
              <a:rPr lang="sl-SI" noProof="0" dirty="0"/>
              <a:t>Primer: storitve </a:t>
            </a:r>
            <a:r>
              <a:rPr lang="sl-SI" noProof="0" dirty="0" err="1"/>
              <a:t>cateringa</a:t>
            </a:r>
            <a:r>
              <a:rPr lang="sl-SI" noProof="0" dirty="0"/>
              <a:t> ali čiščenja</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r>
              <a:rPr lang="sl-SI" noProof="0" dirty="0"/>
              <a:t>Ponudniki lahko z EMS dokažejo, da so sposobni opravljati storitve na okolju prijazen način.</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r>
              <a:rPr lang="sl-SI" noProof="0" dirty="0"/>
              <a:t>Upoštevati je treba tudi enakovredna dokazila.</a:t>
            </a:r>
          </a:p>
        </p:txBody>
      </p:sp>
      <p:sp>
        <p:nvSpPr>
          <p:cNvPr id="5" name="Title 4">
            <a:extLst>
              <a:ext uri="{FF2B5EF4-FFF2-40B4-BE49-F238E27FC236}">
                <a16:creationId xmlns:a16="http://schemas.microsoft.com/office/drawing/2014/main" id="{6CAC278A-7E6C-E629-4EC9-D0206511FF5B}"/>
              </a:ext>
            </a:extLst>
          </p:cNvPr>
          <p:cNvSpPr>
            <a:spLocks noGrp="1"/>
          </p:cNvSpPr>
          <p:nvPr>
            <p:ph type="title"/>
          </p:nvPr>
        </p:nvSpPr>
        <p:spPr/>
        <p:txBody>
          <a:bodyPr/>
          <a:lstStyle/>
          <a:p>
            <a:r>
              <a:rPr lang="sl-SI" noProof="0" dirty="0"/>
              <a:t>Sistem ravnanja z okoljem (EMS)</a:t>
            </a:r>
          </a:p>
        </p:txBody>
      </p:sp>
      <p:pic>
        <p:nvPicPr>
          <p:cNvPr id="8" name="Online Image Placeholder 7">
            <a:extLst>
              <a:ext uri="{FF2B5EF4-FFF2-40B4-BE49-F238E27FC236}">
                <a16:creationId xmlns:a16="http://schemas.microsoft.com/office/drawing/2014/main" id="{79C2812F-12F4-2F48-FF8E-7D69D09B5D6B}"/>
              </a:ext>
            </a:extLst>
          </p:cNvPr>
          <p:cNvPicPr>
            <a:picLocks noGrp="1" noChangeAspect="1"/>
          </p:cNvPicPr>
          <p:nvPr>
            <p:ph type="clipArt" sz="quarter" idx="13"/>
          </p:nvPr>
        </p:nvPicPr>
        <p:blipFill>
          <a:blip r:embed="rId3"/>
          <a:stretch>
            <a:fillRect/>
          </a:stretch>
        </p:blipFill>
        <p:spPr>
          <a:xfrm>
            <a:off x="7306549" y="2654644"/>
            <a:ext cx="4635416" cy="3077766"/>
          </a:xfrm>
          <a:prstGeom prst="rect">
            <a:avLst/>
          </a:prstGeom>
          <a:noFill/>
          <a:ln>
            <a:noFill/>
          </a:ln>
        </p:spPr>
      </p:pic>
    </p:spTree>
    <p:extLst>
      <p:ext uri="{BB962C8B-B14F-4D97-AF65-F5344CB8AC3E}">
        <p14:creationId xmlns:p14="http://schemas.microsoft.com/office/powerpoint/2010/main" val="2414583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63E207-D5AF-618B-1655-15939855DF78}"/>
              </a:ext>
            </a:extLst>
          </p:cNvPr>
          <p:cNvSpPr>
            <a:spLocks noGrp="1"/>
          </p:cNvSpPr>
          <p:nvPr>
            <p:ph type="title"/>
          </p:nvPr>
        </p:nvSpPr>
        <p:spPr/>
        <p:txBody>
          <a:bodyPr/>
          <a:lstStyle/>
          <a:p>
            <a:r>
              <a:rPr lang="sl-SI" noProof="0" dirty="0"/>
              <a:t>Merila za oddajo naročila</a:t>
            </a:r>
          </a:p>
        </p:txBody>
      </p:sp>
      <p:sp>
        <p:nvSpPr>
          <p:cNvPr id="6" name="Text Placeholder 5">
            <a:extLst>
              <a:ext uri="{FF2B5EF4-FFF2-40B4-BE49-F238E27FC236}">
                <a16:creationId xmlns:a16="http://schemas.microsoft.com/office/drawing/2014/main" id="{B835C864-6ED1-55DE-EF5B-FCDA8A45BED6}"/>
              </a:ext>
            </a:extLst>
          </p:cNvPr>
          <p:cNvSpPr>
            <a:spLocks noGrp="1"/>
          </p:cNvSpPr>
          <p:nvPr>
            <p:ph type="body" idx="15"/>
          </p:nvPr>
        </p:nvSpPr>
        <p:spPr>
          <a:xfrm>
            <a:off x="594360" y="2654644"/>
            <a:ext cx="5394904" cy="3693319"/>
          </a:xfrm>
        </p:spPr>
        <p:txBody>
          <a:bodyPr/>
          <a:lstStyle/>
          <a:p>
            <a:pPr marL="342900" indent="-342900">
              <a:buClr>
                <a:srgbClr val="035854"/>
              </a:buClr>
              <a:buFont typeface="Arial" panose="020B0604020202020204" pitchFamily="34" charset="0"/>
              <a:buChar char="•"/>
            </a:pPr>
            <a:r>
              <a:rPr lang="sl-SI" noProof="0" dirty="0"/>
              <a:t>Izbira uspešne ponudbe izmed ponudb, ki izpolnjujejo tehnične specifikacije</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r>
              <a:rPr lang="sl-SI" noProof="0" dirty="0"/>
              <a:t>Stroški (vključno s stroški življenjskega cikla) in kakovostni kriteriji</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r>
              <a:rPr lang="sl-SI" noProof="0" dirty="0"/>
              <a:t>MEAT: gospodarsko najugodnejša ponudba</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r>
              <a:rPr lang="sl-SI" noProof="0" dirty="0"/>
              <a:t>Kvalitativni kriteriji lahko vključujejo vrsto socialnih in </a:t>
            </a:r>
            <a:r>
              <a:rPr lang="sl-SI" noProof="0" dirty="0" err="1"/>
              <a:t>okoljskih</a:t>
            </a:r>
            <a:r>
              <a:rPr lang="sl-SI" noProof="0" dirty="0"/>
              <a:t> dejavnikov</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endParaRPr lang="sl-SI" noProof="0" dirty="0"/>
          </a:p>
        </p:txBody>
      </p:sp>
      <p:sp>
        <p:nvSpPr>
          <p:cNvPr id="7" name="Text Placeholder 6">
            <a:extLst>
              <a:ext uri="{FF2B5EF4-FFF2-40B4-BE49-F238E27FC236}">
                <a16:creationId xmlns:a16="http://schemas.microsoft.com/office/drawing/2014/main" id="{0FA7277B-BFB6-86C7-6C18-C0EF7EFA00E0}"/>
              </a:ext>
            </a:extLst>
          </p:cNvPr>
          <p:cNvSpPr>
            <a:spLocks noGrp="1"/>
          </p:cNvSpPr>
          <p:nvPr>
            <p:ph type="body" idx="16"/>
          </p:nvPr>
        </p:nvSpPr>
        <p:spPr>
          <a:xfrm>
            <a:off x="6256075" y="2654643"/>
            <a:ext cx="5394904" cy="2462213"/>
          </a:xfrm>
          <a:noFill/>
          <a:ln>
            <a:noFill/>
          </a:ln>
        </p:spPr>
        <p:txBody>
          <a:bodyPr spcFirstLastPara="1" wrap="square" lIns="0" tIns="0" rIns="0" bIns="0" anchor="t" anchorCtr="0">
            <a:spAutoFit/>
          </a:bodyPr>
          <a:lstStyle/>
          <a:p>
            <a:pPr>
              <a:buClr>
                <a:srgbClr val="035854"/>
              </a:buClr>
            </a:pPr>
            <a:r>
              <a:rPr lang="sl-SI" b="1" noProof="0" dirty="0"/>
              <a:t>Primeri</a:t>
            </a:r>
          </a:p>
          <a:p>
            <a:pPr>
              <a:buClr>
                <a:srgbClr val="035854"/>
              </a:buClr>
            </a:pPr>
            <a:endParaRPr lang="sl-SI" b="1" noProof="0" dirty="0"/>
          </a:p>
          <a:p>
            <a:pPr marL="342900" indent="-342900">
              <a:buClr>
                <a:srgbClr val="035854"/>
              </a:buClr>
              <a:buFont typeface="Arial" panose="020B0604020202020204" pitchFamily="34" charset="0"/>
              <a:buChar char="•"/>
            </a:pPr>
            <a:r>
              <a:rPr lang="sl-SI" noProof="0" dirty="0"/>
              <a:t>100 % pravična trgovina s kavo in čajem v pogodbi o gostinskih storitvah</a:t>
            </a:r>
          </a:p>
          <a:p>
            <a:pPr>
              <a:buClr>
                <a:srgbClr val="035854"/>
              </a:buClr>
            </a:pPr>
            <a:endParaRPr lang="sl-SI" noProof="0" dirty="0"/>
          </a:p>
          <a:p>
            <a:pPr marL="342900" indent="-342900">
              <a:buClr>
                <a:srgbClr val="035854"/>
              </a:buClr>
              <a:buFont typeface="Arial" panose="020B0604020202020204" pitchFamily="34" charset="0"/>
              <a:buChar char="•"/>
            </a:pPr>
            <a:r>
              <a:rPr lang="sl-SI" noProof="0" dirty="0"/>
              <a:t>Boljša energetska učinkovitost električnih naprav od minimalnih meril</a:t>
            </a:r>
          </a:p>
          <a:p>
            <a:pPr marL="342900" indent="-342900">
              <a:buClr>
                <a:srgbClr val="035854"/>
              </a:buClr>
              <a:buFont typeface="Arial" panose="020B0604020202020204" pitchFamily="34" charset="0"/>
              <a:buChar char="•"/>
            </a:pPr>
            <a:endParaRPr lang="sl-SI" noProof="0" dirty="0"/>
          </a:p>
        </p:txBody>
      </p:sp>
    </p:spTree>
    <p:extLst>
      <p:ext uri="{BB962C8B-B14F-4D97-AF65-F5344CB8AC3E}">
        <p14:creationId xmlns:p14="http://schemas.microsoft.com/office/powerpoint/2010/main" val="858082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350F24-C4D8-8050-744C-CEB3616443C0}"/>
              </a:ext>
            </a:extLst>
          </p:cNvPr>
          <p:cNvSpPr>
            <a:spLocks noGrp="1"/>
          </p:cNvSpPr>
          <p:nvPr>
            <p:ph type="body" idx="1"/>
          </p:nvPr>
        </p:nvSpPr>
        <p:spPr>
          <a:xfrm>
            <a:off x="594360" y="2654643"/>
            <a:ext cx="6714864" cy="2154436"/>
          </a:xfrm>
        </p:spPr>
        <p:txBody>
          <a:bodyPr/>
          <a:lstStyle/>
          <a:p>
            <a:pPr marL="342900" indent="-342900">
              <a:buClr>
                <a:srgbClr val="035854"/>
              </a:buClr>
              <a:buFont typeface="Arial" panose="020B0604020202020204" pitchFamily="34" charset="0"/>
              <a:buChar char="•"/>
            </a:pPr>
            <a:r>
              <a:rPr lang="sl-SI" b="0" noProof="0" dirty="0">
                <a:solidFill>
                  <a:srgbClr val="3F3F3F"/>
                </a:solidFill>
              </a:rPr>
              <a:t>Ni fiksnih točk ali odstotkov za merila cene in kakovosti/trajnosti</a:t>
            </a:r>
          </a:p>
          <a:p>
            <a:pPr marL="342900" indent="-342900">
              <a:buClr>
                <a:srgbClr val="035854"/>
              </a:buClr>
              <a:buFont typeface="Arial" panose="020B0604020202020204" pitchFamily="34" charset="0"/>
              <a:buChar char="•"/>
            </a:pPr>
            <a:endParaRPr lang="sl-SI" b="0" noProof="0" dirty="0">
              <a:solidFill>
                <a:srgbClr val="3F3F3F"/>
              </a:solidFill>
            </a:endParaRPr>
          </a:p>
          <a:p>
            <a:pPr marL="342900" indent="-342900">
              <a:buClr>
                <a:srgbClr val="035854"/>
              </a:buClr>
              <a:buFont typeface="Arial" panose="020B0604020202020204" pitchFamily="34" charset="0"/>
              <a:buChar char="•"/>
            </a:pPr>
            <a:r>
              <a:rPr lang="sl-SI" b="0" noProof="0" dirty="0">
                <a:solidFill>
                  <a:srgbClr val="3F3F3F"/>
                </a:solidFill>
              </a:rPr>
              <a:t>Merila morajo biti pregledna in ne smejo izkrivljati konkurence</a:t>
            </a:r>
          </a:p>
          <a:p>
            <a:pPr marL="342900" indent="-342900">
              <a:buClr>
                <a:srgbClr val="035854"/>
              </a:buClr>
              <a:buFont typeface="Arial" panose="020B0604020202020204" pitchFamily="34" charset="0"/>
              <a:buChar char="•"/>
            </a:pPr>
            <a:endParaRPr lang="sl-SI" b="0" noProof="0" dirty="0">
              <a:solidFill>
                <a:srgbClr val="3F3F3F"/>
              </a:solidFill>
            </a:endParaRPr>
          </a:p>
          <a:p>
            <a:pPr marL="342900" indent="-342900">
              <a:buClr>
                <a:srgbClr val="035854"/>
              </a:buClr>
              <a:buFont typeface="Arial" panose="020B0604020202020204" pitchFamily="34" charset="0"/>
              <a:buChar char="•"/>
            </a:pPr>
            <a:r>
              <a:rPr lang="sl-SI" b="0" noProof="0" dirty="0">
                <a:solidFill>
                  <a:srgbClr val="3F3F3F"/>
                </a:solidFill>
              </a:rPr>
              <a:t>Različne vrste izračuna točk</a:t>
            </a:r>
          </a:p>
        </p:txBody>
      </p:sp>
      <p:sp>
        <p:nvSpPr>
          <p:cNvPr id="5" name="Title 4">
            <a:extLst>
              <a:ext uri="{FF2B5EF4-FFF2-40B4-BE49-F238E27FC236}">
                <a16:creationId xmlns:a16="http://schemas.microsoft.com/office/drawing/2014/main" id="{672EB681-5D3D-6A52-2DCF-1A51F95D55E0}"/>
              </a:ext>
            </a:extLst>
          </p:cNvPr>
          <p:cNvSpPr>
            <a:spLocks noGrp="1"/>
          </p:cNvSpPr>
          <p:nvPr>
            <p:ph type="title"/>
          </p:nvPr>
        </p:nvSpPr>
        <p:spPr/>
        <p:txBody>
          <a:bodyPr/>
          <a:lstStyle/>
          <a:p>
            <a:r>
              <a:rPr lang="sl-SI" noProof="0" dirty="0"/>
              <a:t>Tehtanje meril za dodelitev</a:t>
            </a:r>
          </a:p>
        </p:txBody>
      </p:sp>
      <p:pic>
        <p:nvPicPr>
          <p:cNvPr id="9" name="Online Image Placeholder 8">
            <a:extLst>
              <a:ext uri="{FF2B5EF4-FFF2-40B4-BE49-F238E27FC236}">
                <a16:creationId xmlns:a16="http://schemas.microsoft.com/office/drawing/2014/main" id="{29B5DE6F-48E3-DECD-73CF-775CABCE9E24}"/>
              </a:ext>
            </a:extLst>
          </p:cNvPr>
          <p:cNvPicPr>
            <a:picLocks noGrp="1" noChangeAspect="1"/>
          </p:cNvPicPr>
          <p:nvPr>
            <p:ph type="clipArt" sz="quarter" idx="13"/>
          </p:nvPr>
        </p:nvPicPr>
        <p:blipFill>
          <a:blip r:embed="rId3"/>
          <a:stretch>
            <a:fillRect/>
          </a:stretch>
        </p:blipFill>
        <p:spPr>
          <a:xfrm>
            <a:off x="7708255" y="2654643"/>
            <a:ext cx="3901778" cy="1847248"/>
          </a:xfrm>
          <a:prstGeom prst="rect">
            <a:avLst/>
          </a:prstGeom>
          <a:noFill/>
          <a:ln>
            <a:noFill/>
          </a:ln>
        </p:spPr>
      </p:pic>
      <p:sp>
        <p:nvSpPr>
          <p:cNvPr id="10" name="Google Shape;211;p36">
            <a:extLst>
              <a:ext uri="{FF2B5EF4-FFF2-40B4-BE49-F238E27FC236}">
                <a16:creationId xmlns:a16="http://schemas.microsoft.com/office/drawing/2014/main" id="{6373CBF8-0FAB-EEE3-7141-3EAE8ABC816D}"/>
              </a:ext>
            </a:extLst>
          </p:cNvPr>
          <p:cNvSpPr txBox="1"/>
          <p:nvPr/>
        </p:nvSpPr>
        <p:spPr>
          <a:xfrm>
            <a:off x="7708255" y="4532179"/>
            <a:ext cx="3610500" cy="492412"/>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sl-SI" sz="2000" noProof="0" dirty="0">
                <a:solidFill>
                  <a:srgbClr val="3F3F3F"/>
                </a:solidFill>
                <a:latin typeface="Aptos" panose="020B0004020202020204" pitchFamily="34" charset="0"/>
                <a:ea typeface="Roboto"/>
                <a:cs typeface="Aptos Serif" panose="02020604070405020304" pitchFamily="18" charset="0"/>
                <a:sym typeface="Roboto"/>
              </a:rPr>
              <a:t>Primer za storitve </a:t>
            </a:r>
            <a:r>
              <a:rPr lang="sl-SI" sz="2000" noProof="0" dirty="0" err="1">
                <a:solidFill>
                  <a:srgbClr val="3F3F3F"/>
                </a:solidFill>
                <a:latin typeface="Aptos" panose="020B0004020202020204" pitchFamily="34" charset="0"/>
                <a:ea typeface="Roboto"/>
                <a:cs typeface="Aptos Serif" panose="02020604070405020304" pitchFamily="18" charset="0"/>
                <a:sym typeface="Roboto"/>
              </a:rPr>
              <a:t>cateringa</a:t>
            </a:r>
            <a:endParaRPr lang="sl-SI" sz="2000" noProof="0" dirty="0">
              <a:solidFill>
                <a:srgbClr val="3F3F3F"/>
              </a:solidFill>
              <a:latin typeface="Aptos" panose="020B0004020202020204" pitchFamily="34" charset="0"/>
              <a:ea typeface="Roboto"/>
              <a:cs typeface="Aptos Serif" panose="02020604070405020304" pitchFamily="18" charset="0"/>
              <a:sym typeface="Roboto"/>
            </a:endParaRPr>
          </a:p>
        </p:txBody>
      </p:sp>
    </p:spTree>
    <p:extLst>
      <p:ext uri="{BB962C8B-B14F-4D97-AF65-F5344CB8AC3E}">
        <p14:creationId xmlns:p14="http://schemas.microsoft.com/office/powerpoint/2010/main" val="2038250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569624-00C9-2182-C17A-8C724B2F13ED}"/>
              </a:ext>
            </a:extLst>
          </p:cNvPr>
          <p:cNvSpPr>
            <a:spLocks noGrp="1"/>
          </p:cNvSpPr>
          <p:nvPr>
            <p:ph type="title"/>
          </p:nvPr>
        </p:nvSpPr>
        <p:spPr/>
        <p:txBody>
          <a:bodyPr/>
          <a:lstStyle/>
          <a:p>
            <a:r>
              <a:rPr lang="sl-SI" noProof="0" dirty="0"/>
              <a:t>Stroški življenjskega cikla (LCC)</a:t>
            </a:r>
          </a:p>
        </p:txBody>
      </p:sp>
      <p:sp>
        <p:nvSpPr>
          <p:cNvPr id="6" name="Text Placeholder 5">
            <a:extLst>
              <a:ext uri="{FF2B5EF4-FFF2-40B4-BE49-F238E27FC236}">
                <a16:creationId xmlns:a16="http://schemas.microsoft.com/office/drawing/2014/main" id="{8DFCC7A2-5D20-D6B4-A547-A561B0D0C5F0}"/>
              </a:ext>
            </a:extLst>
          </p:cNvPr>
          <p:cNvSpPr>
            <a:spLocks noGrp="1"/>
          </p:cNvSpPr>
          <p:nvPr>
            <p:ph type="body" idx="15"/>
          </p:nvPr>
        </p:nvSpPr>
        <p:spPr>
          <a:xfrm>
            <a:off x="594360" y="2654644"/>
            <a:ext cx="5394904" cy="3693319"/>
          </a:xfrm>
        </p:spPr>
        <p:txBody>
          <a:bodyPr/>
          <a:lstStyle/>
          <a:p>
            <a:pPr marL="342900" indent="-342900">
              <a:buClr>
                <a:srgbClr val="035854"/>
              </a:buClr>
              <a:buFont typeface="Arial" panose="020B0604020202020204" pitchFamily="34" charset="0"/>
              <a:buChar char="•"/>
            </a:pPr>
            <a:r>
              <a:rPr lang="sl-SI" noProof="0" dirty="0"/>
              <a:t>Vključuje stroške, ki jih nosi naročnik za nakup, uporabo, vzdrževanje in odstranjevanje.</a:t>
            </a:r>
          </a:p>
          <a:p>
            <a:pPr>
              <a:buClr>
                <a:srgbClr val="035854"/>
              </a:buClr>
            </a:pPr>
            <a:endParaRPr lang="sl-SI" noProof="0" dirty="0"/>
          </a:p>
          <a:p>
            <a:pPr marL="342900" indent="-342900">
              <a:buClr>
                <a:srgbClr val="035854"/>
              </a:buClr>
              <a:buFont typeface="Arial" panose="020B0604020202020204" pitchFamily="34" charset="0"/>
              <a:buChar char="•"/>
            </a:pPr>
            <a:r>
              <a:rPr lang="sl-SI" noProof="0" dirty="0"/>
              <a:t>Lahko vključuje tudi zunanje stroške (emisije toplogrednih plinov), če je mogoče določiti njihovo denarno vrednost.</a:t>
            </a:r>
          </a:p>
          <a:p>
            <a:pPr>
              <a:buClr>
                <a:srgbClr val="035854"/>
              </a:buClr>
            </a:pPr>
            <a:endParaRPr lang="sl-SI" noProof="0" dirty="0"/>
          </a:p>
          <a:p>
            <a:pPr marL="342900" indent="-342900">
              <a:buClr>
                <a:srgbClr val="035854"/>
              </a:buClr>
              <a:buFont typeface="Arial" panose="020B0604020202020204" pitchFamily="34" charset="0"/>
              <a:buChar char="•"/>
            </a:pPr>
            <a:r>
              <a:rPr lang="sl-SI" noProof="0" dirty="0"/>
              <a:t>Omogoča primerjavo dejanskih stroškov ponudbe</a:t>
            </a:r>
          </a:p>
          <a:p>
            <a:endParaRPr lang="sl-SI" noProof="0" dirty="0"/>
          </a:p>
          <a:p>
            <a:endParaRPr lang="sl-SI" noProof="0" dirty="0"/>
          </a:p>
        </p:txBody>
      </p:sp>
      <p:sp>
        <p:nvSpPr>
          <p:cNvPr id="7" name="Text Placeholder 6">
            <a:extLst>
              <a:ext uri="{FF2B5EF4-FFF2-40B4-BE49-F238E27FC236}">
                <a16:creationId xmlns:a16="http://schemas.microsoft.com/office/drawing/2014/main" id="{4D0285AC-399F-0DFA-BD1D-B08B6E14F5AD}"/>
              </a:ext>
            </a:extLst>
          </p:cNvPr>
          <p:cNvSpPr>
            <a:spLocks noGrp="1"/>
          </p:cNvSpPr>
          <p:nvPr>
            <p:ph type="body" idx="16"/>
          </p:nvPr>
        </p:nvSpPr>
        <p:spPr>
          <a:xfrm>
            <a:off x="6256075" y="2654643"/>
            <a:ext cx="5394904" cy="4001095"/>
          </a:xfrm>
        </p:spPr>
        <p:txBody>
          <a:bodyPr/>
          <a:lstStyle/>
          <a:p>
            <a:pPr marL="342900" indent="-342900">
              <a:buClr>
                <a:srgbClr val="035854"/>
              </a:buClr>
              <a:buFont typeface="Arial" panose="020B0604020202020204" pitchFamily="34" charset="0"/>
              <a:buChar char="•"/>
            </a:pPr>
            <a:r>
              <a:rPr lang="sl-SI" noProof="0" dirty="0"/>
              <a:t>Ponudba mora vsebovati metodo, ki se uporablja, in zahteve glede podatkov za ponudnike</a:t>
            </a:r>
          </a:p>
          <a:p>
            <a:pPr>
              <a:buClr>
                <a:srgbClr val="035854"/>
              </a:buClr>
            </a:pPr>
            <a:endParaRPr lang="sl-SI" noProof="0" dirty="0"/>
          </a:p>
          <a:p>
            <a:pPr marL="342900" indent="-342900">
              <a:buClr>
                <a:srgbClr val="035854"/>
              </a:buClr>
              <a:buFont typeface="Arial" panose="020B0604020202020204" pitchFamily="34" charset="0"/>
              <a:buChar char="•"/>
            </a:pPr>
            <a:r>
              <a:rPr lang="sl-SI" noProof="0" dirty="0"/>
              <a:t>Metoda mora:</a:t>
            </a:r>
          </a:p>
          <a:p>
            <a:pPr marL="684000" lvl="1" indent="-342900">
              <a:lnSpc>
                <a:spcPct val="100000"/>
              </a:lnSpc>
              <a:spcBef>
                <a:spcPts val="0"/>
              </a:spcBef>
              <a:buClr>
                <a:srgbClr val="035854"/>
              </a:buClr>
              <a:buFont typeface="Arial" panose="020B0604020202020204" pitchFamily="34" charset="0"/>
              <a:buChar char="•"/>
            </a:pPr>
            <a:r>
              <a:rPr lang="sl-SI" sz="1400" noProof="0" dirty="0">
                <a:latin typeface="Aptos" panose="020B0004020202020204" pitchFamily="34" charset="0"/>
              </a:rPr>
              <a:t>temeljiti na objektivno preverljivih in </a:t>
            </a:r>
            <a:r>
              <a:rPr lang="sl-SI" sz="1400" noProof="0" dirty="0" err="1">
                <a:latin typeface="Aptos" panose="020B0004020202020204" pitchFamily="34" charset="0"/>
              </a:rPr>
              <a:t>nediskriminatornih</a:t>
            </a:r>
            <a:r>
              <a:rPr lang="sl-SI" sz="1400" noProof="0" dirty="0">
                <a:latin typeface="Aptos" panose="020B0004020202020204" pitchFamily="34" charset="0"/>
              </a:rPr>
              <a:t> merilih</a:t>
            </a:r>
          </a:p>
          <a:p>
            <a:pPr marL="684000" lvl="1" indent="-342900">
              <a:lnSpc>
                <a:spcPct val="100000"/>
              </a:lnSpc>
              <a:spcBef>
                <a:spcPts val="0"/>
              </a:spcBef>
              <a:buClr>
                <a:srgbClr val="035854"/>
              </a:buClr>
              <a:buFont typeface="Arial" panose="020B0604020202020204" pitchFamily="34" charset="0"/>
              <a:buChar char="•"/>
            </a:pPr>
            <a:r>
              <a:rPr lang="sl-SI" sz="1400" noProof="0" dirty="0">
                <a:latin typeface="Aptos" panose="020B0004020202020204" pitchFamily="34" charset="0"/>
              </a:rPr>
              <a:t>biti dostopna vsem zainteresiranim stranem</a:t>
            </a:r>
          </a:p>
          <a:p>
            <a:pPr marL="684000" lvl="1" indent="-342900">
              <a:lnSpc>
                <a:spcPct val="100000"/>
              </a:lnSpc>
              <a:spcBef>
                <a:spcPts val="0"/>
              </a:spcBef>
              <a:buClr>
                <a:srgbClr val="035854"/>
              </a:buClr>
              <a:buFont typeface="Arial" panose="020B0604020202020204" pitchFamily="34" charset="0"/>
              <a:buChar char="•"/>
            </a:pPr>
            <a:r>
              <a:rPr lang="sl-SI" sz="1400" noProof="0" dirty="0">
                <a:latin typeface="Aptos" panose="020B0004020202020204" pitchFamily="34" charset="0"/>
              </a:rPr>
              <a:t>potrebne podatke lahko z razumnim naporom zagotovijo gospodarski subjekti, ki običajno delujejo skrbno, tudi iz tretjih držav</a:t>
            </a:r>
          </a:p>
          <a:p>
            <a:pPr lvl="1" indent="0">
              <a:lnSpc>
                <a:spcPct val="100000"/>
              </a:lnSpc>
              <a:spcBef>
                <a:spcPts val="0"/>
              </a:spcBef>
              <a:buClr>
                <a:srgbClr val="035854"/>
              </a:buClr>
              <a:buNone/>
            </a:pPr>
            <a:endParaRPr lang="sl-SI" sz="1600" noProof="0" dirty="0">
              <a:latin typeface="Aptos" panose="020B0004020202020204" pitchFamily="34" charset="0"/>
            </a:endParaRPr>
          </a:p>
          <a:p>
            <a:pPr marL="342900" indent="-342900">
              <a:buClr>
                <a:srgbClr val="035854"/>
              </a:buClr>
              <a:buFont typeface="Arial" panose="020B0604020202020204" pitchFamily="34" charset="0"/>
              <a:buChar char="•"/>
            </a:pPr>
            <a:r>
              <a:rPr lang="sl-SI" noProof="0" dirty="0"/>
              <a:t>Uporabiti je treba obstoječe skupne metode EU</a:t>
            </a:r>
          </a:p>
          <a:p>
            <a:pPr marL="342900" indent="-342900">
              <a:buClr>
                <a:srgbClr val="035854"/>
              </a:buClr>
              <a:buFont typeface="Arial" panose="020B0604020202020204" pitchFamily="34" charset="0"/>
              <a:buChar char="•"/>
            </a:pPr>
            <a:endParaRPr lang="sl-SI" noProof="0" dirty="0"/>
          </a:p>
        </p:txBody>
      </p:sp>
    </p:spTree>
    <p:extLst>
      <p:ext uri="{BB962C8B-B14F-4D97-AF65-F5344CB8AC3E}">
        <p14:creationId xmlns:p14="http://schemas.microsoft.com/office/powerpoint/2010/main" val="988398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0A4193-D786-D6D4-851B-E26B0CDA1A27}"/>
              </a:ext>
            </a:extLst>
          </p:cNvPr>
          <p:cNvSpPr>
            <a:spLocks noGrp="1"/>
          </p:cNvSpPr>
          <p:nvPr>
            <p:ph type="title"/>
          </p:nvPr>
        </p:nvSpPr>
        <p:spPr/>
        <p:txBody>
          <a:bodyPr/>
          <a:lstStyle/>
          <a:p>
            <a:r>
              <a:rPr lang="sl-SI" noProof="0" dirty="0"/>
              <a:t>Nenavadno nizke ponudbe</a:t>
            </a:r>
          </a:p>
        </p:txBody>
      </p:sp>
      <p:sp>
        <p:nvSpPr>
          <p:cNvPr id="6" name="Text Placeholder 5">
            <a:extLst>
              <a:ext uri="{FF2B5EF4-FFF2-40B4-BE49-F238E27FC236}">
                <a16:creationId xmlns:a16="http://schemas.microsoft.com/office/drawing/2014/main" id="{228BB1E9-4C5F-F0FA-DE94-105D75803C31}"/>
              </a:ext>
            </a:extLst>
          </p:cNvPr>
          <p:cNvSpPr>
            <a:spLocks noGrp="1"/>
          </p:cNvSpPr>
          <p:nvPr>
            <p:ph type="body" idx="1"/>
          </p:nvPr>
        </p:nvSpPr>
        <p:spPr>
          <a:xfrm>
            <a:off x="594359" y="2654643"/>
            <a:ext cx="11056619" cy="3385542"/>
          </a:xfrm>
        </p:spPr>
        <p:txBody>
          <a:bodyPr/>
          <a:lstStyle/>
          <a:p>
            <a:pPr marL="342900" indent="-342900">
              <a:buClr>
                <a:srgbClr val="035854"/>
              </a:buClr>
              <a:buFont typeface="Arial" panose="020B0604020202020204" pitchFamily="34" charset="0"/>
              <a:buChar char="•"/>
            </a:pPr>
            <a:r>
              <a:rPr lang="sl-SI" noProof="0" dirty="0"/>
              <a:t>Nenavadno nizke ponudbe lahko kažejo na neizpolnjevanje </a:t>
            </a:r>
            <a:r>
              <a:rPr lang="sl-SI" noProof="0" dirty="0" err="1"/>
              <a:t>okoljskih</a:t>
            </a:r>
            <a:r>
              <a:rPr lang="sl-SI" noProof="0" dirty="0"/>
              <a:t> ali socialnih obveznosti.</a:t>
            </a:r>
          </a:p>
          <a:p>
            <a:pPr>
              <a:buClr>
                <a:srgbClr val="035854"/>
              </a:buClr>
            </a:pPr>
            <a:endParaRPr lang="sl-SI" noProof="0" dirty="0"/>
          </a:p>
          <a:p>
            <a:pPr marL="342900" indent="-342900">
              <a:buClr>
                <a:srgbClr val="035854"/>
              </a:buClr>
              <a:buFont typeface="Arial" panose="020B0604020202020204" pitchFamily="34" charset="0"/>
              <a:buChar char="•"/>
            </a:pPr>
            <a:r>
              <a:rPr lang="sl-SI" noProof="0" dirty="0"/>
              <a:t>Ponudbe je treba preveriti, da se ugotovi razlog za nizko ceno in potrdi, da izpolnjujejo vse zakonske zahteve.</a:t>
            </a:r>
          </a:p>
          <a:p>
            <a:pPr>
              <a:buClr>
                <a:srgbClr val="035854"/>
              </a:buClr>
            </a:pPr>
            <a:endParaRPr lang="sl-SI" noProof="0" dirty="0"/>
          </a:p>
          <a:p>
            <a:pPr marL="342900" indent="-342900">
              <a:buClr>
                <a:srgbClr val="035854"/>
              </a:buClr>
              <a:buFont typeface="Arial" panose="020B0604020202020204" pitchFamily="34" charset="0"/>
              <a:buChar char="•"/>
            </a:pPr>
            <a:r>
              <a:rPr lang="sl-SI" noProof="0" dirty="0"/>
              <a:t>Ponudnikom je treba dati možnost, da pojasnijo svojo oblikovanje cen.</a:t>
            </a:r>
          </a:p>
          <a:p>
            <a:pPr>
              <a:buClr>
                <a:srgbClr val="035854"/>
              </a:buClr>
            </a:pPr>
            <a:endParaRPr lang="sl-SI" noProof="0" dirty="0"/>
          </a:p>
          <a:p>
            <a:pPr marL="342900" indent="-342900">
              <a:buClr>
                <a:srgbClr val="035854"/>
              </a:buClr>
              <a:buFont typeface="Arial" panose="020B0604020202020204" pitchFamily="34" charset="0"/>
              <a:buChar char="•"/>
            </a:pPr>
            <a:r>
              <a:rPr lang="sl-SI" noProof="0" dirty="0"/>
              <a:t>V skladu s 3. odstavkom 69. člena Direktive 2014/24/EU je treba nenavadno nizke ponudbe, ki niso skladne z </a:t>
            </a:r>
            <a:r>
              <a:rPr lang="sl-SI" noProof="0" dirty="0" err="1"/>
              <a:t>okoljskimi</a:t>
            </a:r>
            <a:r>
              <a:rPr lang="sl-SI" noProof="0" dirty="0"/>
              <a:t> predpisi EU ali zadevne države, zavrniti. </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endParaRPr lang="sl-SI" noProof="0" dirty="0"/>
          </a:p>
        </p:txBody>
      </p:sp>
    </p:spTree>
    <p:extLst>
      <p:ext uri="{BB962C8B-B14F-4D97-AF65-F5344CB8AC3E}">
        <p14:creationId xmlns:p14="http://schemas.microsoft.com/office/powerpoint/2010/main" val="2696907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4C1F16-9CEF-39ED-7C1F-5EEC3DC9F363}"/>
              </a:ext>
            </a:extLst>
          </p:cNvPr>
          <p:cNvSpPr>
            <a:spLocks noGrp="1"/>
          </p:cNvSpPr>
          <p:nvPr>
            <p:ph type="title"/>
          </p:nvPr>
        </p:nvSpPr>
        <p:spPr/>
        <p:txBody>
          <a:bodyPr/>
          <a:lstStyle/>
          <a:p>
            <a:r>
              <a:rPr lang="sl-SI" noProof="0" dirty="0"/>
              <a:t>Ključne določbe pogodbe</a:t>
            </a:r>
          </a:p>
        </p:txBody>
      </p:sp>
      <p:sp>
        <p:nvSpPr>
          <p:cNvPr id="5" name="Text Placeholder 4">
            <a:extLst>
              <a:ext uri="{FF2B5EF4-FFF2-40B4-BE49-F238E27FC236}">
                <a16:creationId xmlns:a16="http://schemas.microsoft.com/office/drawing/2014/main" id="{90F60652-7195-3ED8-B1EC-7C749B63A117}"/>
              </a:ext>
            </a:extLst>
          </p:cNvPr>
          <p:cNvSpPr>
            <a:spLocks noGrp="1"/>
          </p:cNvSpPr>
          <p:nvPr>
            <p:ph type="body" idx="1"/>
          </p:nvPr>
        </p:nvSpPr>
        <p:spPr>
          <a:xfrm>
            <a:off x="594359" y="2654643"/>
            <a:ext cx="11056619" cy="2585323"/>
          </a:xfrm>
        </p:spPr>
        <p:txBody>
          <a:bodyPr/>
          <a:lstStyle/>
          <a:p>
            <a:pPr marL="342900" indent="-342900">
              <a:buClr>
                <a:srgbClr val="035854"/>
              </a:buClr>
              <a:buFont typeface="Arial" panose="020B0604020202020204" pitchFamily="34" charset="0"/>
              <a:buChar char="•"/>
            </a:pPr>
            <a:r>
              <a:rPr lang="sl-SI" sz="2400" noProof="0" dirty="0"/>
              <a:t>Ključne določbe pogodbe zagotavljajo, da se pri izpolnjevanju pogodbe upoštevajo socialne in </a:t>
            </a:r>
            <a:r>
              <a:rPr lang="sl-SI" sz="2400" noProof="0" dirty="0" err="1"/>
              <a:t>okoljske</a:t>
            </a:r>
            <a:r>
              <a:rPr lang="sl-SI" sz="2400" noProof="0" dirty="0"/>
              <a:t> obveznosti.</a:t>
            </a:r>
          </a:p>
          <a:p>
            <a:pPr>
              <a:buClr>
                <a:srgbClr val="035854"/>
              </a:buClr>
            </a:pPr>
            <a:endParaRPr lang="sl-SI" sz="2400" noProof="0" dirty="0"/>
          </a:p>
          <a:p>
            <a:pPr marL="342900" indent="-342900">
              <a:buClr>
                <a:srgbClr val="035854"/>
              </a:buClr>
              <a:buFont typeface="Arial" panose="020B0604020202020204" pitchFamily="34" charset="0"/>
              <a:buChar char="•"/>
            </a:pPr>
            <a:r>
              <a:rPr lang="sl-SI" sz="2400" noProof="0" dirty="0"/>
              <a:t>Morajo biti povezane s predmetom pogodbe.</a:t>
            </a:r>
          </a:p>
          <a:p>
            <a:pPr>
              <a:buClr>
                <a:srgbClr val="035854"/>
              </a:buClr>
            </a:pPr>
            <a:endParaRPr lang="sl-SI" sz="2400" noProof="0" dirty="0"/>
          </a:p>
          <a:p>
            <a:pPr marL="342900" indent="-342900">
              <a:buClr>
                <a:srgbClr val="035854"/>
              </a:buClr>
              <a:buFont typeface="Arial" panose="020B0604020202020204" pitchFamily="34" charset="0"/>
              <a:buChar char="•"/>
            </a:pPr>
            <a:r>
              <a:rPr lang="sl-SI" sz="2400" noProof="0" dirty="0"/>
              <a:t>Med razpisnim postopkom se lahko od ponudnikov zahteva, da potrdijo svoje soglasje.</a:t>
            </a:r>
          </a:p>
        </p:txBody>
      </p:sp>
    </p:spTree>
    <p:extLst>
      <p:ext uri="{BB962C8B-B14F-4D97-AF65-F5344CB8AC3E}">
        <p14:creationId xmlns:p14="http://schemas.microsoft.com/office/powerpoint/2010/main" val="98358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sym typeface="Arial"/>
              </a:rPr>
              <a:t>Kaj je trajnostno javno naročanje</a:t>
            </a:r>
            <a:r>
              <a:rPr lang="sl-SI" dirty="0"/>
              <a:t>?</a:t>
            </a:r>
          </a:p>
        </p:txBody>
      </p:sp>
      <p:sp>
        <p:nvSpPr>
          <p:cNvPr id="126" name="Google Shape;126;p30"/>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algn="l" rtl="0">
              <a:spcAft>
                <a:spcPts val="0"/>
              </a:spcAft>
              <a:buClr>
                <a:srgbClr val="3F3F3F"/>
              </a:buClr>
              <a:buSzPts val="2000"/>
              <a:buFont typeface="Arial"/>
              <a:buNone/>
            </a:pPr>
            <a:r>
              <a:rPr lang="sl-SI" sz="2400" b="1" noProof="0" dirty="0">
                <a:latin typeface="Aptos" panose="020B0004020202020204" pitchFamily="34" charset="0"/>
                <a:sym typeface="Arial"/>
              </a:rPr>
              <a:t>Trajnostno javno naročanje pom</a:t>
            </a:r>
            <a:r>
              <a:rPr lang="sl-SI" sz="2400" b="1" noProof="0" dirty="0">
                <a:latin typeface="Aptos" panose="020B0004020202020204" pitchFamily="34" charset="0"/>
              </a:rPr>
              <a:t>eni</a:t>
            </a:r>
            <a:r>
              <a:rPr lang="sl-SI" sz="2400" b="1" noProof="0" dirty="0">
                <a:latin typeface="Aptos" panose="020B0004020202020204" pitchFamily="34" charset="0"/>
                <a:sym typeface="Arial"/>
              </a:rPr>
              <a:t>:</a:t>
            </a:r>
            <a:endParaRPr lang="sl-SI" sz="2400" noProof="0" dirty="0">
              <a:latin typeface="Aptos" panose="020B0004020202020204" pitchFamily="34" charset="0"/>
            </a:endParaRPr>
          </a:p>
          <a:p>
            <a:pPr marL="342000" lvl="0" indent="-342900" algn="l" rtl="0">
              <a:spcBef>
                <a:spcPts val="1800"/>
              </a:spcBef>
              <a:spcAft>
                <a:spcPts val="0"/>
              </a:spcAft>
              <a:buClr>
                <a:srgbClr val="035854"/>
              </a:buClr>
              <a:buSzPts val="2000"/>
              <a:buFont typeface="Arial" panose="020B0604020202020204" pitchFamily="34" charset="0"/>
              <a:buChar char="•"/>
            </a:pPr>
            <a:r>
              <a:rPr lang="sl-SI" sz="2400" noProof="0" dirty="0">
                <a:latin typeface="Aptos" panose="020B0004020202020204" pitchFamily="34" charset="0"/>
              </a:rPr>
              <a:t>Nakupovanje blaga in storitev, ki imajo manjši negativni vpliv na okolje, ljudi in družbo kot običajno blago.</a:t>
            </a:r>
          </a:p>
          <a:p>
            <a:pPr marL="342000" lvl="0" indent="-342900">
              <a:buClr>
                <a:srgbClr val="035854"/>
              </a:buClr>
              <a:buFont typeface="Arial" panose="020B0604020202020204" pitchFamily="34" charset="0"/>
              <a:buChar char="•"/>
            </a:pPr>
            <a:r>
              <a:rPr lang="sl-SI" sz="2400" noProof="0" dirty="0">
                <a:latin typeface="Aptos" panose="020B0004020202020204" pitchFamily="34" charset="0"/>
              </a:rPr>
              <a:t>Upoštevanje celotnega življenjskega cikla od pridobivanja surovin do odstranjevanja odpadkov.</a:t>
            </a:r>
            <a:endParaRPr lang="sl-SI" sz="2400" noProof="0" dirty="0">
              <a:latin typeface="Aptos" panose="020B0004020202020204" pitchFamily="34" charset="0"/>
              <a:sym typeface="Arial"/>
            </a:endParaRPr>
          </a:p>
        </p:txBody>
      </p:sp>
    </p:spTree>
    <p:extLst>
      <p:ext uri="{BB962C8B-B14F-4D97-AF65-F5344CB8AC3E}">
        <p14:creationId xmlns:p14="http://schemas.microsoft.com/office/powerpoint/2010/main" val="293633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7EB1-8D8E-4F76-80D8-F69209D07153}"/>
              </a:ext>
            </a:extLst>
          </p:cNvPr>
          <p:cNvSpPr>
            <a:spLocks noGrp="1"/>
          </p:cNvSpPr>
          <p:nvPr>
            <p:ph type="title"/>
          </p:nvPr>
        </p:nvSpPr>
        <p:spPr>
          <a:xfrm>
            <a:off x="594358" y="1137542"/>
            <a:ext cx="11056621" cy="1083374"/>
          </a:xfrm>
        </p:spPr>
        <p:txBody>
          <a:bodyPr/>
          <a:lstStyle/>
          <a:p>
            <a:r>
              <a:rPr lang="sl-SI" noProof="0" dirty="0"/>
              <a:t>Določitev klavzul</a:t>
            </a:r>
            <a:br>
              <a:rPr lang="sl-SI" noProof="0" dirty="0"/>
            </a:br>
            <a:r>
              <a:rPr lang="sl-SI" noProof="0" dirty="0"/>
              <a:t>o izpolnjevanju pogodbe</a:t>
            </a:r>
          </a:p>
        </p:txBody>
      </p:sp>
      <p:sp>
        <p:nvSpPr>
          <p:cNvPr id="3" name="Text Placeholder 2">
            <a:extLst>
              <a:ext uri="{FF2B5EF4-FFF2-40B4-BE49-F238E27FC236}">
                <a16:creationId xmlns:a16="http://schemas.microsoft.com/office/drawing/2014/main" id="{7E6CA3E4-D4BC-C765-BEA7-9D0C02B4E99B}"/>
              </a:ext>
            </a:extLst>
          </p:cNvPr>
          <p:cNvSpPr>
            <a:spLocks noGrp="1"/>
          </p:cNvSpPr>
          <p:nvPr>
            <p:ph type="body" idx="1"/>
          </p:nvPr>
        </p:nvSpPr>
        <p:spPr>
          <a:xfrm>
            <a:off x="594359" y="2654643"/>
            <a:ext cx="11056619" cy="2585323"/>
          </a:xfrm>
        </p:spPr>
        <p:txBody>
          <a:bodyPr/>
          <a:lstStyle/>
          <a:p>
            <a:pPr>
              <a:buClr>
                <a:srgbClr val="035854"/>
              </a:buClr>
            </a:pPr>
            <a:r>
              <a:rPr lang="sl-SI" sz="2400" noProof="0" dirty="0"/>
              <a:t>Primeri:</a:t>
            </a:r>
          </a:p>
          <a:p>
            <a:pPr>
              <a:buClr>
                <a:srgbClr val="035854"/>
              </a:buClr>
            </a:pPr>
            <a:endParaRPr lang="sl-SI" sz="2400" noProof="0" dirty="0"/>
          </a:p>
          <a:p>
            <a:pPr marL="342900" indent="-342900">
              <a:buClr>
                <a:srgbClr val="035854"/>
              </a:buClr>
              <a:buFont typeface="Arial" panose="020B0604020202020204" pitchFamily="34" charset="0"/>
              <a:buChar char="•"/>
            </a:pPr>
            <a:r>
              <a:rPr lang="sl-SI" sz="2400" noProof="0" dirty="0"/>
              <a:t>Pogodba o dobavi: Delovna oblačila, dobavljena v okviru pogodbe, morajo biti izdelana v skladu z osnovnimi konvencijami Mednarodne organizacije dela (ILO).</a:t>
            </a:r>
          </a:p>
          <a:p>
            <a:pPr marL="342900" indent="-342900">
              <a:buClr>
                <a:srgbClr val="035854"/>
              </a:buClr>
              <a:buFont typeface="Arial" panose="020B0604020202020204" pitchFamily="34" charset="0"/>
              <a:buChar char="•"/>
            </a:pPr>
            <a:endParaRPr lang="sl-SI" sz="2400" noProof="0" dirty="0"/>
          </a:p>
          <a:p>
            <a:pPr marL="342900" indent="-342900">
              <a:buClr>
                <a:srgbClr val="035854"/>
              </a:buClr>
              <a:buFont typeface="Arial" panose="020B0604020202020204" pitchFamily="34" charset="0"/>
              <a:buChar char="•"/>
            </a:pPr>
            <a:r>
              <a:rPr lang="sl-SI" sz="2400" noProof="0" dirty="0"/>
              <a:t>Pogodba o opravljanju storitev: usposabljanje osebja v zvezi z </a:t>
            </a:r>
            <a:r>
              <a:rPr lang="sl-SI" sz="2400" noProof="0" dirty="0" err="1"/>
              <a:t>okoljskimi</a:t>
            </a:r>
            <a:r>
              <a:rPr lang="sl-SI" sz="2400" noProof="0" dirty="0"/>
              <a:t> vidiki storitev čiščenja (odmerjanje čistil, vplivi na zdravje itd.).</a:t>
            </a:r>
          </a:p>
        </p:txBody>
      </p:sp>
    </p:spTree>
    <p:extLst>
      <p:ext uri="{BB962C8B-B14F-4D97-AF65-F5344CB8AC3E}">
        <p14:creationId xmlns:p14="http://schemas.microsoft.com/office/powerpoint/2010/main" val="2376148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02919-02B8-FA25-1408-CDF437C31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A31A2-6A00-AC0C-9C91-F20043067463}"/>
              </a:ext>
            </a:extLst>
          </p:cNvPr>
          <p:cNvSpPr>
            <a:spLocks noGrp="1"/>
          </p:cNvSpPr>
          <p:nvPr>
            <p:ph type="title"/>
          </p:nvPr>
        </p:nvSpPr>
        <p:spPr>
          <a:xfrm>
            <a:off x="594358" y="1137542"/>
            <a:ext cx="11056621" cy="1083374"/>
          </a:xfrm>
        </p:spPr>
        <p:txBody>
          <a:bodyPr/>
          <a:lstStyle/>
          <a:p>
            <a:r>
              <a:rPr lang="sl-SI" noProof="0" dirty="0"/>
              <a:t>Izvrševanje klavzul</a:t>
            </a:r>
            <a:br>
              <a:rPr lang="sl-SI" noProof="0" dirty="0"/>
            </a:br>
            <a:r>
              <a:rPr lang="sl-SI" noProof="0" dirty="0"/>
              <a:t>o izpolnjevanju pogodbe</a:t>
            </a:r>
          </a:p>
        </p:txBody>
      </p:sp>
      <p:sp>
        <p:nvSpPr>
          <p:cNvPr id="3" name="Text Placeholder 2">
            <a:extLst>
              <a:ext uri="{FF2B5EF4-FFF2-40B4-BE49-F238E27FC236}">
                <a16:creationId xmlns:a16="http://schemas.microsoft.com/office/drawing/2014/main" id="{83C4A44F-22BB-FA46-92E8-E327CE8008FD}"/>
              </a:ext>
            </a:extLst>
          </p:cNvPr>
          <p:cNvSpPr>
            <a:spLocks noGrp="1"/>
          </p:cNvSpPr>
          <p:nvPr>
            <p:ph type="body" idx="1"/>
          </p:nvPr>
        </p:nvSpPr>
        <p:spPr>
          <a:xfrm>
            <a:off x="594359" y="2654643"/>
            <a:ext cx="11056619" cy="3545586"/>
          </a:xfrm>
        </p:spPr>
        <p:txBody>
          <a:bodyPr/>
          <a:lstStyle/>
          <a:p>
            <a:pPr marL="342900" indent="-342900">
              <a:buClr>
                <a:srgbClr val="035854"/>
              </a:buClr>
              <a:buFont typeface="Arial" panose="020B0604020202020204" pitchFamily="34" charset="0"/>
              <a:buChar char="•"/>
            </a:pPr>
            <a:r>
              <a:rPr lang="sl-SI" sz="2400" noProof="0" dirty="0"/>
              <a:t>Pogodbene klavzule morajo vsebovati naslednje:</a:t>
            </a:r>
          </a:p>
          <a:p>
            <a:pPr marL="1257300" lvl="1" indent="-342900">
              <a:spcBef>
                <a:spcPts val="0"/>
              </a:spcBef>
              <a:buClr>
                <a:srgbClr val="035854"/>
              </a:buClr>
              <a:buFont typeface="Arial" panose="020B0604020202020204" pitchFamily="34" charset="0"/>
              <a:buChar char="•"/>
            </a:pPr>
            <a:r>
              <a:rPr lang="sl-SI" sz="2400" noProof="0" dirty="0">
                <a:latin typeface="Aptos" panose="020B0004020202020204" pitchFamily="34" charset="0"/>
              </a:rPr>
              <a:t>Kaj je treba storiti?</a:t>
            </a:r>
          </a:p>
          <a:p>
            <a:pPr marL="1257300" lvl="1" indent="-342900">
              <a:spcBef>
                <a:spcPts val="0"/>
              </a:spcBef>
              <a:buClr>
                <a:srgbClr val="035854"/>
              </a:buClr>
              <a:buFont typeface="Arial" panose="020B0604020202020204" pitchFamily="34" charset="0"/>
              <a:buChar char="•"/>
            </a:pPr>
            <a:r>
              <a:rPr lang="sl-SI" sz="2400" noProof="0" dirty="0">
                <a:latin typeface="Aptos" panose="020B0004020202020204" pitchFamily="34" charset="0"/>
              </a:rPr>
              <a:t>Kdo mora to storiti</a:t>
            </a:r>
          </a:p>
          <a:p>
            <a:pPr marL="1257300" lvl="1" indent="-342900">
              <a:spcBef>
                <a:spcPts val="0"/>
              </a:spcBef>
              <a:buClr>
                <a:srgbClr val="035854"/>
              </a:buClr>
              <a:buFont typeface="Arial" panose="020B0604020202020204" pitchFamily="34" charset="0"/>
              <a:buChar char="•"/>
            </a:pPr>
            <a:r>
              <a:rPr lang="sl-SI" sz="2400" noProof="0" dirty="0">
                <a:latin typeface="Aptos" panose="020B0004020202020204" pitchFamily="34" charset="0"/>
              </a:rPr>
              <a:t>Kako se to nadzira?</a:t>
            </a:r>
          </a:p>
          <a:p>
            <a:pPr lvl="1" indent="0">
              <a:spcBef>
                <a:spcPts val="0"/>
              </a:spcBef>
              <a:buClr>
                <a:srgbClr val="035854"/>
              </a:buClr>
              <a:buNone/>
            </a:pPr>
            <a:endParaRPr lang="sl-SI" sz="2400" noProof="0" dirty="0"/>
          </a:p>
          <a:p>
            <a:pPr marL="342900" indent="-342900">
              <a:buClr>
                <a:srgbClr val="035854"/>
              </a:buClr>
              <a:buFont typeface="Arial" panose="020B0604020202020204" pitchFamily="34" charset="0"/>
              <a:buChar char="•"/>
            </a:pPr>
            <a:r>
              <a:rPr lang="sl-SI" sz="2400" noProof="0" dirty="0"/>
              <a:t>V nekaterih primerih so lahko primerni pregledi/nadzor/certificiranje s strani tretjih oseb</a:t>
            </a:r>
          </a:p>
          <a:p>
            <a:pPr>
              <a:buClr>
                <a:srgbClr val="035854"/>
              </a:buClr>
            </a:pPr>
            <a:endParaRPr lang="sl-SI" sz="2400" noProof="0" dirty="0"/>
          </a:p>
          <a:p>
            <a:pPr marL="342900" indent="-342900">
              <a:buClr>
                <a:srgbClr val="035854"/>
              </a:buClr>
              <a:buFont typeface="Arial" panose="020B0604020202020204" pitchFamily="34" charset="0"/>
              <a:buChar char="•"/>
            </a:pPr>
            <a:r>
              <a:rPr lang="sl-SI" sz="2400" noProof="0" dirty="0"/>
              <a:t>Za nadaljnje spodbujanje trajnostne uspešnosti se lahko predvidijo spodbude in/ali kazni.</a:t>
            </a:r>
          </a:p>
        </p:txBody>
      </p:sp>
    </p:spTree>
    <p:extLst>
      <p:ext uri="{BB962C8B-B14F-4D97-AF65-F5344CB8AC3E}">
        <p14:creationId xmlns:p14="http://schemas.microsoft.com/office/powerpoint/2010/main" val="1907786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4B5FC-EA89-A327-FEB8-856B26DD5947}"/>
              </a:ext>
            </a:extLst>
          </p:cNvPr>
          <p:cNvSpPr>
            <a:spLocks noGrp="1"/>
          </p:cNvSpPr>
          <p:nvPr>
            <p:ph type="title"/>
          </p:nvPr>
        </p:nvSpPr>
        <p:spPr>
          <a:xfrm>
            <a:off x="594358" y="595856"/>
            <a:ext cx="11056621" cy="1625060"/>
          </a:xfrm>
        </p:spPr>
        <p:txBody>
          <a:bodyPr/>
          <a:lstStyle/>
          <a:p>
            <a:r>
              <a:rPr lang="sl-SI" noProof="0" dirty="0"/>
              <a:t>Vaja – </a:t>
            </a:r>
            <a:br>
              <a:rPr lang="sl-SI" noProof="0" dirty="0"/>
            </a:br>
            <a:r>
              <a:rPr lang="sl-SI" noProof="0" dirty="0"/>
              <a:t>Trajnost pri javnih razpisih –</a:t>
            </a:r>
            <a:br>
              <a:rPr lang="sl-SI" noProof="0" dirty="0"/>
            </a:br>
            <a:r>
              <a:rPr lang="sl-SI" noProof="0" dirty="0"/>
              <a:t>pravno brezhibna?</a:t>
            </a:r>
          </a:p>
        </p:txBody>
      </p:sp>
      <p:sp>
        <p:nvSpPr>
          <p:cNvPr id="5" name="Text Placeholder 4">
            <a:extLst>
              <a:ext uri="{FF2B5EF4-FFF2-40B4-BE49-F238E27FC236}">
                <a16:creationId xmlns:a16="http://schemas.microsoft.com/office/drawing/2014/main" id="{DBEE3024-D33E-45D9-9F7D-CDC4FB65C284}"/>
              </a:ext>
            </a:extLst>
          </p:cNvPr>
          <p:cNvSpPr>
            <a:spLocks noGrp="1"/>
          </p:cNvSpPr>
          <p:nvPr>
            <p:ph type="body" idx="15"/>
          </p:nvPr>
        </p:nvSpPr>
        <p:spPr>
          <a:xfrm>
            <a:off x="594360" y="2654644"/>
            <a:ext cx="5394904" cy="2769989"/>
          </a:xfrm>
        </p:spPr>
        <p:txBody>
          <a:bodyPr/>
          <a:lstStyle/>
          <a:p>
            <a:r>
              <a:rPr lang="sl-SI" b="1" noProof="0" dirty="0"/>
              <a:t>Cilj:</a:t>
            </a:r>
            <a:br>
              <a:rPr lang="sl-SI" noProof="0" dirty="0"/>
            </a:br>
            <a:r>
              <a:rPr lang="sl-SI" noProof="0" dirty="0"/>
              <a:t>Udeleženci se naučijo prepoznati pravno dopustne možnosti za vključitev trajnostnih meril v razpisno dokumentacijo in razlikovati med pravno neoporečnimi ter tveganimi ali nezakonitimi praksami.</a:t>
            </a:r>
          </a:p>
          <a:p>
            <a:endParaRPr lang="sl-SI" noProof="0" dirty="0"/>
          </a:p>
          <a:p>
            <a:endParaRPr lang="sl-SI" noProof="0" dirty="0"/>
          </a:p>
          <a:p>
            <a:endParaRPr lang="sl-SI" noProof="0" dirty="0"/>
          </a:p>
        </p:txBody>
      </p:sp>
      <p:sp>
        <p:nvSpPr>
          <p:cNvPr id="6" name="Text Placeholder 5">
            <a:extLst>
              <a:ext uri="{FF2B5EF4-FFF2-40B4-BE49-F238E27FC236}">
                <a16:creationId xmlns:a16="http://schemas.microsoft.com/office/drawing/2014/main" id="{F4AC62F4-C97B-6273-22D8-398E7D0D667F}"/>
              </a:ext>
            </a:extLst>
          </p:cNvPr>
          <p:cNvSpPr>
            <a:spLocks noGrp="1"/>
          </p:cNvSpPr>
          <p:nvPr>
            <p:ph type="body" idx="16"/>
          </p:nvPr>
        </p:nvSpPr>
        <p:spPr>
          <a:xfrm>
            <a:off x="6256075" y="2654643"/>
            <a:ext cx="5394904" cy="2769989"/>
          </a:xfrm>
        </p:spPr>
        <p:txBody>
          <a:bodyPr/>
          <a:lstStyle/>
          <a:p>
            <a:r>
              <a:rPr lang="sl-SI" b="1" noProof="0" dirty="0"/>
              <a:t> Scenarij:</a:t>
            </a:r>
            <a:br>
              <a:rPr lang="sl-SI" noProof="0" dirty="0"/>
            </a:br>
            <a:r>
              <a:rPr lang="sl-SI" noProof="0" dirty="0"/>
              <a:t>Udeleženci prejmejo mini scenarije razpisov, v katere so vključeni trajnostni kriteriji. Skupine ugotovijo (1) v kateri fazi se upošteva trajnost (specifikacije, oddaja, izvedba); (2) ali je to pravno dopustno, sporno ali nezakonito in zakaj; ter (3) predlagajo, kako se lahko formulacija spremeni ali prilagodi, da bo pravno ustrezna.</a:t>
            </a:r>
          </a:p>
          <a:p>
            <a:endParaRPr lang="sl-SI" noProof="0" dirty="0"/>
          </a:p>
        </p:txBody>
      </p:sp>
      <p:sp>
        <p:nvSpPr>
          <p:cNvPr id="7" name="Textplatzhalter 3">
            <a:extLst>
              <a:ext uri="{FF2B5EF4-FFF2-40B4-BE49-F238E27FC236}">
                <a16:creationId xmlns:a16="http://schemas.microsoft.com/office/drawing/2014/main" id="{C46F175A-EA75-B504-3483-694DF2347BBD}"/>
              </a:ext>
            </a:extLst>
          </p:cNvPr>
          <p:cNvSpPr txBox="1">
            <a:spLocks/>
          </p:cNvSpPr>
          <p:nvPr/>
        </p:nvSpPr>
        <p:spPr>
          <a:xfrm>
            <a:off x="594358" y="4637085"/>
            <a:ext cx="3645626" cy="1566752"/>
          </a:xfrm>
          <a:prstGeom prst="rect">
            <a:avLst/>
          </a:prstGeom>
          <a:noFill/>
          <a:ln>
            <a:solidFill>
              <a:srgbClr val="64B1BE"/>
            </a:solidFill>
          </a:ln>
        </p:spPr>
        <p:txBody>
          <a:bodyPr spcFirstLastPara="1" wrap="square" lIns="90000" tIns="90000" rIns="90000" bIns="90000" anchor="t" anchorCtr="0">
            <a:spAutoFit/>
          </a:bodyPr>
          <a:lstStyle>
            <a:defPPr marR="0" lvl="0" algn="l" rtl="0">
              <a:lnSpc>
                <a:spcPct val="100000"/>
              </a:lnSpc>
              <a:spcBef>
                <a:spcPts val="0"/>
              </a:spcBef>
              <a:spcAft>
                <a:spcPts val="0"/>
              </a:spcAft>
            </a:defPPr>
            <a:lvl1pPr marL="0" indent="0" eaLnBrk="1" hangingPunct="1">
              <a:buClr>
                <a:srgbClr val="3F3F3F"/>
              </a:buClr>
              <a:buSzPts val="2000"/>
              <a:buNone/>
              <a:defRPr sz="2000" b="1">
                <a:solidFill>
                  <a:srgbClr val="3F3F3F"/>
                </a:solidFill>
                <a:latin typeface="Aptos" panose="020B0004020202020204" pitchFamily="34" charset="0"/>
              </a:defRPr>
            </a:lvl1pPr>
            <a:lvl2pPr marL="914400" indent="-355600" eaLnBrk="1" hangingPunct="1">
              <a:lnSpc>
                <a:spcPct val="90000"/>
              </a:lnSpc>
              <a:spcBef>
                <a:spcPts val="1800"/>
              </a:spcBef>
              <a:buClr>
                <a:srgbClr val="3F3F3F"/>
              </a:buClr>
              <a:buSzPts val="2000"/>
              <a:buChar char="•"/>
              <a:defRPr sz="2000">
                <a:solidFill>
                  <a:srgbClr val="3F3F3F"/>
                </a:solidFill>
              </a:defRPr>
            </a:lvl2pPr>
            <a:lvl3pPr marL="1371600" indent="-355600" eaLnBrk="1" hangingPunct="1">
              <a:lnSpc>
                <a:spcPct val="90000"/>
              </a:lnSpc>
              <a:spcBef>
                <a:spcPts val="1800"/>
              </a:spcBef>
              <a:buClr>
                <a:srgbClr val="3F3F3F"/>
              </a:buClr>
              <a:buSzPts val="2000"/>
              <a:buChar char="•"/>
              <a:defRPr sz="2000">
                <a:solidFill>
                  <a:srgbClr val="3F3F3F"/>
                </a:solidFill>
              </a:defRPr>
            </a:lvl3pPr>
            <a:lvl4pPr marL="1828800" indent="-355600" eaLnBrk="1" hangingPunct="1">
              <a:lnSpc>
                <a:spcPct val="90000"/>
              </a:lnSpc>
              <a:spcBef>
                <a:spcPts val="1800"/>
              </a:spcBef>
              <a:buClr>
                <a:srgbClr val="3F3F3F"/>
              </a:buClr>
              <a:buSzPts val="2000"/>
              <a:buChar char="•"/>
              <a:defRPr sz="2000">
                <a:solidFill>
                  <a:srgbClr val="3F3F3F"/>
                </a:solidFill>
              </a:defRPr>
            </a:lvl4pPr>
            <a:lvl5pPr marL="2286000" indent="-355600" eaLnBrk="1" hangingPunct="1">
              <a:lnSpc>
                <a:spcPct val="90000"/>
              </a:lnSpc>
              <a:spcBef>
                <a:spcPts val="1800"/>
              </a:spcBef>
              <a:buClr>
                <a:srgbClr val="3F3F3F"/>
              </a:buClr>
              <a:buSzPts val="2000"/>
              <a:buChar char="•"/>
              <a:defRPr sz="2000">
                <a:solidFill>
                  <a:srgbClr val="3F3F3F"/>
                </a:solidFill>
              </a:defRPr>
            </a:lvl5pPr>
            <a:lvl6pPr marL="2743200" indent="-342900" eaLnBrk="1" hangingPunct="1">
              <a:lnSpc>
                <a:spcPct val="90000"/>
              </a:lnSpc>
              <a:spcBef>
                <a:spcPts val="500"/>
              </a:spcBef>
              <a:buClr>
                <a:schemeClr val="lt1"/>
              </a:buClr>
              <a:buSzPts val="1800"/>
              <a:buChar char="•"/>
              <a:defRPr sz="1800">
                <a:solidFill>
                  <a:schemeClr val="lt1"/>
                </a:solidFill>
              </a:defRPr>
            </a:lvl6pPr>
            <a:lvl7pPr marL="3200400" indent="-342900" eaLnBrk="1" hangingPunct="1">
              <a:lnSpc>
                <a:spcPct val="90000"/>
              </a:lnSpc>
              <a:spcBef>
                <a:spcPts val="500"/>
              </a:spcBef>
              <a:buClr>
                <a:schemeClr val="lt1"/>
              </a:buClr>
              <a:buSzPts val="1800"/>
              <a:buChar char="•"/>
              <a:defRPr sz="1800">
                <a:solidFill>
                  <a:schemeClr val="lt1"/>
                </a:solidFill>
              </a:defRPr>
            </a:lvl7pPr>
            <a:lvl8pPr marL="3657600" indent="-342900" eaLnBrk="1" hangingPunct="1">
              <a:lnSpc>
                <a:spcPct val="90000"/>
              </a:lnSpc>
              <a:spcBef>
                <a:spcPts val="500"/>
              </a:spcBef>
              <a:buClr>
                <a:schemeClr val="lt1"/>
              </a:buClr>
              <a:buSzPts val="1800"/>
              <a:buChar char="•"/>
              <a:defRPr sz="1800">
                <a:solidFill>
                  <a:schemeClr val="lt1"/>
                </a:solidFill>
              </a:defRPr>
            </a:lvl8pPr>
            <a:lvl9pPr marL="4114800" indent="-342900" eaLnBrk="1" hangingPunct="1">
              <a:lnSpc>
                <a:spcPct val="90000"/>
              </a:lnSpc>
              <a:spcBef>
                <a:spcPts val="500"/>
              </a:spcBef>
              <a:buClr>
                <a:schemeClr val="lt1"/>
              </a:buClr>
              <a:buSzPts val="1800"/>
              <a:buChar char="•"/>
              <a:defRPr sz="1800">
                <a:solidFill>
                  <a:schemeClr val="lt1"/>
                </a:solidFill>
              </a:defRPr>
            </a:lvl9pPr>
          </a:lstStyle>
          <a:p>
            <a:r>
              <a:rPr lang="sl-SI" sz="1800" noProof="0" dirty="0"/>
              <a:t>Koraki</a:t>
            </a:r>
          </a:p>
          <a:p>
            <a:r>
              <a:rPr lang="sl-SI" sz="1800" b="0" noProof="0" dirty="0"/>
              <a:t>Razdelitev in branje študije primera</a:t>
            </a:r>
          </a:p>
          <a:p>
            <a:r>
              <a:rPr lang="sl-SI" sz="1800" b="0" noProof="0" dirty="0"/>
              <a:t>Skupinska naloga</a:t>
            </a:r>
          </a:p>
          <a:p>
            <a:r>
              <a:rPr lang="sl-SI" sz="1800" b="0" noProof="0" dirty="0"/>
              <a:t>Razgovor</a:t>
            </a:r>
          </a:p>
          <a:p>
            <a:r>
              <a:rPr lang="sl-SI" sz="1800" b="0" noProof="0" dirty="0"/>
              <a:t>Povzetek</a:t>
            </a:r>
          </a:p>
        </p:txBody>
      </p:sp>
    </p:spTree>
    <p:extLst>
      <p:ext uri="{BB962C8B-B14F-4D97-AF65-F5344CB8AC3E}">
        <p14:creationId xmlns:p14="http://schemas.microsoft.com/office/powerpoint/2010/main" val="1770736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615E-32B4-A41C-27DD-D241E94AD848}"/>
              </a:ext>
            </a:extLst>
          </p:cNvPr>
          <p:cNvSpPr>
            <a:spLocks noGrp="1"/>
          </p:cNvSpPr>
          <p:nvPr>
            <p:ph type="title"/>
          </p:nvPr>
        </p:nvSpPr>
        <p:spPr/>
        <p:txBody>
          <a:bodyPr/>
          <a:lstStyle/>
          <a:p>
            <a:r>
              <a:rPr lang="sl-SI" noProof="0" dirty="0"/>
              <a:t>Sklepne ugotovitve</a:t>
            </a:r>
          </a:p>
        </p:txBody>
      </p:sp>
      <p:sp>
        <p:nvSpPr>
          <p:cNvPr id="3" name="Text Placeholder 2">
            <a:extLst>
              <a:ext uri="{FF2B5EF4-FFF2-40B4-BE49-F238E27FC236}">
                <a16:creationId xmlns:a16="http://schemas.microsoft.com/office/drawing/2014/main" id="{49D0E032-E8AB-D652-4675-0A20565A926A}"/>
              </a:ext>
            </a:extLst>
          </p:cNvPr>
          <p:cNvSpPr>
            <a:spLocks noGrp="1"/>
          </p:cNvSpPr>
          <p:nvPr>
            <p:ph type="body" idx="15"/>
          </p:nvPr>
        </p:nvSpPr>
        <p:spPr>
          <a:xfrm>
            <a:off x="594360" y="2654644"/>
            <a:ext cx="5394904" cy="4308872"/>
          </a:xfrm>
        </p:spPr>
        <p:txBody>
          <a:bodyPr/>
          <a:lstStyle/>
          <a:p>
            <a:pPr marL="342900" indent="-342900">
              <a:buClr>
                <a:srgbClr val="035854"/>
              </a:buClr>
              <a:buFont typeface="Arial" panose="020B0604020202020204" pitchFamily="34" charset="0"/>
              <a:buChar char="•"/>
            </a:pPr>
            <a:r>
              <a:rPr lang="sl-SI" noProof="0" dirty="0"/>
              <a:t>Naročanje je podvrženo direktivam EU o javnih naročilih, načelom Pogodbe, sodni praksi in nacionalni zakonodaji.</a:t>
            </a:r>
          </a:p>
          <a:p>
            <a:pPr marL="342900" indent="-342900">
              <a:buClr>
                <a:srgbClr val="035854"/>
              </a:buClr>
              <a:buFont typeface="Arial" panose="020B0604020202020204" pitchFamily="34" charset="0"/>
              <a:buChar char="•"/>
            </a:pPr>
            <a:r>
              <a:rPr lang="sl-SI" noProof="0" dirty="0"/>
              <a:t>Uporabljati je treba načela enakega obravnavanja, preglednosti, sorazmernosti in medsebojnega priznavanja.</a:t>
            </a:r>
          </a:p>
          <a:p>
            <a:pPr marL="342900" indent="-342900">
              <a:buClr>
                <a:srgbClr val="035854"/>
              </a:buClr>
              <a:buFont typeface="Arial" panose="020B0604020202020204" pitchFamily="34" charset="0"/>
              <a:buChar char="•"/>
            </a:pPr>
            <a:r>
              <a:rPr lang="sl-SI" noProof="0" dirty="0"/>
              <a:t>Direktive o oddaji javnih naročil iz leta 2014 omogočajo uporabo trajnostnih javnih naročil v celotnem postopku javnega razpisa.</a:t>
            </a:r>
          </a:p>
          <a:p>
            <a:pPr marL="342900" indent="-342900">
              <a:buClr>
                <a:srgbClr val="035854"/>
              </a:buClr>
              <a:buFont typeface="Arial" panose="020B0604020202020204" pitchFamily="34" charset="0"/>
              <a:buChar char="•"/>
            </a:pPr>
            <a:r>
              <a:rPr lang="sl-SI" noProof="0" dirty="0"/>
              <a:t>Povezava s predmetom javnega razpisa omejuje zahteve za ponudnike.</a:t>
            </a:r>
          </a:p>
          <a:p>
            <a:pPr marL="342900" indent="-342900">
              <a:buClr>
                <a:srgbClr val="035854"/>
              </a:buClr>
              <a:buFont typeface="Arial" panose="020B0604020202020204" pitchFamily="34" charset="0"/>
              <a:buChar char="•"/>
            </a:pPr>
            <a:r>
              <a:rPr lang="sl-SI" noProof="0" dirty="0"/>
              <a:t>GPP se lahko uporablja v vsakem postopku.</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endParaRPr lang="sl-SI" noProof="0" dirty="0"/>
          </a:p>
        </p:txBody>
      </p:sp>
      <p:sp>
        <p:nvSpPr>
          <p:cNvPr id="4" name="Text Placeholder 3">
            <a:extLst>
              <a:ext uri="{FF2B5EF4-FFF2-40B4-BE49-F238E27FC236}">
                <a16:creationId xmlns:a16="http://schemas.microsoft.com/office/drawing/2014/main" id="{6D0F5C63-6EB0-0166-ABAE-130BFB38735D}"/>
              </a:ext>
            </a:extLst>
          </p:cNvPr>
          <p:cNvSpPr>
            <a:spLocks noGrp="1"/>
          </p:cNvSpPr>
          <p:nvPr>
            <p:ph type="body" idx="16"/>
          </p:nvPr>
        </p:nvSpPr>
        <p:spPr>
          <a:xfrm>
            <a:off x="6256075" y="2654643"/>
            <a:ext cx="5394904" cy="4308872"/>
          </a:xfrm>
          <a:noFill/>
          <a:ln>
            <a:noFill/>
          </a:ln>
        </p:spPr>
        <p:txBody>
          <a:bodyPr spcFirstLastPara="1" wrap="square" lIns="0" tIns="0" rIns="0" bIns="0" anchor="t" anchorCtr="0">
            <a:spAutoFit/>
          </a:bodyPr>
          <a:lstStyle/>
          <a:p>
            <a:pPr marL="342900" indent="-342900">
              <a:buClr>
                <a:srgbClr val="035854"/>
              </a:buClr>
              <a:buFont typeface="Arial" panose="020B0604020202020204" pitchFamily="34" charset="0"/>
              <a:buChar char="•"/>
            </a:pPr>
            <a:r>
              <a:rPr lang="sl-SI" noProof="0" dirty="0"/>
              <a:t>Izključitev in izbira ponudnikov lahko vključuje </a:t>
            </a:r>
            <a:r>
              <a:rPr lang="sl-SI" noProof="0" dirty="0" err="1"/>
              <a:t>okoljske</a:t>
            </a:r>
            <a:r>
              <a:rPr lang="sl-SI" noProof="0" dirty="0"/>
              <a:t> vidike.</a:t>
            </a:r>
          </a:p>
          <a:p>
            <a:pPr marL="342900" indent="-342900">
              <a:buClr>
                <a:srgbClr val="035854"/>
              </a:buClr>
              <a:buFont typeface="Arial" panose="020B0604020202020204" pitchFamily="34" charset="0"/>
              <a:buChar char="•"/>
            </a:pPr>
            <a:r>
              <a:rPr lang="sl-SI" noProof="0" dirty="0"/>
              <a:t>Tehnične specifikacije lahko določajo minimalne </a:t>
            </a:r>
            <a:r>
              <a:rPr lang="sl-SI" noProof="0" dirty="0" err="1"/>
              <a:t>okoljske</a:t>
            </a:r>
            <a:r>
              <a:rPr lang="sl-SI" noProof="0" dirty="0"/>
              <a:t> zahteve, tudi s sklicevanjem na oznake tretjih oseb.</a:t>
            </a:r>
          </a:p>
          <a:p>
            <a:pPr marL="342900" indent="-342900">
              <a:buClr>
                <a:srgbClr val="035854"/>
              </a:buClr>
              <a:buFont typeface="Arial" panose="020B0604020202020204" pitchFamily="34" charset="0"/>
              <a:buChar char="•"/>
            </a:pPr>
            <a:r>
              <a:rPr lang="sl-SI" noProof="0" dirty="0"/>
              <a:t>Merila za oddajo naročila se uporabljajo za ocenjevanje storitev, ki presegajo minimalne zahteve, in lahko vključujejo stroške življenjskega cikla.</a:t>
            </a:r>
          </a:p>
          <a:p>
            <a:pPr marL="342900" indent="-342900">
              <a:buClr>
                <a:srgbClr val="035854"/>
              </a:buClr>
              <a:buFont typeface="Arial" panose="020B0604020202020204" pitchFamily="34" charset="0"/>
              <a:buChar char="•"/>
            </a:pPr>
            <a:r>
              <a:rPr lang="sl-SI" noProof="0" dirty="0"/>
              <a:t>Pogodbene klavzule o storitvah morajo uveljavljati socialne in </a:t>
            </a:r>
            <a:r>
              <a:rPr lang="sl-SI" noProof="0" dirty="0" err="1"/>
              <a:t>okoljske</a:t>
            </a:r>
            <a:r>
              <a:rPr lang="sl-SI" noProof="0" dirty="0"/>
              <a:t> obveznosti in biti specifične za vsako pogodbo.</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endParaRPr lang="sl-SI" noProof="0" dirty="0"/>
          </a:p>
        </p:txBody>
      </p:sp>
    </p:spTree>
    <p:extLst>
      <p:ext uri="{BB962C8B-B14F-4D97-AF65-F5344CB8AC3E}">
        <p14:creationId xmlns:p14="http://schemas.microsoft.com/office/powerpoint/2010/main" val="2874090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sl-SI" noProof="0" dirty="0"/>
              <a:t>Hvala za pozornost!</a:t>
            </a:r>
          </a:p>
        </p:txBody>
      </p:sp>
    </p:spTree>
    <p:extLst>
      <p:ext uri="{BB962C8B-B14F-4D97-AF65-F5344CB8AC3E}">
        <p14:creationId xmlns:p14="http://schemas.microsoft.com/office/powerpoint/2010/main" val="2621161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3F3F3F"/>
              </a:buClr>
              <a:buSzPts val="4400"/>
              <a:buFont typeface="Play"/>
              <a:buNone/>
            </a:pPr>
            <a:r>
              <a:rPr lang="sl-SI" noProof="0" dirty="0"/>
              <a:t>Viri</a:t>
            </a:r>
          </a:p>
        </p:txBody>
      </p:sp>
      <p:sp>
        <p:nvSpPr>
          <p:cNvPr id="2" name="Text Placeholder 1">
            <a:extLst>
              <a:ext uri="{FF2B5EF4-FFF2-40B4-BE49-F238E27FC236}">
                <a16:creationId xmlns:a16="http://schemas.microsoft.com/office/drawing/2014/main" id="{0F7469DE-E226-8A60-9D98-1D222AB187BD}"/>
              </a:ext>
            </a:extLst>
          </p:cNvPr>
          <p:cNvSpPr>
            <a:spLocks noGrp="1"/>
          </p:cNvSpPr>
          <p:nvPr>
            <p:ph type="body" idx="13"/>
          </p:nvPr>
        </p:nvSpPr>
        <p:spPr>
          <a:xfrm>
            <a:off x="594359" y="2739118"/>
            <a:ext cx="11009969" cy="738664"/>
          </a:xfrm>
        </p:spPr>
        <p:txBody>
          <a:bodyPr/>
          <a:lstStyle/>
          <a:p>
            <a:pPr lvl="0">
              <a:lnSpc>
                <a:spcPct val="100000"/>
              </a:lnSpc>
              <a:buClr>
                <a:srgbClr val="000000"/>
              </a:buClr>
              <a:buSzPts val="1400"/>
            </a:pPr>
            <a:r>
              <a:rPr lang="sl-SI" sz="1200" b="0" noProof="0" dirty="0">
                <a:solidFill>
                  <a:srgbClr val="3F3F3F"/>
                </a:solidFill>
              </a:rPr>
              <a:t>Evropska komisija: Orodje za usposabljanje GPP, modul 3 Pravni vidiki GPP; https://green-business.ec.europa.eu/green-public-procurement/gpp-training-toolkit_en </a:t>
            </a:r>
          </a:p>
          <a:p>
            <a:pPr lvl="0">
              <a:lnSpc>
                <a:spcPct val="100000"/>
              </a:lnSpc>
              <a:buClr>
                <a:srgbClr val="000000"/>
              </a:buClr>
              <a:buSzPts val="1400"/>
            </a:pPr>
            <a:endParaRPr lang="sl-SI" sz="1200" b="0" noProof="0" dirty="0">
              <a:solidFill>
                <a:srgbClr val="3F3F3F"/>
              </a:solidFill>
            </a:endParaRPr>
          </a:p>
          <a:p>
            <a:pPr lvl="0">
              <a:lnSpc>
                <a:spcPct val="100000"/>
              </a:lnSpc>
              <a:buClr>
                <a:srgbClr val="000000"/>
              </a:buClr>
              <a:buSzPts val="1400"/>
            </a:pPr>
            <a:r>
              <a:rPr lang="sl-SI" sz="1200" b="0" noProof="0" dirty="0">
                <a:solidFill>
                  <a:srgbClr val="3F3F3F"/>
                </a:solidFill>
              </a:rPr>
              <a:t>Zvezni urad za okolje: Okolju prijazno javno naročanje – učna skripta 1: Osnove okolju prijaznega javnega naročanja; https://www.umweltbundesamt.de/publikationen/umweltfreundliche-beschaffung-schulungsskript-1 </a:t>
            </a:r>
          </a:p>
        </p:txBody>
      </p:sp>
    </p:spTree>
    <p:extLst>
      <p:ext uri="{BB962C8B-B14F-4D97-AF65-F5344CB8AC3E}">
        <p14:creationId xmlns:p14="http://schemas.microsoft.com/office/powerpoint/2010/main" val="269065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latin typeface="Aptos Serif" panose="02020604070405020304" pitchFamily="18" charset="0"/>
                <a:ea typeface="Arial"/>
                <a:cs typeface="Aptos Serif" panose="02020604070405020304" pitchFamily="18" charset="0"/>
                <a:sym typeface="Arial"/>
              </a:rPr>
              <a:t>Posledice potrošništva</a:t>
            </a:r>
            <a:endParaRPr lang="sl-SI" noProof="0" dirty="0">
              <a:latin typeface="Aptos Serif" panose="02020604070405020304" pitchFamily="18" charset="0"/>
              <a:cs typeface="Aptos Serif" panose="02020604070405020304" pitchFamily="18" charset="0"/>
            </a:endParaRPr>
          </a:p>
        </p:txBody>
      </p:sp>
      <p:sp>
        <p:nvSpPr>
          <p:cNvPr id="134" name="Google Shape;134;p31"/>
          <p:cNvSpPr txBox="1">
            <a:spLocks noGrp="1"/>
          </p:cNvSpPr>
          <p:nvPr>
            <p:ph type="body" idx="15"/>
          </p:nvPr>
        </p:nvSpPr>
        <p:spPr>
          <a:prstGeom prst="rect">
            <a:avLst/>
          </a:prstGeom>
          <a:noFill/>
          <a:ln>
            <a:noFill/>
          </a:ln>
        </p:spPr>
        <p:txBody>
          <a:bodyPr spcFirstLastPara="1" wrap="square" lIns="0" tIns="0" rIns="0" bIns="0" anchor="t" anchorCtr="0">
            <a:noAutofit/>
          </a:bodyPr>
          <a:lstStyle/>
          <a:p>
            <a:r>
              <a:rPr lang="sl-SI" b="1" noProof="0" dirty="0">
                <a:latin typeface="Aptos" panose="020B0004020202020204" pitchFamily="34" charset="0"/>
              </a:rPr>
              <a:t>Vplivi od pridobivanja surovin do odstranjevanja odpadkov</a:t>
            </a:r>
          </a:p>
          <a:p>
            <a:endParaRPr lang="sl-SI" b="1" noProof="0" dirty="0">
              <a:latin typeface="Aptos" panose="020B0004020202020204" pitchFamily="34" charset="0"/>
            </a:endParaRPr>
          </a:p>
          <a:p>
            <a:pPr marL="342900" indent="-342900">
              <a:buClr>
                <a:srgbClr val="035854"/>
              </a:buClr>
              <a:buFont typeface="Arial" panose="020B0604020202020204" pitchFamily="34" charset="0"/>
              <a:buChar char="•"/>
            </a:pPr>
            <a:r>
              <a:rPr lang="sl-SI" noProof="0" dirty="0">
                <a:latin typeface="Aptos" panose="020B0004020202020204" pitchFamily="34" charset="0"/>
              </a:rPr>
              <a:t>Poraba omejenih virov</a:t>
            </a:r>
          </a:p>
          <a:p>
            <a:pPr marL="342900" indent="-342900">
              <a:buClr>
                <a:srgbClr val="035854"/>
              </a:buClr>
              <a:buFont typeface="Arial" panose="020B0604020202020204" pitchFamily="34" charset="0"/>
              <a:buChar char="•"/>
            </a:pPr>
            <a:r>
              <a:rPr lang="sl-SI" noProof="0" dirty="0">
                <a:latin typeface="Aptos" panose="020B0004020202020204" pitchFamily="34" charset="0"/>
              </a:rPr>
              <a:t>Poraba energije pri proizvodnji, prevozu, uporabi, odstranjevanju</a:t>
            </a:r>
          </a:p>
          <a:p>
            <a:pPr marL="342900" indent="-342900">
              <a:buClr>
                <a:srgbClr val="035854"/>
              </a:buClr>
              <a:buFont typeface="Arial" panose="020B0604020202020204" pitchFamily="34" charset="0"/>
              <a:buChar char="•"/>
            </a:pPr>
            <a:r>
              <a:rPr lang="sl-SI" noProof="0" dirty="0">
                <a:latin typeface="Aptos" panose="020B0004020202020204" pitchFamily="34" charset="0"/>
              </a:rPr>
              <a:t>Emisije toplogrednih plinov (od proizvodnje do odstranjevanja)</a:t>
            </a:r>
          </a:p>
          <a:p>
            <a:pPr marL="342900" indent="-342900">
              <a:buClr>
                <a:srgbClr val="035854"/>
              </a:buClr>
              <a:buFont typeface="Arial" panose="020B0604020202020204" pitchFamily="34" charset="0"/>
              <a:buChar char="•"/>
            </a:pPr>
            <a:r>
              <a:rPr lang="sl-SI" noProof="0" dirty="0">
                <a:latin typeface="Aptos" panose="020B0004020202020204" pitchFamily="34" charset="0"/>
              </a:rPr>
              <a:t>Nastanek odpadkov/izguba materiala</a:t>
            </a:r>
          </a:p>
          <a:p>
            <a:pPr marL="342900" indent="-342900">
              <a:buClr>
                <a:srgbClr val="035854"/>
              </a:buClr>
              <a:buFont typeface="Arial" panose="020B0604020202020204" pitchFamily="34" charset="0"/>
              <a:buChar char="•"/>
            </a:pPr>
            <a:r>
              <a:rPr lang="sl-SI" noProof="0" dirty="0">
                <a:latin typeface="Aptos" panose="020B0004020202020204" pitchFamily="34" charset="0"/>
              </a:rPr>
              <a:t>Onesnaževala v blagu in pri proizvodnji</a:t>
            </a:r>
          </a:p>
          <a:p>
            <a:pPr marL="342900" indent="-342900">
              <a:buClr>
                <a:srgbClr val="035854"/>
              </a:buClr>
              <a:buFont typeface="Arial" panose="020B0604020202020204" pitchFamily="34" charset="0"/>
              <a:buChar char="•"/>
            </a:pPr>
            <a:r>
              <a:rPr lang="sl-SI" noProof="0" dirty="0">
                <a:latin typeface="Aptos" panose="020B0004020202020204" pitchFamily="34" charset="0"/>
              </a:rPr>
              <a:t>Uničevanje ekosistemov</a:t>
            </a:r>
          </a:p>
          <a:p>
            <a:pPr marL="457200" lvl="0" indent="-228600" algn="l" rtl="0">
              <a:lnSpc>
                <a:spcPct val="90000"/>
              </a:lnSpc>
              <a:spcBef>
                <a:spcPts val="600"/>
              </a:spcBef>
              <a:spcAft>
                <a:spcPts val="0"/>
              </a:spcAft>
              <a:buSzPct val="108108"/>
              <a:buNone/>
            </a:pPr>
            <a:endParaRPr lang="sl-SI" noProof="0" dirty="0">
              <a:latin typeface="Aptos" panose="020B0004020202020204" pitchFamily="34" charset="0"/>
            </a:endParaRPr>
          </a:p>
        </p:txBody>
      </p:sp>
      <p:sp>
        <p:nvSpPr>
          <p:cNvPr id="135" name="Google Shape;135;p31"/>
          <p:cNvSpPr txBox="1">
            <a:spLocks noGrp="1"/>
          </p:cNvSpPr>
          <p:nvPr>
            <p:ph type="body" idx="16"/>
          </p:nvPr>
        </p:nvSpPr>
        <p:spPr>
          <a:prstGeom prst="rect">
            <a:avLst/>
          </a:prstGeom>
          <a:noFill/>
          <a:ln>
            <a:noFill/>
          </a:ln>
        </p:spPr>
        <p:txBody>
          <a:bodyPr spcFirstLastPara="1" wrap="square" lIns="0" tIns="45700" rIns="0" bIns="0" anchor="t" anchorCtr="0">
            <a:noAutofit/>
          </a:bodyPr>
          <a:lstStyle/>
          <a:p>
            <a:r>
              <a:rPr lang="sl-SI" b="1" noProof="0" dirty="0"/>
              <a:t>Kršenje </a:t>
            </a:r>
            <a:r>
              <a:rPr lang="sl-SI" b="1" noProof="0" dirty="0" err="1"/>
              <a:t>okoljskih</a:t>
            </a:r>
            <a:r>
              <a:rPr lang="sl-SI" b="1" noProof="0" dirty="0"/>
              <a:t> in socialnih standardov</a:t>
            </a:r>
          </a:p>
          <a:p>
            <a:endParaRPr lang="sl-SI" noProof="0" dirty="0"/>
          </a:p>
          <a:p>
            <a:pPr marL="342000" lvl="0" indent="-342900">
              <a:buClr>
                <a:srgbClr val="035854"/>
              </a:buClr>
              <a:buFont typeface="Arial" panose="020B0604020202020204" pitchFamily="34" charset="0"/>
              <a:buChar char="•"/>
            </a:pPr>
            <a:r>
              <a:rPr lang="sl-SI" noProof="0" dirty="0">
                <a:latin typeface="Aptos" panose="020B0004020202020204" pitchFamily="34" charset="0"/>
              </a:rPr>
              <a:t>Veliko blaga se proizvaja v državah globalnega juga</a:t>
            </a:r>
          </a:p>
          <a:p>
            <a:pPr marL="342000" lvl="0" indent="-342900">
              <a:buClr>
                <a:srgbClr val="035854"/>
              </a:buClr>
              <a:buFont typeface="Arial" panose="020B0604020202020204" pitchFamily="34" charset="0"/>
              <a:buChar char="•"/>
            </a:pPr>
            <a:r>
              <a:rPr lang="sl-SI" noProof="0" dirty="0">
                <a:latin typeface="Aptos" panose="020B0004020202020204" pitchFamily="34" charset="0"/>
              </a:rPr>
              <a:t>Nečloveški delovni pogoji; izkoriščevalsko delo otrok</a:t>
            </a:r>
          </a:p>
          <a:p>
            <a:pPr marL="342000" lvl="0" indent="-342900">
              <a:buClr>
                <a:srgbClr val="035854"/>
              </a:buClr>
              <a:buFont typeface="Arial" panose="020B0604020202020204" pitchFamily="34" charset="0"/>
              <a:buChar char="•"/>
            </a:pPr>
            <a:r>
              <a:rPr lang="sl-SI" noProof="0" dirty="0">
                <a:latin typeface="Aptos" panose="020B0004020202020204" pitchFamily="34" charset="0"/>
              </a:rPr>
              <a:t>Onesnaževanje lokalnega okolja</a:t>
            </a:r>
          </a:p>
          <a:p>
            <a:pPr marL="342000" lvl="0" indent="-342900">
              <a:buClr>
                <a:srgbClr val="035854"/>
              </a:buClr>
              <a:buFont typeface="Arial" panose="020B0604020202020204" pitchFamily="34" charset="0"/>
              <a:buChar char="•"/>
            </a:pPr>
            <a:r>
              <a:rPr lang="sl-SI" noProof="0" dirty="0">
                <a:latin typeface="Aptos" panose="020B0004020202020204" pitchFamily="34" charset="0"/>
              </a:rPr>
              <a:t>Zdravstvena tveganja za delavce</a:t>
            </a:r>
          </a:p>
        </p:txBody>
      </p:sp>
    </p:spTree>
    <p:extLst>
      <p:ext uri="{BB962C8B-B14F-4D97-AF65-F5344CB8AC3E}">
        <p14:creationId xmlns:p14="http://schemas.microsoft.com/office/powerpoint/2010/main" val="240359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sym typeface="Arial"/>
              </a:rPr>
              <a:t>Cilji trajnostnega razvoja</a:t>
            </a:r>
            <a:endParaRPr lang="sl-SI" dirty="0"/>
          </a:p>
        </p:txBody>
      </p:sp>
      <p:pic>
        <p:nvPicPr>
          <p:cNvPr id="142" name="Google Shape;142;p32" descr="What are the Sustainable Development Goals (SDG)? | HEC Paris"/>
          <p:cNvPicPr preferRelativeResize="0"/>
          <p:nvPr/>
        </p:nvPicPr>
        <p:blipFill rotWithShape="1">
          <a:blip r:embed="rId3">
            <a:alphaModFix/>
          </a:blip>
          <a:srcRect l="10241" r="10185"/>
          <a:stretch>
            <a:fillRect/>
          </a:stretch>
        </p:blipFill>
        <p:spPr>
          <a:xfrm>
            <a:off x="739304" y="690171"/>
            <a:ext cx="6264612" cy="3936381"/>
          </a:xfrm>
          <a:prstGeom prst="rect">
            <a:avLst/>
          </a:prstGeom>
          <a:noFill/>
          <a:ln>
            <a:noFill/>
          </a:ln>
        </p:spPr>
      </p:pic>
      <p:sp>
        <p:nvSpPr>
          <p:cNvPr id="143" name="Google Shape;143;p32"/>
          <p:cNvSpPr/>
          <p:nvPr/>
        </p:nvSpPr>
        <p:spPr>
          <a:xfrm>
            <a:off x="7874972" y="2161775"/>
            <a:ext cx="314647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l-SI" sz="2000" b="0" i="0" u="none" strike="noStrike" cap="none" noProof="0" dirty="0">
                <a:solidFill>
                  <a:srgbClr val="3F3F3F"/>
                </a:solidFill>
                <a:latin typeface="Aptos" panose="020B0004020202020204" pitchFamily="34" charset="0"/>
                <a:sym typeface="Arial"/>
              </a:rPr>
              <a:t>Spodbujanje trajnostnih praks javnega naročanja v skladu z nacionalnimi politikami in prednostnimi nalogami.</a:t>
            </a:r>
            <a:endParaRPr lang="sl-SI" sz="2000" noProof="0" dirty="0">
              <a:solidFill>
                <a:srgbClr val="3F3F3F"/>
              </a:solidFill>
              <a:latin typeface="Aptos" panose="020B0004020202020204" pitchFamily="34" charset="0"/>
            </a:endParaRPr>
          </a:p>
        </p:txBody>
      </p:sp>
      <p:sp>
        <p:nvSpPr>
          <p:cNvPr id="144" name="Google Shape;144;p32"/>
          <p:cNvSpPr/>
          <p:nvPr/>
        </p:nvSpPr>
        <p:spPr>
          <a:xfrm>
            <a:off x="7874978" y="2161774"/>
            <a:ext cx="3146464" cy="1631176"/>
          </a:xfrm>
          <a:prstGeom prst="wedgeRectCallout">
            <a:avLst>
              <a:gd name="adj1" fmla="val -76159"/>
              <a:gd name="adj2" fmla="val 29780"/>
            </a:avLst>
          </a:prstGeom>
          <a:noFill/>
          <a:ln w="9525" cap="flat" cmpd="sng">
            <a:solidFill>
              <a:srgbClr val="64B1BE"/>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None/>
            </a:pPr>
            <a:endParaRPr lang="sl-SI" sz="1650" b="0" i="0" u="none" strike="noStrike" cap="none" noProof="0" dirty="0">
              <a:solidFill>
                <a:schemeClr val="hlink"/>
              </a:solidFill>
              <a:latin typeface="Arial"/>
              <a:ea typeface="Arial"/>
              <a:cs typeface="Arial"/>
              <a:sym typeface="Arial"/>
            </a:endParaRPr>
          </a:p>
        </p:txBody>
      </p:sp>
    </p:spTree>
    <p:extLst>
      <p:ext uri="{BB962C8B-B14F-4D97-AF65-F5344CB8AC3E}">
        <p14:creationId xmlns:p14="http://schemas.microsoft.com/office/powerpoint/2010/main" val="289654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rtl="0">
              <a:lnSpc>
                <a:spcPct val="80000"/>
              </a:lnSpc>
              <a:spcBef>
                <a:spcPts val="0"/>
              </a:spcBef>
              <a:spcAft>
                <a:spcPts val="0"/>
              </a:spcAft>
              <a:buClr>
                <a:srgbClr val="3F3F3F"/>
              </a:buClr>
              <a:buSzPts val="4400"/>
              <a:buFont typeface="Play"/>
              <a:buNone/>
            </a:pPr>
            <a:r>
              <a:rPr lang="sl-SI" dirty="0"/>
              <a:t>Potenciali in priložnosti</a:t>
            </a:r>
          </a:p>
        </p:txBody>
      </p:sp>
      <p:sp>
        <p:nvSpPr>
          <p:cNvPr id="151" name="Google Shape;151;p33"/>
          <p:cNvSpPr txBox="1">
            <a:spLocks noGrp="1"/>
          </p:cNvSpPr>
          <p:nvPr>
            <p:ph type="body" idx="15"/>
          </p:nvPr>
        </p:nvSpPr>
        <p:spPr>
          <a:xfrm>
            <a:off x="594360" y="2606004"/>
            <a:ext cx="5394904" cy="307777"/>
          </a:xfrm>
          <a:prstGeom prst="rect">
            <a:avLst/>
          </a:prstGeom>
          <a:noFill/>
          <a:ln>
            <a:noFill/>
          </a:ln>
        </p:spPr>
        <p:txBody>
          <a:bodyPr spcFirstLastPara="1" wrap="square" lIns="0" tIns="45700" rIns="0" bIns="0" anchor="t" anchorCtr="0">
            <a:noAutofit/>
          </a:bodyPr>
          <a:lstStyle/>
          <a:p>
            <a:pPr>
              <a:buSzPct val="108108"/>
            </a:pPr>
            <a:r>
              <a:rPr lang="sl-SI" b="1" dirty="0"/>
              <a:t>Prednosti za občine in javne organe</a:t>
            </a:r>
          </a:p>
          <a:p>
            <a:pPr marL="342000" lvl="0" indent="-342900">
              <a:buClr>
                <a:srgbClr val="035854"/>
              </a:buClr>
              <a:buSzPct val="100000"/>
              <a:buFont typeface="Arial"/>
              <a:buChar char="•"/>
            </a:pPr>
            <a:r>
              <a:rPr lang="sl-SI" dirty="0"/>
              <a:t>Prispevek k doseganju notranjih podnebnih in </a:t>
            </a:r>
            <a:r>
              <a:rPr lang="sl-SI" dirty="0" err="1"/>
              <a:t>okoljskih</a:t>
            </a:r>
            <a:r>
              <a:rPr lang="sl-SI" dirty="0"/>
              <a:t> ciljev</a:t>
            </a:r>
          </a:p>
          <a:p>
            <a:pPr marL="342000" lvl="0" indent="-342900">
              <a:buClr>
                <a:srgbClr val="035854"/>
              </a:buClr>
              <a:buSzPct val="100000"/>
              <a:buFont typeface="Arial"/>
              <a:buChar char="•"/>
            </a:pPr>
            <a:r>
              <a:rPr lang="sl-SI" dirty="0"/>
              <a:t>Večja gospodarska učinkovitost zaradi upoštevanja stroškov življenjskega cikla</a:t>
            </a:r>
          </a:p>
          <a:p>
            <a:pPr marL="342000" lvl="0" indent="-342900">
              <a:buClr>
                <a:srgbClr val="035854"/>
              </a:buClr>
              <a:buSzPct val="100000"/>
              <a:buFont typeface="Arial"/>
              <a:buChar char="•"/>
            </a:pPr>
            <a:r>
              <a:rPr lang="sl-SI" dirty="0"/>
              <a:t>Izboljšanje/spodbujanje zdravja in zadovoljstva zaposlenih</a:t>
            </a:r>
          </a:p>
          <a:p>
            <a:pPr marL="342000" lvl="0" indent="-342900">
              <a:buClr>
                <a:srgbClr val="035854"/>
              </a:buClr>
              <a:buSzPct val="100000"/>
              <a:buFont typeface="Arial"/>
              <a:buChar char="•"/>
            </a:pPr>
            <a:r>
              <a:rPr lang="sl-SI" dirty="0"/>
              <a:t>Vloga vzornega zgleda za družbo in pozitivna podoba</a:t>
            </a:r>
          </a:p>
        </p:txBody>
      </p:sp>
      <p:sp>
        <p:nvSpPr>
          <p:cNvPr id="152" name="Google Shape;152;p33"/>
          <p:cNvSpPr txBox="1">
            <a:spLocks noGrp="1"/>
          </p:cNvSpPr>
          <p:nvPr>
            <p:ph type="body" idx="16"/>
          </p:nvPr>
        </p:nvSpPr>
        <p:spPr>
          <a:xfrm>
            <a:off x="6256075" y="2606003"/>
            <a:ext cx="5394904" cy="307777"/>
          </a:xfrm>
          <a:prstGeom prst="rect">
            <a:avLst/>
          </a:prstGeom>
          <a:noFill/>
          <a:ln>
            <a:noFill/>
          </a:ln>
        </p:spPr>
        <p:txBody>
          <a:bodyPr spcFirstLastPara="1" wrap="square" lIns="0" tIns="45700" rIns="0" bIns="0" anchor="t" anchorCtr="0">
            <a:normAutofit fontScale="25000" lnSpcReduction="20000"/>
          </a:bodyPr>
          <a:lstStyle/>
          <a:p>
            <a:pPr lvl="0" algn="l" rtl="0">
              <a:lnSpc>
                <a:spcPct val="120000"/>
              </a:lnSpc>
              <a:spcAft>
                <a:spcPts val="0"/>
              </a:spcAft>
              <a:buClr>
                <a:srgbClr val="3F3F3F"/>
              </a:buClr>
              <a:buSzPct val="108108"/>
              <a:buFont typeface="Arial"/>
              <a:buNone/>
            </a:pPr>
            <a:r>
              <a:rPr lang="sl-SI" sz="8000" b="1" dirty="0"/>
              <a:t>Prednosti  za družbo in okolje</a:t>
            </a:r>
          </a:p>
          <a:p>
            <a:pPr marL="342000" indent="-342900">
              <a:lnSpc>
                <a:spcPct val="120000"/>
              </a:lnSpc>
              <a:buClr>
                <a:srgbClr val="035854"/>
              </a:buClr>
              <a:buSzPct val="100000"/>
              <a:buFont typeface="Arial"/>
              <a:buChar char="•"/>
            </a:pPr>
            <a:r>
              <a:rPr lang="sl-SI" sz="8000" dirty="0"/>
              <a:t>Uporaba kupne moči kot orodja trajnostnega razvoja:</a:t>
            </a:r>
          </a:p>
          <a:p>
            <a:pPr marL="684000" indent="-342900">
              <a:lnSpc>
                <a:spcPct val="120000"/>
              </a:lnSpc>
              <a:buClr>
                <a:srgbClr val="035854"/>
              </a:buClr>
              <a:buSzPct val="100000"/>
              <a:buFont typeface="Arial"/>
              <a:buChar char="•"/>
            </a:pPr>
            <a:r>
              <a:rPr lang="sl-SI" sz="8000" dirty="0"/>
              <a:t>Zmanjšanje emisij CO2</a:t>
            </a:r>
          </a:p>
          <a:p>
            <a:pPr marL="684000" indent="-342900">
              <a:lnSpc>
                <a:spcPct val="120000"/>
              </a:lnSpc>
              <a:buClr>
                <a:srgbClr val="035854"/>
              </a:buClr>
              <a:buSzPct val="100000"/>
              <a:buFont typeface="Arial"/>
              <a:buChar char="•"/>
            </a:pPr>
            <a:r>
              <a:rPr lang="sl-SI" sz="8000" dirty="0"/>
              <a:t>Varstvo okolja in ohranjanje virov</a:t>
            </a:r>
          </a:p>
          <a:p>
            <a:pPr marL="684000" indent="-342900">
              <a:lnSpc>
                <a:spcPct val="120000"/>
              </a:lnSpc>
              <a:buClr>
                <a:srgbClr val="035854"/>
              </a:buClr>
              <a:buSzPct val="100000"/>
              <a:buFont typeface="Arial"/>
              <a:buChar char="•"/>
            </a:pPr>
            <a:r>
              <a:rPr lang="sl-SI" sz="8000" dirty="0"/>
              <a:t>Socialna pravičnost (boljši delovni pogoji, zaščita človekovih pravic)</a:t>
            </a:r>
          </a:p>
          <a:p>
            <a:pPr marL="342000" indent="-342900">
              <a:lnSpc>
                <a:spcPct val="120000"/>
              </a:lnSpc>
              <a:buClr>
                <a:srgbClr val="035854"/>
              </a:buClr>
              <a:buSzPct val="100000"/>
              <a:buFont typeface="Arial"/>
              <a:buChar char="•"/>
            </a:pPr>
            <a:r>
              <a:rPr lang="sl-SI" sz="8000" dirty="0"/>
              <a:t>Občine lahko s svojo ogromno kupno močjo vplivajo na trge</a:t>
            </a:r>
          </a:p>
          <a:p>
            <a:pPr marL="684000" indent="-342900">
              <a:lnSpc>
                <a:spcPct val="120000"/>
              </a:lnSpc>
              <a:buClr>
                <a:srgbClr val="035854"/>
              </a:buClr>
              <a:buSzPct val="100000"/>
              <a:buFont typeface="Arial"/>
              <a:buChar char="•"/>
            </a:pPr>
            <a:r>
              <a:rPr lang="sl-SI" sz="8000" dirty="0"/>
              <a:t>Razvoj novega inovativnega blaga</a:t>
            </a:r>
          </a:p>
          <a:p>
            <a:pPr marL="684000" indent="-342900">
              <a:lnSpc>
                <a:spcPct val="120000"/>
              </a:lnSpc>
              <a:buClr>
                <a:srgbClr val="035854"/>
              </a:buClr>
              <a:buSzPct val="100000"/>
              <a:buFont typeface="Arial"/>
              <a:buChar char="•"/>
            </a:pPr>
            <a:r>
              <a:rPr lang="sl-SI" sz="8000" dirty="0"/>
              <a:t>Širitev ponudbe trajnostnega blaga na trgu</a:t>
            </a:r>
          </a:p>
        </p:txBody>
      </p:sp>
    </p:spTree>
    <p:extLst>
      <p:ext uri="{BB962C8B-B14F-4D97-AF65-F5344CB8AC3E}">
        <p14:creationId xmlns:p14="http://schemas.microsoft.com/office/powerpoint/2010/main" val="345227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8898C-7D6F-3E7C-0644-C89B2D76B021}"/>
              </a:ext>
            </a:extLst>
          </p:cNvPr>
          <p:cNvSpPr>
            <a:spLocks noGrp="1"/>
          </p:cNvSpPr>
          <p:nvPr>
            <p:ph type="title"/>
          </p:nvPr>
        </p:nvSpPr>
        <p:spPr/>
        <p:txBody>
          <a:bodyPr/>
          <a:lstStyle/>
          <a:p>
            <a:r>
              <a:rPr lang="sl-SI" noProof="0" dirty="0"/>
              <a:t>1. Uvod</a:t>
            </a:r>
          </a:p>
        </p:txBody>
      </p:sp>
      <p:sp>
        <p:nvSpPr>
          <p:cNvPr id="5" name="Picture Placeholder 4">
            <a:extLst>
              <a:ext uri="{FF2B5EF4-FFF2-40B4-BE49-F238E27FC236}">
                <a16:creationId xmlns:a16="http://schemas.microsoft.com/office/drawing/2014/main" id="{477DE024-3E3A-3017-B2A8-555F7D5BCE4D}"/>
              </a:ext>
            </a:extLst>
          </p:cNvPr>
          <p:cNvSpPr>
            <a:spLocks noGrp="1"/>
          </p:cNvSpPr>
          <p:nvPr>
            <p:ph type="pic" idx="2"/>
          </p:nvPr>
        </p:nvSpPr>
        <p:spPr/>
        <p:txBody>
          <a:bodyPr/>
          <a:lstStyle/>
          <a:p>
            <a:endParaRPr lang="sl-SI" noProof="0" dirty="0"/>
          </a:p>
        </p:txBody>
      </p:sp>
    </p:spTree>
    <p:extLst>
      <p:ext uri="{BB962C8B-B14F-4D97-AF65-F5344CB8AC3E}">
        <p14:creationId xmlns:p14="http://schemas.microsoft.com/office/powerpoint/2010/main" val="246595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C30C24-3660-D0D6-B107-85959F840FFF}"/>
              </a:ext>
            </a:extLst>
          </p:cNvPr>
          <p:cNvSpPr>
            <a:spLocks noGrp="1"/>
          </p:cNvSpPr>
          <p:nvPr>
            <p:ph type="title"/>
          </p:nvPr>
        </p:nvSpPr>
        <p:spPr/>
        <p:txBody>
          <a:bodyPr/>
          <a:lstStyle/>
          <a:p>
            <a:r>
              <a:rPr lang="sl-SI" noProof="0" dirty="0"/>
              <a:t>Načelo javnega naročanja</a:t>
            </a:r>
          </a:p>
        </p:txBody>
      </p:sp>
      <p:sp>
        <p:nvSpPr>
          <p:cNvPr id="6" name="Text Placeholder 5">
            <a:extLst>
              <a:ext uri="{FF2B5EF4-FFF2-40B4-BE49-F238E27FC236}">
                <a16:creationId xmlns:a16="http://schemas.microsoft.com/office/drawing/2014/main" id="{ED66B359-6117-CAE6-E3F2-05371FE2D925}"/>
              </a:ext>
            </a:extLst>
          </p:cNvPr>
          <p:cNvSpPr>
            <a:spLocks noGrp="1"/>
          </p:cNvSpPr>
          <p:nvPr>
            <p:ph type="body" idx="1"/>
          </p:nvPr>
        </p:nvSpPr>
        <p:spPr>
          <a:xfrm>
            <a:off x="594359" y="2654643"/>
            <a:ext cx="11056619" cy="2154436"/>
          </a:xfrm>
        </p:spPr>
        <p:txBody>
          <a:bodyPr/>
          <a:lstStyle/>
          <a:p>
            <a:r>
              <a:rPr lang="sl-SI" sz="2400" noProof="0" dirty="0"/>
              <a:t>Vključitev trajnostnih meril v razpisno dokumentacijo, ki so v skladu z veljavno zakonodajo izrecno dovoljena in zaželena.</a:t>
            </a:r>
          </a:p>
          <a:p>
            <a:endParaRPr lang="sl-SI" sz="2400" noProof="0" dirty="0"/>
          </a:p>
          <a:p>
            <a:r>
              <a:rPr lang="sl-SI" sz="2400" noProof="0" dirty="0"/>
              <a:t>Trajnost kot načelo javnega naročanja, enako kot preglednost, nediskriminacija in sorazmernost (2. odstavek 18. člena Direktive 2014/24/EU).</a:t>
            </a:r>
          </a:p>
          <a:p>
            <a:endParaRPr lang="sl-SI" noProof="0" dirty="0"/>
          </a:p>
        </p:txBody>
      </p:sp>
    </p:spTree>
    <p:extLst>
      <p:ext uri="{BB962C8B-B14F-4D97-AF65-F5344CB8AC3E}">
        <p14:creationId xmlns:p14="http://schemas.microsoft.com/office/powerpoint/2010/main" val="1457261307"/>
      </p:ext>
    </p:extLst>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3_Predstavitev_Zakaj je pomembno.pptx" id="{64AA5D5D-9707-44AF-96A7-7DA3891FBB4E}" vid="{4629633A-BD58-4269-BB23-6840BFC96E7F}"/>
    </a:ext>
  </a:ext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proCURE template 2</Template>
  <TotalTime>53</TotalTime>
  <Words>4897</Words>
  <Application>Microsoft Office PowerPoint</Application>
  <PresentationFormat>Widescreen</PresentationFormat>
  <Paragraphs>438</Paragraphs>
  <Slides>45</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Courier New</vt:lpstr>
      <vt:lpstr>Aptos</vt:lpstr>
      <vt:lpstr>Aptos Serif</vt:lpstr>
      <vt:lpstr>Gill Sans MT</vt:lpstr>
      <vt:lpstr>Symbol</vt:lpstr>
      <vt:lpstr>Wingdings</vt:lpstr>
      <vt:lpstr>Calibri</vt:lpstr>
      <vt:lpstr>Play</vt:lpstr>
      <vt:lpstr>Benutzerdefiniert</vt:lpstr>
      <vt:lpstr>Pravni in politični okvir</vt:lpstr>
      <vt:lpstr>Program</vt:lpstr>
      <vt:lpstr>Osnove trajnostnega javnega naročanja</vt:lpstr>
      <vt:lpstr>Kaj je trajnostno javno naročanje?</vt:lpstr>
      <vt:lpstr>Posledice potrošništva</vt:lpstr>
      <vt:lpstr>Cilji trajnostnega razvoja</vt:lpstr>
      <vt:lpstr>Potenciali in priložnosti</vt:lpstr>
      <vt:lpstr>1. Uvod</vt:lpstr>
      <vt:lpstr>Načelo javnega naročanja</vt:lpstr>
      <vt:lpstr>Pravica do opredelitve storitve</vt:lpstr>
      <vt:lpstr>Pogoji</vt:lpstr>
      <vt:lpstr>2. Pomembni pravni instrumenti EU za javna naročila</vt:lpstr>
      <vt:lpstr>Ustrezni pravni instrumenti</vt:lpstr>
      <vt:lpstr>Načela Pogodbe o EU (I)</vt:lpstr>
      <vt:lpstr>Načela Pogodbe o EU (II)</vt:lpstr>
      <vt:lpstr>Smernice EU o javnih naročilih 2014 – Pomembni okvirni pogoji</vt:lpstr>
      <vt:lpstr>Smernice za javna naročila –  Tehnične specifikacije</vt:lpstr>
      <vt:lpstr>Smernice za javna naročila –  izbira in izključitev</vt:lpstr>
      <vt:lpstr>Smernice za javna naročila – merila za oddajo naročil</vt:lpstr>
      <vt:lpstr>Smernice za javna naročila – pogodbeni pogoji</vt:lpstr>
      <vt:lpstr>Povezava s predmetom naročila</vt:lpstr>
      <vt:lpstr>Povezava s temo – primeri meril</vt:lpstr>
      <vt:lpstr>Izbira postopka javnega naročanja</vt:lpstr>
      <vt:lpstr>Učinki postopka</vt:lpstr>
      <vt:lpstr>Prednosti prožnih postopkov</vt:lpstr>
      <vt:lpstr>3. Vključevanje trajnosti v javna naročila</vt:lpstr>
      <vt:lpstr>Tehnične specifikacije</vt:lpstr>
      <vt:lpstr>Znaki – mali veliki pomočniki</vt:lpstr>
      <vt:lpstr>Izbor znakov</vt:lpstr>
      <vt:lpstr>Uporaba oznak</vt:lpstr>
      <vt:lpstr>Zahteve glede uporabe oznak</vt:lpstr>
      <vt:lpstr>Izključitveni kriteriji</vt:lpstr>
      <vt:lpstr>Izbirni kriteriji</vt:lpstr>
      <vt:lpstr>Sistem ravnanja z okoljem (EMS)</vt:lpstr>
      <vt:lpstr>Merila za oddajo naročila</vt:lpstr>
      <vt:lpstr>Tehtanje meril za dodelitev</vt:lpstr>
      <vt:lpstr>Stroški življenjskega cikla (LCC)</vt:lpstr>
      <vt:lpstr>Nenavadno nizke ponudbe</vt:lpstr>
      <vt:lpstr>Ključne določbe pogodbe</vt:lpstr>
      <vt:lpstr>Določitev klavzul o izpolnjevanju pogodbe</vt:lpstr>
      <vt:lpstr>Izvrševanje klavzul o izpolnjevanju pogodbe</vt:lpstr>
      <vt:lpstr>Vaja –  Trajnost pri javnih razpisih – pravno brezhibna?</vt:lpstr>
      <vt:lpstr>Sklepne ugotovitve</vt:lpstr>
      <vt:lpstr>Hvala za pozornost!</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Brina Meze Petrić</dc:creator>
  <cp:lastModifiedBy>Brina Meze Petrić</cp:lastModifiedBy>
  <cp:revision>3</cp:revision>
  <dcterms:created xsi:type="dcterms:W3CDTF">2026-04-26T07:44:23Z</dcterms:created>
  <dcterms:modified xsi:type="dcterms:W3CDTF">2026-04-26T16:53:33Z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