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8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1D_0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11" r:id="rId2"/>
    <p:sldId id="257" r:id="rId3"/>
    <p:sldId id="341" r:id="rId4"/>
    <p:sldId id="342" r:id="rId5"/>
    <p:sldId id="312" r:id="rId6"/>
    <p:sldId id="314" r:id="rId7"/>
    <p:sldId id="320" r:id="rId8"/>
    <p:sldId id="316" r:id="rId9"/>
    <p:sldId id="262" r:id="rId10"/>
    <p:sldId id="321" r:id="rId11"/>
    <p:sldId id="343" r:id="rId12"/>
    <p:sldId id="264" r:id="rId13"/>
    <p:sldId id="317" r:id="rId14"/>
    <p:sldId id="318" r:id="rId15"/>
    <p:sldId id="267" r:id="rId16"/>
    <p:sldId id="319" r:id="rId17"/>
    <p:sldId id="322" r:id="rId18"/>
    <p:sldId id="326" r:id="rId19"/>
    <p:sldId id="271" r:id="rId20"/>
    <p:sldId id="272" r:id="rId21"/>
    <p:sldId id="325" r:id="rId22"/>
    <p:sldId id="274" r:id="rId23"/>
    <p:sldId id="327" r:id="rId24"/>
    <p:sldId id="328" r:id="rId25"/>
    <p:sldId id="344" r:id="rId26"/>
    <p:sldId id="282" r:id="rId27"/>
    <p:sldId id="345" r:id="rId28"/>
    <p:sldId id="332" r:id="rId29"/>
    <p:sldId id="333" r:id="rId30"/>
    <p:sldId id="285" r:id="rId31"/>
    <p:sldId id="346" r:id="rId32"/>
    <p:sldId id="334" r:id="rId33"/>
    <p:sldId id="287" r:id="rId34"/>
    <p:sldId id="288" r:id="rId35"/>
    <p:sldId id="289" r:id="rId36"/>
    <p:sldId id="290" r:id="rId37"/>
    <p:sldId id="291" r:id="rId38"/>
    <p:sldId id="293" r:id="rId39"/>
    <p:sldId id="350" r:id="rId40"/>
    <p:sldId id="294" r:id="rId41"/>
    <p:sldId id="295" r:id="rId42"/>
    <p:sldId id="296" r:id="rId43"/>
    <p:sldId id="297" r:id="rId44"/>
    <p:sldId id="298" r:id="rId45"/>
    <p:sldId id="347" r:id="rId46"/>
    <p:sldId id="300" r:id="rId47"/>
    <p:sldId id="301" r:id="rId48"/>
    <p:sldId id="336" r:id="rId49"/>
    <p:sldId id="338" r:id="rId50"/>
    <p:sldId id="339" r:id="rId51"/>
    <p:sldId id="340" r:id="rId52"/>
    <p:sldId id="348" r:id="rId53"/>
    <p:sldId id="306" r:id="rId54"/>
    <p:sldId id="349" r:id="rId55"/>
    <p:sldId id="308" r:id="rId56"/>
    <p:sldId id="309" r:id="rId57"/>
  </p:sldIdLst>
  <p:sldSz cx="12192000" cy="6858000"/>
  <p:notesSz cx="6858000" cy="9144000"/>
  <p:embeddedFontLst>
    <p:embeddedFont>
      <p:font typeface="Aptos Serif" panose="02020604070405020304" pitchFamily="18" charset="0"/>
      <p:regular r:id="rId60"/>
      <p:bold r:id="rId61"/>
      <p:italic r:id="rId62"/>
      <p:boldItalic r:id="rId63"/>
    </p:embeddedFont>
    <p:embeddedFont>
      <p:font typeface="Noto Sans Symbols" panose="020B0604020202020204" charset="0"/>
      <p:regular r:id="rId64"/>
      <p:bold r:id="rId65"/>
      <p:italic r:id="rId66"/>
      <p:boldItalic r:id="rId67"/>
    </p:embeddedFont>
    <p:embeddedFont>
      <p:font typeface="Play" panose="020B0604020202020204" charset="0"/>
      <p:regular r:id="rId68"/>
      <p:bold r:id="rId69"/>
    </p:embeddedFont>
    <p:embeddedFont>
      <p:font typeface="Roboto" panose="02000000000000000000" pitchFamily="2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iDJm4IPTSTqj5ccQwfy4ZddUxLN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C03404-E0A9-AE9A-0E44-96EA475A70D6}" name="Brina Meze Petrić" initials="BM" userId="S::brinamp@uirs.si::39c25778-6e8d-43cc-8316-d4b55f009096" providerId="AD"/>
  <p188:author id="{DF3A5E6A-D804-5306-742E-AFCC52ED0D51}" name="UIRS" initials="U" userId="UIR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35854"/>
    <a:srgbClr val="64B1BE"/>
    <a:srgbClr val="D6D21C"/>
    <a:srgbClr val="71C327"/>
    <a:srgbClr val="35B579"/>
    <a:srgbClr val="4393A0"/>
    <a:srgbClr val="A3C42A"/>
    <a:srgbClr val="CBE277"/>
    <a:srgbClr val="FAD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customschemas.google.com/relationships/presentationmetadata" Target="metadata"/><Relationship Id="rId85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D662AA-733B-4586-AD12-5D880486D18D}" authorId="{DF3A5E6A-D804-5306-742E-AFCC52ED0D51}" created="2026-04-20T11:45:57.8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198" creationId="{00000000-0000-0000-0000-000000000000}"/>
      <ac:txMk cp="3" len="7">
        <ac:context len="32" hash="2152068873"/>
      </ac:txMk>
    </ac:txMkLst>
    <p188:pos x="2474965" y="909226"/>
    <p188:txBody>
      <a:bodyPr/>
      <a:lstStyle/>
      <a:p>
        <a:r>
          <a:rPr lang="sl-SI"/>
          <a:t>Opomba za Brino glede oblikovanja: Diapozitiv je skoraj isti kot 12. diapozitiv prvega power pointa 1. dneva Usposabljanja za izobraževalce - dodana je le druga slika, številka v naslovu poglavja in opomba spodaj.</a:t>
        </a:r>
      </a:p>
    </p188:txBody>
  </p188:cm>
</p188:cmLst>
</file>

<file path=ppt/comments/modernComment_11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082466-3F0A-4C4D-B51F-CE64539EAAC3}" authorId="{A7C03404-E0A9-AE9A-0E44-96EA475A70D6}" created="2026-04-21T14:33:13.1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5"/>
      <ac:spMk id="395" creationId="{00000000-0000-0000-0000-000000000000}"/>
    </ac:deMkLst>
    <p188:txBody>
      <a:bodyPr/>
      <a:lstStyle/>
      <a:p>
        <a:r>
          <a:rPr lang="sl-SI"/>
          <a:t>V naslovu je "donut" - je to mogoče potrebno še prevesti v slo?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E82C2-3D2C-B735-F48F-B8F757502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D07D2-78F9-B480-F21D-63B1A076E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6BEE-847C-439E-A4AC-76280F5156DC}" type="datetimeFigureOut">
              <a:rPr lang="sl-SI" smtClean="0"/>
              <a:t>26. 04. 2026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CC862-5B1D-7533-DF6B-3507DA1E9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DF0B-7A71-F681-4C78-621700C903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6BEA-77A6-4D7C-B885-14E02883BD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4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n-NO" dirty="0"/>
              <a:t>Slika: https://earth.org/what-is-doughnut-economics/</a:t>
            </a:r>
          </a:p>
        </p:txBody>
      </p:sp>
      <p:sp>
        <p:nvSpPr>
          <p:cNvPr id="393" name="Google Shape;3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>
          <a:extLst>
            <a:ext uri="{FF2B5EF4-FFF2-40B4-BE49-F238E27FC236}">
              <a16:creationId xmlns:a16="http://schemas.microsoft.com/office/drawing/2014/main" id="{BCBDCAE1-494E-9B05-948F-6E4542DD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:notes">
            <a:extLst>
              <a:ext uri="{FF2B5EF4-FFF2-40B4-BE49-F238E27FC236}">
                <a16:creationId xmlns:a16="http://schemas.microsoft.com/office/drawing/2014/main" id="{24F6A963-F263-0D13-1B35-DFCA78BC2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56:notes">
            <a:extLst>
              <a:ext uri="{FF2B5EF4-FFF2-40B4-BE49-F238E27FC236}">
                <a16:creationId xmlns:a16="http://schemas.microsoft.com/office/drawing/2014/main" id="{714219B6-7857-CF64-CCA4-48AC2FADF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991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B605DAF1-A70C-1879-8AA4-2C881B6F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:notes">
            <a:extLst>
              <a:ext uri="{FF2B5EF4-FFF2-40B4-BE49-F238E27FC236}">
                <a16:creationId xmlns:a16="http://schemas.microsoft.com/office/drawing/2014/main" id="{C6428BF9-5D24-B3A0-E318-B90D16212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62:notes">
            <a:extLst>
              <a:ext uri="{FF2B5EF4-FFF2-40B4-BE49-F238E27FC236}">
                <a16:creationId xmlns:a16="http://schemas.microsoft.com/office/drawing/2014/main" id="{A2A4B8E5-B79A-CF2E-EF08-5598EF7B5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049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Viri: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https://unis.unvienna.org/unis/sl/topics/the-un-in-general.html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https://ec.europa.eu/eurostat/statistics-explained/index.php?title=Glossary:European_Union_(EU); https://next-generation-eu.europa.eu/index_de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https://www.iso.org/standard/63026.html#:~:text=ISO%2020400:2017%20provides%20guidance,by%2C%20procurement%20decisions%20and%20processes.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58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6" name="Google Shape;58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6" name="Google Shape;1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14D89863-40AD-B021-294A-F3DC1469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:notes">
            <a:extLst>
              <a:ext uri="{FF2B5EF4-FFF2-40B4-BE49-F238E27FC236}">
                <a16:creationId xmlns:a16="http://schemas.microsoft.com/office/drawing/2014/main" id="{10883272-6F0C-A046-0AEE-25E24DAA24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44:notes">
            <a:extLst>
              <a:ext uri="{FF2B5EF4-FFF2-40B4-BE49-F238E27FC236}">
                <a16:creationId xmlns:a16="http://schemas.microsoft.com/office/drawing/2014/main" id="{A575B56D-648E-C46D-3671-776D9EF99A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481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 userDrawn="1">
  <p:cSld name="Naslovnic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14281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1211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103255" y="771323"/>
            <a:ext cx="2127278" cy="222200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19;p1" descr="Ein Bild, das Screensho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99481D0E-A7BB-921A-789E-22C7123D889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419925" y="2132116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BDCED-BF2B-B048-8BDE-31946172A403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8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09F795BD-10FA-0B28-FF78-5C6C401017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539D91-27DC-2683-3378-68A92600AB75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ED9FA7-728F-1E92-6779-5BE0C751A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1" name="Google Shape;121;p22">
              <a:extLst>
                <a:ext uri="{FF2B5EF4-FFF2-40B4-BE49-F238E27FC236}">
                  <a16:creationId xmlns:a16="http://schemas.microsoft.com/office/drawing/2014/main" id="{5154BC18-1678-713B-5ADA-79E71C32CC89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sp>
        <p:nvSpPr>
          <p:cNvPr id="12" name="Google Shape;23;p18">
            <a:extLst>
              <a:ext uri="{FF2B5EF4-FFF2-40B4-BE49-F238E27FC236}">
                <a16:creationId xmlns:a16="http://schemas.microsoft.com/office/drawing/2014/main" id="{74826849-74E9-E1D5-E726-CB6FF63F8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60" y="2619388"/>
            <a:ext cx="524255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32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46;p24">
            <a:extLst>
              <a:ext uri="{FF2B5EF4-FFF2-40B4-BE49-F238E27FC236}">
                <a16:creationId xmlns:a16="http://schemas.microsoft.com/office/drawing/2014/main" id="{E91160AA-BD50-35A8-B6FA-AB37211FBC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9359" y="1690315"/>
            <a:ext cx="5242557" cy="480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b" anchorCtr="0">
            <a:spAutoFit/>
          </a:bodyPr>
          <a:lstStyle>
            <a:lvl1pPr marL="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800" b="1">
                <a:latin typeface="Aptos" panose="020B0004020202020204" pitchFamily="34" charset="0"/>
                <a:cs typeface="Aptos Serif" panose="02020604070405020304" pitchFamily="18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3EC3D0-0C69-33CA-87BF-C46FBB70E078}"/>
              </a:ext>
            </a:extLst>
          </p:cNvPr>
          <p:cNvGrpSpPr/>
          <p:nvPr userDrawn="1"/>
        </p:nvGrpSpPr>
        <p:grpSpPr>
          <a:xfrm>
            <a:off x="6435266" y="4836746"/>
            <a:ext cx="5242555" cy="1904297"/>
            <a:chOff x="6026711" y="4836746"/>
            <a:chExt cx="5242555" cy="1904297"/>
          </a:xfrm>
        </p:grpSpPr>
        <p:pic>
          <p:nvPicPr>
            <p:cNvPr id="2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0AAC0F6-6553-2E94-70B9-E8A5C051EF74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r="35726"/>
            <a:stretch>
              <a:fillRect/>
            </a:stretch>
          </p:blipFill>
          <p:spPr>
            <a:xfrm>
              <a:off x="6026711" y="4836746"/>
              <a:ext cx="3389663" cy="190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C3A16B08-9FB2-BE88-8015-81737EA40C3D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64272" r="594" b="43237"/>
            <a:stretch>
              <a:fillRect/>
            </a:stretch>
          </p:blipFill>
          <p:spPr>
            <a:xfrm>
              <a:off x="9416374" y="5486936"/>
              <a:ext cx="1852892" cy="10809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besedilo levo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0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1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98;p27">
            <a:extLst>
              <a:ext uri="{FF2B5EF4-FFF2-40B4-BE49-F238E27FC236}">
                <a16:creationId xmlns:a16="http://schemas.microsoft.com/office/drawing/2014/main" id="{25B6E8BC-17F6-DBF3-83F6-57AE93B5BA53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7">
            <a:extLst>
              <a:ext uri="{FF2B5EF4-FFF2-40B4-BE49-F238E27FC236}">
                <a16:creationId xmlns:a16="http://schemas.microsoft.com/office/drawing/2014/main" id="{23031AD6-D367-4A7F-334F-55301C0EC8E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0;p27">
            <a:extLst>
              <a:ext uri="{FF2B5EF4-FFF2-40B4-BE49-F238E27FC236}">
                <a16:creationId xmlns:a16="http://schemas.microsoft.com/office/drawing/2014/main" id="{D1AF6040-9FE5-0D85-3C02-294F6794D6B5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93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dve besedili levo - manjša grafika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98;p27">
            <a:extLst>
              <a:ext uri="{FF2B5EF4-FFF2-40B4-BE49-F238E27FC236}">
                <a16:creationId xmlns:a16="http://schemas.microsoft.com/office/drawing/2014/main" id="{4203B8D1-96B9-5A6C-0788-4CCFB2E7DDE9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7">
            <a:extLst>
              <a:ext uri="{FF2B5EF4-FFF2-40B4-BE49-F238E27FC236}">
                <a16:creationId xmlns:a16="http://schemas.microsoft.com/office/drawing/2014/main" id="{C292904E-ED4B-043D-6EAF-042D4ED5AE87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;p27">
            <a:extLst>
              <a:ext uri="{FF2B5EF4-FFF2-40B4-BE49-F238E27FC236}">
                <a16:creationId xmlns:a16="http://schemas.microsoft.com/office/drawing/2014/main" id="{4220048C-6884-B5E0-653D-645FB0CF265F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0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1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23">
            <a:extLst>
              <a:ext uri="{FF2B5EF4-FFF2-40B4-BE49-F238E27FC236}">
                <a16:creationId xmlns:a16="http://schemas.microsoft.com/office/drawing/2014/main" id="{574E85B0-D359-0FF2-63ED-85D0DA45B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1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userDrawn="1">
  <p:cSld name="večji naslov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B8D25799-71AB-7417-596D-CC5F4C60845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97407" y="4055741"/>
            <a:ext cx="5350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53505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userDrawn="1">
  <p:cSld name="brez grafik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z grafiko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49;p24">
            <a:extLst>
              <a:ext uri="{FF2B5EF4-FFF2-40B4-BE49-F238E27FC236}">
                <a16:creationId xmlns:a16="http://schemas.microsoft.com/office/drawing/2014/main" id="{1F190A31-E384-6D0D-E025-2E6F3099494C}"/>
              </a:ext>
            </a:extLst>
          </p:cNvPr>
          <p:cNvSpPr/>
          <p:nvPr userDrawn="1"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;p24">
            <a:extLst>
              <a:ext uri="{FF2B5EF4-FFF2-40B4-BE49-F238E27FC236}">
                <a16:creationId xmlns:a16="http://schemas.microsoft.com/office/drawing/2014/main" id="{ABCE621A-F12B-C3EF-4AC2-E2A1D889E1C8}"/>
              </a:ext>
            </a:extLst>
          </p:cNvPr>
          <p:cNvSpPr/>
          <p:nvPr userDrawn="1"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;p24">
            <a:extLst>
              <a:ext uri="{FF2B5EF4-FFF2-40B4-BE49-F238E27FC236}">
                <a16:creationId xmlns:a16="http://schemas.microsoft.com/office/drawing/2014/main" id="{D472338F-BCCC-5643-F45A-1E8E48A889DC}"/>
              </a:ext>
            </a:extLst>
          </p:cNvPr>
          <p:cNvSpPr/>
          <p:nvPr userDrawn="1"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2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1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33;p73">
            <a:extLst>
              <a:ext uri="{FF2B5EF4-FFF2-40B4-BE49-F238E27FC236}">
                <a16:creationId xmlns:a16="http://schemas.microsoft.com/office/drawing/2014/main" id="{5FF96810-6E19-FEA4-797F-11A24AB18F9E}"/>
              </a:ext>
            </a:extLst>
          </p:cNvPr>
          <p:cNvSpPr/>
          <p:nvPr/>
        </p:nvSpPr>
        <p:spPr>
          <a:xfrm>
            <a:off x="-2975169" y="1594137"/>
            <a:ext cx="5503386" cy="5503386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noFill/>
          <a:ln w="25400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" name="Google Shape;635;p73">
            <a:extLst>
              <a:ext uri="{FF2B5EF4-FFF2-40B4-BE49-F238E27FC236}">
                <a16:creationId xmlns:a16="http://schemas.microsoft.com/office/drawing/2014/main" id="{E0106C45-7E3F-6E1E-0859-0AD9EB44C39B}"/>
              </a:ext>
            </a:extLst>
          </p:cNvPr>
          <p:cNvSpPr txBox="1"/>
          <p:nvPr userDrawn="1"/>
        </p:nvSpPr>
        <p:spPr>
          <a:xfrm>
            <a:off x="1930867" y="2488007"/>
            <a:ext cx="8562421" cy="3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636;p73">
            <a:extLst>
              <a:ext uri="{FF2B5EF4-FFF2-40B4-BE49-F238E27FC236}">
                <a16:creationId xmlns:a16="http://schemas.microsoft.com/office/drawing/2014/main" id="{12F17530-0D6C-5B0F-E179-891AA388C838}"/>
              </a:ext>
            </a:extLst>
          </p:cNvPr>
          <p:cNvSpPr/>
          <p:nvPr/>
        </p:nvSpPr>
        <p:spPr>
          <a:xfrm>
            <a:off x="1698711" y="2441576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B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638;p73">
            <a:extLst>
              <a:ext uri="{FF2B5EF4-FFF2-40B4-BE49-F238E27FC236}">
                <a16:creationId xmlns:a16="http://schemas.microsoft.com/office/drawing/2014/main" id="{015AC85E-8239-A91A-9D08-5797DBF969F7}"/>
              </a:ext>
            </a:extLst>
          </p:cNvPr>
          <p:cNvSpPr txBox="1"/>
          <p:nvPr/>
        </p:nvSpPr>
        <p:spPr>
          <a:xfrm>
            <a:off x="2267248" y="3045509"/>
            <a:ext cx="8226040" cy="371450"/>
          </a:xfrm>
          <a:prstGeom prst="rect">
            <a:avLst/>
          </a:prstGeom>
          <a:solidFill>
            <a:srgbClr val="FAD706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" name="Google Shape;639;p73">
            <a:extLst>
              <a:ext uri="{FF2B5EF4-FFF2-40B4-BE49-F238E27FC236}">
                <a16:creationId xmlns:a16="http://schemas.microsoft.com/office/drawing/2014/main" id="{5667C754-6A31-E304-7616-33CEF6953F6B}"/>
              </a:ext>
            </a:extLst>
          </p:cNvPr>
          <p:cNvSpPr/>
          <p:nvPr/>
        </p:nvSpPr>
        <p:spPr>
          <a:xfrm>
            <a:off x="2035093" y="299907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" name="Google Shape;641;p73">
            <a:extLst>
              <a:ext uri="{FF2B5EF4-FFF2-40B4-BE49-F238E27FC236}">
                <a16:creationId xmlns:a16="http://schemas.microsoft.com/office/drawing/2014/main" id="{7C2D587F-477E-31D3-458B-9662019676E4}"/>
              </a:ext>
            </a:extLst>
          </p:cNvPr>
          <p:cNvSpPr txBox="1"/>
          <p:nvPr/>
        </p:nvSpPr>
        <p:spPr>
          <a:xfrm>
            <a:off x="2451584" y="3602602"/>
            <a:ext cx="8041704" cy="371450"/>
          </a:xfrm>
          <a:prstGeom prst="rect">
            <a:avLst/>
          </a:prstGeom>
          <a:solidFill>
            <a:srgbClr val="D6D21C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8" name="Google Shape;642;p73">
            <a:extLst>
              <a:ext uri="{FF2B5EF4-FFF2-40B4-BE49-F238E27FC236}">
                <a16:creationId xmlns:a16="http://schemas.microsoft.com/office/drawing/2014/main" id="{6D552547-DEFB-2525-CCDD-CC1FEA6BD670}"/>
              </a:ext>
            </a:extLst>
          </p:cNvPr>
          <p:cNvSpPr/>
          <p:nvPr/>
        </p:nvSpPr>
        <p:spPr>
          <a:xfrm>
            <a:off x="2219428" y="3556171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CBE2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" name="Google Shape;644;p73">
            <a:extLst>
              <a:ext uri="{FF2B5EF4-FFF2-40B4-BE49-F238E27FC236}">
                <a16:creationId xmlns:a16="http://schemas.microsoft.com/office/drawing/2014/main" id="{60D20F4E-765E-2F4F-C2BB-69CCFDB59445}"/>
              </a:ext>
            </a:extLst>
          </p:cNvPr>
          <p:cNvSpPr txBox="1"/>
          <p:nvPr/>
        </p:nvSpPr>
        <p:spPr>
          <a:xfrm>
            <a:off x="2510442" y="4160104"/>
            <a:ext cx="7982846" cy="371450"/>
          </a:xfrm>
          <a:prstGeom prst="rect">
            <a:avLst/>
          </a:prstGeom>
          <a:solidFill>
            <a:srgbClr val="71C327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1" name="Google Shape;645;p73">
            <a:extLst>
              <a:ext uri="{FF2B5EF4-FFF2-40B4-BE49-F238E27FC236}">
                <a16:creationId xmlns:a16="http://schemas.microsoft.com/office/drawing/2014/main" id="{458C5B65-A0CB-4D91-9C3E-23E8D116688F}"/>
              </a:ext>
            </a:extLst>
          </p:cNvPr>
          <p:cNvSpPr/>
          <p:nvPr/>
        </p:nvSpPr>
        <p:spPr>
          <a:xfrm>
            <a:off x="2278285" y="4113673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" name="Google Shape;647;p73">
            <a:extLst>
              <a:ext uri="{FF2B5EF4-FFF2-40B4-BE49-F238E27FC236}">
                <a16:creationId xmlns:a16="http://schemas.microsoft.com/office/drawing/2014/main" id="{8956F937-4882-5168-4352-0295214EB3CF}"/>
              </a:ext>
            </a:extLst>
          </p:cNvPr>
          <p:cNvSpPr txBox="1"/>
          <p:nvPr/>
        </p:nvSpPr>
        <p:spPr>
          <a:xfrm>
            <a:off x="2451584" y="4717606"/>
            <a:ext cx="8041704" cy="371450"/>
          </a:xfrm>
          <a:prstGeom prst="rect">
            <a:avLst/>
          </a:prstGeom>
          <a:solidFill>
            <a:srgbClr val="35B579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4" name="Google Shape;648;p73">
            <a:extLst>
              <a:ext uri="{FF2B5EF4-FFF2-40B4-BE49-F238E27FC236}">
                <a16:creationId xmlns:a16="http://schemas.microsoft.com/office/drawing/2014/main" id="{F78F4EAD-CDFE-C4B5-27BB-D7B612CB9CD5}"/>
              </a:ext>
            </a:extLst>
          </p:cNvPr>
          <p:cNvSpPr/>
          <p:nvPr/>
        </p:nvSpPr>
        <p:spPr>
          <a:xfrm>
            <a:off x="2219428" y="4671175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35B5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" name="Google Shape;650;p73">
            <a:extLst>
              <a:ext uri="{FF2B5EF4-FFF2-40B4-BE49-F238E27FC236}">
                <a16:creationId xmlns:a16="http://schemas.microsoft.com/office/drawing/2014/main" id="{44D2AB72-7042-F845-DF0D-10B069F22017}"/>
              </a:ext>
            </a:extLst>
          </p:cNvPr>
          <p:cNvSpPr txBox="1"/>
          <p:nvPr/>
        </p:nvSpPr>
        <p:spPr>
          <a:xfrm>
            <a:off x="2267248" y="5274700"/>
            <a:ext cx="8226040" cy="371450"/>
          </a:xfrm>
          <a:prstGeom prst="rect">
            <a:avLst/>
          </a:prstGeom>
          <a:solidFill>
            <a:srgbClr val="64B1BE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7" name="Google Shape;651;p73">
            <a:extLst>
              <a:ext uri="{FF2B5EF4-FFF2-40B4-BE49-F238E27FC236}">
                <a16:creationId xmlns:a16="http://schemas.microsoft.com/office/drawing/2014/main" id="{ABE8F6A9-8CDC-B607-4035-7D1F1B8C650A}"/>
              </a:ext>
            </a:extLst>
          </p:cNvPr>
          <p:cNvSpPr/>
          <p:nvPr/>
        </p:nvSpPr>
        <p:spPr>
          <a:xfrm>
            <a:off x="2035093" y="522826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9" name="Google Shape;653;p73">
            <a:extLst>
              <a:ext uri="{FF2B5EF4-FFF2-40B4-BE49-F238E27FC236}">
                <a16:creationId xmlns:a16="http://schemas.microsoft.com/office/drawing/2014/main" id="{B2062772-B292-DC3A-5C89-1692044A45B7}"/>
              </a:ext>
            </a:extLst>
          </p:cNvPr>
          <p:cNvSpPr txBox="1"/>
          <p:nvPr/>
        </p:nvSpPr>
        <p:spPr>
          <a:xfrm>
            <a:off x="1930868" y="5832202"/>
            <a:ext cx="8562420" cy="371450"/>
          </a:xfrm>
          <a:prstGeom prst="rect">
            <a:avLst/>
          </a:prstGeom>
          <a:solidFill>
            <a:srgbClr val="4393A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" name="Google Shape;654;p73">
            <a:extLst>
              <a:ext uri="{FF2B5EF4-FFF2-40B4-BE49-F238E27FC236}">
                <a16:creationId xmlns:a16="http://schemas.microsoft.com/office/drawing/2014/main" id="{83606B1F-AA15-65A9-A212-C61983494A75}"/>
              </a:ext>
            </a:extLst>
          </p:cNvPr>
          <p:cNvSpPr/>
          <p:nvPr/>
        </p:nvSpPr>
        <p:spPr>
          <a:xfrm>
            <a:off x="1698711" y="5785770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1" name="Google Shape;98;p27">
            <a:extLst>
              <a:ext uri="{FF2B5EF4-FFF2-40B4-BE49-F238E27FC236}">
                <a16:creationId xmlns:a16="http://schemas.microsoft.com/office/drawing/2014/main" id="{A2633846-581F-D7BC-5AFD-A88EE665A38D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9;p27">
            <a:extLst>
              <a:ext uri="{FF2B5EF4-FFF2-40B4-BE49-F238E27FC236}">
                <a16:creationId xmlns:a16="http://schemas.microsoft.com/office/drawing/2014/main" id="{F7123646-8718-9935-01E3-F2565FC0585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00;p27">
            <a:extLst>
              <a:ext uri="{FF2B5EF4-FFF2-40B4-BE49-F238E27FC236}">
                <a16:creationId xmlns:a16="http://schemas.microsoft.com/office/drawing/2014/main" id="{45330F9F-E0D4-094B-D45E-5D132D6FCDB7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972D00-CC7F-C736-B9C6-9396198F519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163022" y="24880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17EC047-BC18-EB02-CF63-2F215A31709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99404" y="3045509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C67DBEA-FB1D-4ABE-E017-A1A0FED74D3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3739" y="3602603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D855BB1-D882-F5B3-0393-EA92D10C8D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742596" y="4160105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03572E9-6FC5-848B-6268-3656FC2C2D9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683739" y="47176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F2B2742F-8FAD-AAD8-C1B7-09D38627CFD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99404" y="5274701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BBF3130-D7E5-F824-05BD-4A58CCB6508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63022" y="5831794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Shema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4123575" y="4506329"/>
            <a:ext cx="416894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4123576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6E1B27-65FD-705F-D833-80F69FAB7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1267067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030CC5-787B-8FF1-5667-8D590AEE1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41C06A-BA02-6630-B260-744A139C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039788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309B9D4-6B72-3111-77BF-0253F8E6E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995542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28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userDrawn="1">
  <p:cSld name="Vsebin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6787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506329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603885" y="778948"/>
            <a:ext cx="2825115" cy="35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1934758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1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5C9902-4870-EF42-D2CE-EED25CD41A57}"/>
              </a:ext>
            </a:extLst>
          </p:cNvPr>
          <p:cNvGrpSpPr/>
          <p:nvPr userDrawn="1"/>
        </p:nvGrpSpPr>
        <p:grpSpPr>
          <a:xfrm>
            <a:off x="-2071797" y="2439793"/>
            <a:ext cx="6106290" cy="5669493"/>
            <a:chOff x="-2071797" y="2439793"/>
            <a:chExt cx="6106290" cy="5669493"/>
          </a:xfrm>
        </p:grpSpPr>
        <p:sp>
          <p:nvSpPr>
            <p:cNvPr id="2" name="Google Shape;56;p22">
              <a:extLst>
                <a:ext uri="{FF2B5EF4-FFF2-40B4-BE49-F238E27FC236}">
                  <a16:creationId xmlns:a16="http://schemas.microsoft.com/office/drawing/2014/main" id="{8A429A4E-07A8-68B7-4752-A46E851A302B}"/>
                </a:ext>
              </a:extLst>
            </p:cNvPr>
            <p:cNvSpPr/>
            <p:nvPr userDrawn="1"/>
          </p:nvSpPr>
          <p:spPr>
            <a:xfrm rot="16200000">
              <a:off x="-1994302" y="2784058"/>
              <a:ext cx="3988604" cy="4143593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57;p22">
              <a:extLst>
                <a:ext uri="{FF2B5EF4-FFF2-40B4-BE49-F238E27FC236}">
                  <a16:creationId xmlns:a16="http://schemas.microsoft.com/office/drawing/2014/main" id="{CBA8D95D-6134-ECC4-C18E-388485F922B5}"/>
                </a:ext>
              </a:extLst>
            </p:cNvPr>
            <p:cNvSpPr/>
            <p:nvPr userDrawn="1"/>
          </p:nvSpPr>
          <p:spPr>
            <a:xfrm rot="10800000">
              <a:off x="1657654" y="5606713"/>
              <a:ext cx="2376839" cy="2502573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58;p22">
              <a:extLst>
                <a:ext uri="{FF2B5EF4-FFF2-40B4-BE49-F238E27FC236}">
                  <a16:creationId xmlns:a16="http://schemas.microsoft.com/office/drawing/2014/main" id="{521007E2-5395-878C-22EF-A57F8E6B2813}"/>
                </a:ext>
              </a:extLst>
            </p:cNvPr>
            <p:cNvSpPr/>
            <p:nvPr userDrawn="1"/>
          </p:nvSpPr>
          <p:spPr>
            <a:xfrm rot="13446178">
              <a:off x="691437" y="2439793"/>
              <a:ext cx="1375053" cy="14068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789088"/>
            <a:ext cx="7936230" cy="7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65969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2068912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990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90" name="Google Shape;90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6" name="Google Shape;44;p24">
            <a:extLst>
              <a:ext uri="{FF2B5EF4-FFF2-40B4-BE49-F238E27FC236}">
                <a16:creationId xmlns:a16="http://schemas.microsoft.com/office/drawing/2014/main" id="{14067E3E-0322-15D1-38DF-D8130E57589E}"/>
              </a:ext>
            </a:extLst>
          </p:cNvPr>
          <p:cNvCxnSpPr>
            <a:cxnSpLocks/>
          </p:cNvCxnSpPr>
          <p:nvPr userDrawn="1"/>
        </p:nvCxnSpPr>
        <p:spPr>
          <a:xfrm>
            <a:off x="594360" y="1008752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70;p26">
            <a:extLst>
              <a:ext uri="{FF2B5EF4-FFF2-40B4-BE49-F238E27FC236}">
                <a16:creationId xmlns:a16="http://schemas.microsoft.com/office/drawing/2014/main" id="{E3C93DD9-9245-9736-FDB2-6A86B2383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65124"/>
            <a:ext cx="10971827" cy="57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preserve="1" userDrawn="1">
  <p:cSld name="zaključek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466630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9069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4BA3A-6EE3-CA86-3FBB-A13E8ED39AAA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9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7D1C118-54BD-27AB-88FE-ABF5BAEACB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71067-4945-2024-C59D-FF7763531B49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659AE-532E-9444-3513-0D2CFF5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2" name="Google Shape;121;p22">
              <a:extLst>
                <a:ext uri="{FF2B5EF4-FFF2-40B4-BE49-F238E27FC236}">
                  <a16:creationId xmlns:a16="http://schemas.microsoft.com/office/drawing/2014/main" id="{712497D7-2099-1A02-868D-790A47ED4782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14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271260D-1A30-4701-907E-CD9CAA1DFB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35726"/>
          <a:stretch>
            <a:fillRect/>
          </a:stretch>
        </p:blipFill>
        <p:spPr>
          <a:xfrm>
            <a:off x="6818788" y="4836746"/>
            <a:ext cx="3389663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8E04F89-DDBC-0DD2-95FD-02B9E041B3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64272" r="594" b="43237"/>
          <a:stretch>
            <a:fillRect/>
          </a:stretch>
        </p:blipFill>
        <p:spPr>
          <a:xfrm>
            <a:off x="10208451" y="4836746"/>
            <a:ext cx="1852892" cy="108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50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preserve="1" userDrawn="1">
  <p:cSld name="viri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l-SI" dirty="0"/>
              <a:t>Viri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110099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1200" b="0" i="0">
                <a:solidFill>
                  <a:srgbClr val="3F3F3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98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userDrawn="1">
  <p:cSld name="Naslov in slika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C8A29737-EFD1-06F4-D360-96174577461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preserve="1" userDrawn="1">
  <p:cSld name="Naslov, besedilo, slika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3FF5-2BE8-97E9-C449-EFDCB15FA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5798784"/>
            <a:ext cx="5502275" cy="36933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00">
                <a:latin typeface="Aptos" panose="020B0004020202020204" pitchFamily="34" charset="0"/>
              </a:defRPr>
            </a:lvl1pPr>
            <a:lvl2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2pPr>
            <a:lvl3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3pPr>
            <a:lvl4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4pPr>
            <a:lvl5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BDC301D6-E365-A05F-4B71-DE7D012A58C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8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 userDrawn="1">
  <p:cSld name="Naslov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2"/>
          <p:cNvCxnSpPr/>
          <p:nvPr/>
        </p:nvCxnSpPr>
        <p:spPr>
          <a:xfrm>
            <a:off x="5047402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FAAC26CC-4EF5-5FF1-194F-9F778DFE0F4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357029" y="4049764"/>
            <a:ext cx="61738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AAC3F425-B8B8-5183-2EBD-1C47E9263A8F}"/>
              </a:ext>
            </a:extLst>
          </p:cNvPr>
          <p:cNvCxnSpPr/>
          <p:nvPr userDrawn="1"/>
        </p:nvCxnSpPr>
        <p:spPr>
          <a:xfrm>
            <a:off x="4357030" y="3950208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817D1EB6-00F9-E7CC-CD34-A7CEE00DA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3982" y="3111989"/>
            <a:ext cx="61768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userDrawn="1">
  <p:cSld name="Naslov, besedilo, slika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2654643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65464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, bullet, slika 2 - spodnja poravnava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5582842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000" lvl="0" indent="-34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000"/>
              <a:buFont typeface="Arial" panose="020B0604020202020204" pitchFamily="34" charset="0"/>
              <a:buChar char="•"/>
              <a:defRPr sz="2000" b="1">
                <a:solidFill>
                  <a:srgbClr val="035854"/>
                </a:solidFill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85898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50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 in dve besedili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768683E0-2AFF-6CF8-F4ED-0797044C524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FECAAD91-4A10-DC82-A8CB-F634C1DC23C9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56075" y="2654643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3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userDrawn="1">
  <p:cSld name="Naslov in dve besedili levo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4" r:id="rId5"/>
    <p:sldLayoutId id="2147483655" r:id="rId6"/>
    <p:sldLayoutId id="2147483665" r:id="rId7"/>
    <p:sldLayoutId id="2147483662" r:id="rId8"/>
    <p:sldLayoutId id="2147483653" r:id="rId9"/>
    <p:sldLayoutId id="2147483667" r:id="rId10"/>
    <p:sldLayoutId id="2147483671" r:id="rId11"/>
    <p:sldLayoutId id="2147483664" r:id="rId12"/>
    <p:sldLayoutId id="2147483668" r:id="rId13"/>
    <p:sldLayoutId id="2147483660" r:id="rId14"/>
    <p:sldLayoutId id="2147483652" r:id="rId15"/>
    <p:sldLayoutId id="2147483670" r:id="rId16"/>
    <p:sldLayoutId id="2147483672" r:id="rId17"/>
    <p:sldLayoutId id="2147483666" r:id="rId18"/>
    <p:sldLayoutId id="2147483661" r:id="rId19"/>
    <p:sldLayoutId id="2147483656" r:id="rId20"/>
    <p:sldLayoutId id="2147483669" r:id="rId21"/>
    <p:sldLayoutId id="2147483658" r:id="rId22"/>
    <p:sldLayoutId id="2147483673" r:id="rId23"/>
    <p:sldLayoutId id="214748367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 Serif" panose="02020604070405020304" pitchFamily="18" charset="0"/>
          <a:ea typeface="Aptos Serif" panose="02020604070405020304" pitchFamily="18" charset="0"/>
          <a:cs typeface="Aptos Serif" panose="0202060407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publications/agenda21" TargetMode="External"/><Relationship Id="rId2" Type="http://schemas.openxmlformats.org/officeDocument/2006/relationships/hyperlink" Target="https://www.un.org/en/conferences/environment/rio199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ustainabledevelopment.un.org/post2015/owg" TargetMode="External"/><Relationship Id="rId5" Type="http://schemas.openxmlformats.org/officeDocument/2006/relationships/hyperlink" Target="https://sustainabledevelopment.un.org/rio20" TargetMode="External"/><Relationship Id="rId4" Type="http://schemas.openxmlformats.org/officeDocument/2006/relationships/hyperlink" Target="https://www.un.org/millenniumgoal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" TargetMode="External"/><Relationship Id="rId2" Type="http://schemas.openxmlformats.org/officeDocument/2006/relationships/hyperlink" Target="https://sustainabledevelopment.un.org/post2015/negotiations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dgs.un.org/frameworks/parisagreemen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63DCEC-9963-B6AA-5426-360239C5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sl-SI" noProof="0" dirty="0"/>
              <a:t>Uvod v trajnostno</a:t>
            </a:r>
            <a:br>
              <a:rPr lang="sl-SI" noProof="0" dirty="0"/>
            </a:br>
            <a:r>
              <a:rPr lang="sl-SI" noProof="0" dirty="0"/>
              <a:t>javno naročanje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B3251-48DC-0BDA-6A18-5322DC0B29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09359" y="1339449"/>
            <a:ext cx="5242557" cy="8309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Gradivo o trajnostnem javnem naročanju za izobraževalce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– Tematski sklop 1 </a:t>
            </a:r>
          </a:p>
        </p:txBody>
      </p:sp>
      <p:sp>
        <p:nvSpPr>
          <p:cNvPr id="3" name="Google Shape;117;p1">
            <a:extLst>
              <a:ext uri="{FF2B5EF4-FFF2-40B4-BE49-F238E27FC236}">
                <a16:creationId xmlns:a16="http://schemas.microsoft.com/office/drawing/2014/main" id="{ADBCACB3-0BAF-E5A2-7EBF-F6E498CED584}"/>
              </a:ext>
            </a:extLst>
          </p:cNvPr>
          <p:cNvSpPr txBox="1"/>
          <p:nvPr/>
        </p:nvSpPr>
        <p:spPr>
          <a:xfrm>
            <a:off x="6309358" y="3180636"/>
            <a:ext cx="2656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-SI" sz="18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Datum</a:t>
            </a:r>
            <a:endParaRPr lang="sl-SI" sz="1400" b="0" i="0" u="none" strike="noStrike" cap="none" noProof="0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9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461EB9-941D-8E77-DA44-22A051C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308420"/>
            <a:ext cx="5269230" cy="2542810"/>
          </a:xfrm>
        </p:spPr>
        <p:txBody>
          <a:bodyPr/>
          <a:lstStyle/>
          <a:p>
            <a:br>
              <a:rPr lang="sl-SI" noProof="0" dirty="0"/>
            </a:br>
            <a:r>
              <a:rPr lang="sl-SI" noProof="0" dirty="0"/>
              <a:t>Institucionalni steber –</a:t>
            </a:r>
            <a:br>
              <a:rPr lang="sl-SI" noProof="0" dirty="0"/>
            </a:br>
            <a:r>
              <a:rPr lang="sl-SI" noProof="0" dirty="0"/>
              <a:t>dodatni vidik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D23DED-C906-8281-27DA-E48CCC2230D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3885" y="3308420"/>
            <a:ext cx="5339715" cy="2739089"/>
          </a:xfrm>
        </p:spPr>
        <p:txBody>
          <a:bodyPr tIns="0" rIns="0" bIns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noProof="0" dirty="0">
                <a:solidFill>
                  <a:srgbClr val="035854"/>
                </a:solidFill>
              </a:rPr>
              <a:t>„NAŠA SKUPNA PRIHODNOST“ ... </a:t>
            </a:r>
            <a:endParaRPr lang="sl-SI" sz="2000" noProof="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noProof="0" dirty="0">
              <a:solidFill>
                <a:srgbClr val="1F1F1F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noProof="0" dirty="0">
                <a:solidFill>
                  <a:srgbClr val="1F1F1F"/>
                </a:solidFill>
              </a:rPr>
              <a:t>„Trajnostni razvoj je v bistvu proces sprememb, v katerem </a:t>
            </a:r>
            <a:r>
              <a:rPr lang="sl-SI" sz="2000" b="1" noProof="0" dirty="0">
                <a:solidFill>
                  <a:schemeClr val="accent4"/>
                </a:solidFill>
              </a:rPr>
              <a:t>so izkoriščanje virov, smer naložb, usmerjanje tehnološkega razvoja in institucionalne spremembe usklajeni </a:t>
            </a:r>
            <a:r>
              <a:rPr lang="sl-SI" sz="2000" noProof="0" dirty="0">
                <a:solidFill>
                  <a:srgbClr val="1F1F1F"/>
                </a:solidFill>
              </a:rPr>
              <a:t>in izboljšujejo sedanji in prihodnji potencial za izpolnjevanje človeških potreb in želja.“</a:t>
            </a:r>
            <a:endParaRPr lang="sl-SI" sz="2000" noProof="0" dirty="0">
              <a:solidFill>
                <a:srgbClr val="000000"/>
              </a:solidFill>
            </a:endParaRPr>
          </a:p>
          <a:p>
            <a:endParaRPr lang="sl-SI" sz="2000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9CAAA4-9E08-8899-D35D-CB5199829C1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4360" y="742838"/>
            <a:ext cx="5198269" cy="2174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sl-SI" sz="2000" noProof="0" dirty="0"/>
              <a:t>Institucionalni steber </a:t>
            </a:r>
            <a:r>
              <a:rPr lang="sl-SI" sz="2000" b="1" noProof="0" dirty="0"/>
              <a:t>ni izhajal iz </a:t>
            </a:r>
            <a:r>
              <a:rPr lang="sl-SI" sz="2000" b="1" noProof="0" dirty="0" err="1"/>
              <a:t>Brundtlandinega</a:t>
            </a:r>
            <a:r>
              <a:rPr lang="sl-SI" sz="2000" b="1" noProof="0" dirty="0"/>
              <a:t> poročila</a:t>
            </a:r>
            <a:r>
              <a:rPr lang="sl-SI" sz="2000" noProof="0" dirty="0"/>
              <a:t>, ampak je bil dodan pozneje, z namenom okrepitve ideje, da </a:t>
            </a:r>
            <a:r>
              <a:rPr lang="sl-SI" sz="2000" b="1" noProof="0" dirty="0"/>
              <a:t>potrebuje trajnostni razvoj za svoje delovanje močne </a:t>
            </a:r>
            <a:r>
              <a:rPr lang="sl-SI" sz="2000" b="1" noProof="0" dirty="0" err="1"/>
              <a:t>upravljalske</a:t>
            </a:r>
            <a:r>
              <a:rPr lang="sl-SI" sz="2000" b="1" noProof="0" dirty="0"/>
              <a:t> strukture.</a:t>
            </a:r>
            <a:endParaRPr lang="sl-SI" sz="2000" noProof="0" dirty="0"/>
          </a:p>
        </p:txBody>
      </p:sp>
    </p:spTree>
    <p:extLst>
      <p:ext uri="{BB962C8B-B14F-4D97-AF65-F5344CB8AC3E}">
        <p14:creationId xmlns:p14="http://schemas.microsoft.com/office/powerpoint/2010/main" val="72042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6FD677-CF9E-D9C1-FA65-915E5D48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2373326"/>
            <a:ext cx="6679778" cy="1477328"/>
          </a:xfrm>
        </p:spPr>
        <p:txBody>
          <a:bodyPr/>
          <a:lstStyle/>
          <a:p>
            <a:r>
              <a:rPr lang="sl-SI" noProof="0" dirty="0"/>
              <a:t>Uvod v „podnebne spremembe“</a:t>
            </a:r>
          </a:p>
        </p:txBody>
      </p:sp>
    </p:spTree>
    <p:extLst>
      <p:ext uri="{BB962C8B-B14F-4D97-AF65-F5344CB8AC3E}">
        <p14:creationId xmlns:p14="http://schemas.microsoft.com/office/powerpoint/2010/main" val="337890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5838D-D3E3-4150-35A3-A98160EA617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sl-SI" noProof="0" dirty="0">
                <a:ea typeface="Arial"/>
                <a:sym typeface="Arial"/>
              </a:rPr>
              <a:t>2. Kaj so „podnebne spremembe“?</a:t>
            </a:r>
            <a:endParaRPr lang="sl-S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755707-2A0F-5075-541C-D5F198012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4321457"/>
            <a:ext cx="5502275" cy="1846659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sl-SI" noProof="0" dirty="0"/>
              <a:t>Od</a:t>
            </a:r>
            <a:r>
              <a:rPr lang="sl-SI" b="1" noProof="0" dirty="0"/>
              <a:t> 19. stoletja </a:t>
            </a:r>
            <a:r>
              <a:rPr lang="sl-SI" noProof="0" dirty="0"/>
              <a:t>so človeške dejavnosti glavni dejavnik podnebnih sprememb in </a:t>
            </a:r>
            <a:r>
              <a:rPr lang="sl-SI" b="1" noProof="0" dirty="0"/>
              <a:t>so primarno posledica izgorevanja fosilnih goriv, </a:t>
            </a:r>
            <a:r>
              <a:rPr lang="sl-SI" noProof="0" dirty="0"/>
              <a:t>kot so premog, nafta in plin.</a:t>
            </a:r>
            <a:endParaRPr lang="sl-SI" sz="1400" noProof="0" dirty="0">
              <a:latin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2B1D0-B881-E49D-7A74-6A824E9C91C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360" y="2654644"/>
            <a:ext cx="5394904" cy="1107996"/>
          </a:xfr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sl-SI" sz="2400" noProof="0" dirty="0"/>
              <a:t>Izraz „podnebne spremembe“ se nanaša na </a:t>
            </a:r>
            <a:r>
              <a:rPr lang="sl-SI" sz="2400" b="1" noProof="0" dirty="0"/>
              <a:t>dolgoročne spremembe temperatur in vremenskih razmer</a:t>
            </a:r>
            <a:r>
              <a:rPr lang="sl-SI" sz="2400" noProof="0" dirty="0"/>
              <a:t>.</a:t>
            </a:r>
            <a:endParaRPr lang="sl-SI" sz="2400" noProof="0" dirty="0">
              <a:latin typeface="Arial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594359" y="5229187"/>
            <a:ext cx="43319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sz="200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4" name="Google Shape;200;p35" title="pexels-arthousestudio-4310289.jpg">
            <a:extLst>
              <a:ext uri="{FF2B5EF4-FFF2-40B4-BE49-F238E27FC236}">
                <a16:creationId xmlns:a16="http://schemas.microsoft.com/office/drawing/2014/main" id="{0A966830-6426-8BE0-4579-F4ECED1D3E3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0169" r="20175"/>
          <a:stretch/>
        </p:blipFill>
        <p:spPr>
          <a:xfrm flipH="1">
            <a:off x="6733500" y="0"/>
            <a:ext cx="54585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7AD6B5-630A-B5D4-15D2-F93186F6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2812853"/>
            <a:ext cx="6714864" cy="3077766"/>
          </a:xfrm>
        </p:spPr>
        <p:txBody>
          <a:bodyPr/>
          <a:lstStyle/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Emisije toplogrednih plinov </a:t>
            </a:r>
            <a:r>
              <a:rPr lang="sl-SI" b="0" noProof="0" dirty="0">
                <a:solidFill>
                  <a:srgbClr val="3F3F3F"/>
                </a:solidFill>
              </a:rPr>
              <a:t>(CO₂, metan, </a:t>
            </a:r>
            <a:r>
              <a:rPr lang="sl-SI" b="0" noProof="0" dirty="0" err="1">
                <a:solidFill>
                  <a:srgbClr val="3F3F3F"/>
                </a:solidFill>
              </a:rPr>
              <a:t>didušikov</a:t>
            </a:r>
            <a:r>
              <a:rPr lang="sl-SI" b="0" noProof="0" dirty="0">
                <a:solidFill>
                  <a:srgbClr val="3F3F3F"/>
                </a:solidFill>
              </a:rPr>
              <a:t> oksid) – med glavnimi onesnaževalci so energija, industrija, promet, gradbeništvo, kmetijstvo in raba zemljišč.</a:t>
            </a:r>
          </a:p>
          <a:p>
            <a:pPr>
              <a:buClr>
                <a:srgbClr val="035854"/>
              </a:buClr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krčenje gozdov</a:t>
            </a:r>
          </a:p>
          <a:p>
            <a:pPr>
              <a:buClr>
                <a:srgbClr val="035854"/>
              </a:buClr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Onesnaževanje okolja</a:t>
            </a:r>
          </a:p>
          <a:p>
            <a:pPr>
              <a:buClr>
                <a:srgbClr val="035854"/>
              </a:buClr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 err="1">
                <a:solidFill>
                  <a:srgbClr val="3F3F3F"/>
                </a:solidFill>
              </a:rPr>
              <a:t>netrajnostna</a:t>
            </a:r>
            <a:r>
              <a:rPr lang="sl-SI" noProof="0" dirty="0">
                <a:solidFill>
                  <a:srgbClr val="3F3F3F"/>
                </a:solidFill>
              </a:rPr>
              <a:t> raba naravnih virov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8225A-5A1D-53E6-8AF3-59B8A3A0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Vzroki in posledice </a:t>
            </a:r>
          </a:p>
        </p:txBody>
      </p:sp>
      <p:sp>
        <p:nvSpPr>
          <p:cNvPr id="5" name="Google Shape;211;p36">
            <a:extLst>
              <a:ext uri="{FF2B5EF4-FFF2-40B4-BE49-F238E27FC236}">
                <a16:creationId xmlns:a16="http://schemas.microsoft.com/office/drawing/2014/main" id="{E23A9E34-197B-88DF-62C2-1450BDC96261}"/>
              </a:ext>
            </a:extLst>
          </p:cNvPr>
          <p:cNvSpPr txBox="1"/>
          <p:nvPr/>
        </p:nvSpPr>
        <p:spPr>
          <a:xfrm>
            <a:off x="8040183" y="5613719"/>
            <a:ext cx="361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" noProof="0" dirty="0">
                <a:solidFill>
                  <a:srgbClr val="3F3F3F"/>
                </a:solidFill>
                <a:latin typeface="Aptos Serif" panose="02020604070405020304" pitchFamily="18" charset="0"/>
                <a:ea typeface="Roboto"/>
                <a:cs typeface="Aptos Serif" panose="02020604070405020304" pitchFamily="18" charset="0"/>
                <a:sym typeface="Roboto"/>
              </a:rPr>
              <a:t>Slika od Anne </a:t>
            </a:r>
            <a:r>
              <a:rPr lang="sl-SI" sz="600" noProof="0" dirty="0" err="1">
                <a:solidFill>
                  <a:srgbClr val="3F3F3F"/>
                </a:solidFill>
                <a:latin typeface="Aptos Serif" panose="02020604070405020304" pitchFamily="18" charset="0"/>
                <a:ea typeface="Roboto"/>
                <a:cs typeface="Aptos Serif" panose="02020604070405020304" pitchFamily="18" charset="0"/>
                <a:sym typeface="Roboto"/>
              </a:rPr>
              <a:t>Shvets</a:t>
            </a:r>
            <a:r>
              <a:rPr lang="sl-SI" sz="600" noProof="0" dirty="0">
                <a:solidFill>
                  <a:srgbClr val="3F3F3F"/>
                </a:solidFill>
                <a:latin typeface="Aptos Serif" panose="02020604070405020304" pitchFamily="18" charset="0"/>
                <a:ea typeface="Roboto"/>
                <a:cs typeface="Aptos Serif" panose="02020604070405020304" pitchFamily="18" charset="0"/>
                <a:sym typeface="Roboto"/>
              </a:rPr>
              <a:t>: https://www.pexels.com/it-it/foto/mano-terra-creativita-ambiente-4167579/</a:t>
            </a:r>
            <a:endParaRPr lang="sl-SI" sz="600" noProof="0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6" name="Google Shape;229;p36">
            <a:extLst>
              <a:ext uri="{FF2B5EF4-FFF2-40B4-BE49-F238E27FC236}">
                <a16:creationId xmlns:a16="http://schemas.microsoft.com/office/drawing/2014/main" id="{C6B41593-1FD7-DA04-9915-4AEB15442C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7162" y="3116794"/>
            <a:ext cx="3610479" cy="2353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3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1E7DC-831D-C83B-4AB0-273C42FF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D30205-A10F-A6A1-3578-47D86BD1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2812853"/>
            <a:ext cx="6714864" cy="30777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naraščajoče povprečne globalne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taljenje ledenikov </a:t>
            </a:r>
            <a:r>
              <a:rPr lang="sl-SI" b="0" noProof="0" dirty="0">
                <a:solidFill>
                  <a:srgbClr val="3F3F3F"/>
                </a:solidFill>
              </a:rPr>
              <a:t>in </a:t>
            </a:r>
            <a:r>
              <a:rPr lang="sl-SI" noProof="0" dirty="0">
                <a:solidFill>
                  <a:srgbClr val="3F3F3F"/>
                </a:solidFill>
              </a:rPr>
              <a:t>dvigovanje morske gladine</a:t>
            </a:r>
          </a:p>
          <a:p>
            <a:pPr marL="0" indent="0">
              <a:buNone/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ekstremni vremenski pojavi </a:t>
            </a:r>
            <a:r>
              <a:rPr lang="sl-SI" b="0" noProof="0" dirty="0">
                <a:solidFill>
                  <a:srgbClr val="3F3F3F"/>
                </a:solidFill>
              </a:rPr>
              <a:t>(orkani, suše, vročinski valovi, poplave)</a:t>
            </a:r>
          </a:p>
          <a:p>
            <a:pPr marL="0" indent="0">
              <a:buNone/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izguba biotske raznovrstnosti</a:t>
            </a:r>
          </a:p>
          <a:p>
            <a:pPr marL="0" indent="0">
              <a:buNone/>
            </a:pPr>
            <a:endParaRPr lang="sl-SI" b="0" noProof="0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3F3F3F"/>
                </a:solidFill>
              </a:rPr>
              <a:t>vplivi na kmetijstvo, zdravje ljudi </a:t>
            </a:r>
            <a:r>
              <a:rPr lang="sl-SI" b="0" noProof="0" dirty="0">
                <a:solidFill>
                  <a:srgbClr val="3F3F3F"/>
                </a:solidFill>
              </a:rPr>
              <a:t>in </a:t>
            </a:r>
            <a:r>
              <a:rPr lang="sl-SI" noProof="0" dirty="0">
                <a:solidFill>
                  <a:srgbClr val="3F3F3F"/>
                </a:solidFill>
              </a:rPr>
              <a:t>gospodarstvo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7FAFB-4FF1-B730-15D7-A6959901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Vzroki in posledice </a:t>
            </a:r>
          </a:p>
        </p:txBody>
      </p:sp>
      <p:sp>
        <p:nvSpPr>
          <p:cNvPr id="4" name="Google Shape;236;p37">
            <a:extLst>
              <a:ext uri="{FF2B5EF4-FFF2-40B4-BE49-F238E27FC236}">
                <a16:creationId xmlns:a16="http://schemas.microsoft.com/office/drawing/2014/main" id="{64A8B2AF-1E30-4820-E48F-5B418AB6AEA8}"/>
              </a:ext>
            </a:extLst>
          </p:cNvPr>
          <p:cNvSpPr/>
          <p:nvPr/>
        </p:nvSpPr>
        <p:spPr>
          <a:xfrm>
            <a:off x="7309224" y="2812853"/>
            <a:ext cx="2964393" cy="2993720"/>
          </a:xfrm>
          <a:prstGeom prst="teardrop">
            <a:avLst>
              <a:gd name="adj" fmla="val 100000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8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DD8CA4-66EA-3028-05C7-F154A3DD95B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l-SI" noProof="0" dirty="0"/>
              <a:t>Akcijski načrt za ljudi, planet in blaginjo.</a:t>
            </a:r>
          </a:p>
          <a:p>
            <a:endParaRPr lang="sl-SI" noProof="0" dirty="0"/>
          </a:p>
        </p:txBody>
      </p:sp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4353981" y="3111989"/>
            <a:ext cx="67744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sl-SI" noProof="0" dirty="0">
                <a:ea typeface="Arial"/>
                <a:sym typeface="Arial"/>
              </a:rPr>
              <a:t>3. Agenda 2030 za trajnostni razvoj</a:t>
            </a:r>
            <a:endParaRPr lang="sl-SI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783BFA-ED6D-F009-B041-6AFB437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Zgodovina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10CFA-8846-B161-B793-842BF0EA3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l-SI" sz="2400" b="1" noProof="0" dirty="0">
                <a:solidFill>
                  <a:srgbClr val="035854"/>
                </a:solidFill>
              </a:rPr>
              <a:t>Agenda 2030 za trajnostni razvoj</a:t>
            </a:r>
            <a:r>
              <a:rPr lang="sl-SI" sz="2400" noProof="0" dirty="0">
                <a:solidFill>
                  <a:srgbClr val="035854"/>
                </a:solidFill>
              </a:rPr>
              <a:t>, ki so jo </a:t>
            </a:r>
            <a:r>
              <a:rPr lang="sl-SI" sz="2400" b="1" noProof="0" dirty="0">
                <a:solidFill>
                  <a:srgbClr val="035854"/>
                </a:solidFill>
              </a:rPr>
              <a:t>leta 2015 </a:t>
            </a:r>
            <a:r>
              <a:rPr lang="sl-SI" sz="2400" noProof="0" dirty="0">
                <a:solidFill>
                  <a:srgbClr val="035854"/>
                </a:solidFill>
              </a:rPr>
              <a:t>sprejele vse države članice Združenih narodov, ponuja </a:t>
            </a:r>
            <a:r>
              <a:rPr lang="sl-SI" sz="2400" b="1" noProof="0" dirty="0">
                <a:solidFill>
                  <a:srgbClr val="035854"/>
                </a:solidFill>
              </a:rPr>
              <a:t>skupni načrt za mir in blaginjo </a:t>
            </a:r>
            <a:r>
              <a:rPr lang="sl-SI" sz="2400" noProof="0" dirty="0">
                <a:solidFill>
                  <a:srgbClr val="035854"/>
                </a:solidFill>
              </a:rPr>
              <a:t>ljudi in planeta, v sedanjosti in v prihodnosti. </a:t>
            </a:r>
          </a:p>
          <a:p>
            <a:endParaRPr lang="sl-SI" sz="2400" noProof="0" dirty="0">
              <a:solidFill>
                <a:srgbClr val="035854"/>
              </a:solidFill>
            </a:endParaRPr>
          </a:p>
        </p:txBody>
      </p:sp>
      <p:sp>
        <p:nvSpPr>
          <p:cNvPr id="5" name="Google Shape;159;p31">
            <a:extLst>
              <a:ext uri="{FF2B5EF4-FFF2-40B4-BE49-F238E27FC236}">
                <a16:creationId xmlns:a16="http://schemas.microsoft.com/office/drawing/2014/main" id="{8D964779-8A2F-BBEB-41BB-2D1F75445FF6}"/>
              </a:ext>
            </a:extLst>
          </p:cNvPr>
          <p:cNvSpPr txBox="1"/>
          <p:nvPr/>
        </p:nvSpPr>
        <p:spPr>
          <a:xfrm>
            <a:off x="6797040" y="3882712"/>
            <a:ext cx="3764280" cy="239774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0000" rIns="91425" bIns="90000" anchor="t" anchorCtr="0">
            <a:spAutoFit/>
          </a:bodyPr>
          <a:lstStyle/>
          <a:p>
            <a:r>
              <a:rPr lang="sl-SI" sz="2400" noProof="0" dirty="0">
                <a:solidFill>
                  <a:srgbClr val="3F3F3F"/>
                </a:solidFill>
              </a:rPr>
              <a:t>V središču je </a:t>
            </a:r>
            <a:r>
              <a:rPr lang="sl-SI" sz="2400" b="1" noProof="0" dirty="0">
                <a:solidFill>
                  <a:srgbClr val="3F3F3F"/>
                </a:solidFill>
              </a:rPr>
              <a:t>17 ciljev trajnostnega razvoja</a:t>
            </a:r>
            <a:r>
              <a:rPr lang="sl-SI" sz="2400" noProof="0" dirty="0">
                <a:solidFill>
                  <a:srgbClr val="3F3F3F"/>
                </a:solidFill>
              </a:rPr>
              <a:t>, ki predstavljajo </a:t>
            </a:r>
            <a:r>
              <a:rPr lang="sl-SI" sz="2400" b="1" noProof="0" dirty="0">
                <a:solidFill>
                  <a:srgbClr val="3F3F3F"/>
                </a:solidFill>
              </a:rPr>
              <a:t>nujen poziv k ukrepanju</a:t>
            </a:r>
            <a:r>
              <a:rPr lang="sl-SI" sz="2400" noProof="0" dirty="0">
                <a:solidFill>
                  <a:srgbClr val="3F3F3F"/>
                </a:solidFill>
              </a:rPr>
              <a:t> vseh držav v okviru svetovnega partnerstva.</a:t>
            </a:r>
          </a:p>
        </p:txBody>
      </p:sp>
      <p:pic>
        <p:nvPicPr>
          <p:cNvPr id="3" name="Google Shape;251;p39">
            <a:extLst>
              <a:ext uri="{FF2B5EF4-FFF2-40B4-BE49-F238E27FC236}">
                <a16:creationId xmlns:a16="http://schemas.microsoft.com/office/drawing/2014/main" id="{DF6CA59C-733E-D10D-80D1-E41A7E51AA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00"/>
          <a:stretch/>
        </p:blipFill>
        <p:spPr>
          <a:xfrm>
            <a:off x="594358" y="3895581"/>
            <a:ext cx="5970239" cy="2311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5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11182-B05A-46F4-D48F-2DBAD58A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Zgodovina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2A2EC8-0BEE-4620-01D9-62343681407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Autofit/>
          </a:bodyPr>
          <a:lstStyle/>
          <a:p>
            <a:pPr marL="228600" lvl="0">
              <a:lnSpc>
                <a:spcPct val="120000"/>
              </a:lnSpc>
            </a:pPr>
            <a:r>
              <a:rPr lang="sl-SI" noProof="0" dirty="0">
                <a:solidFill>
                  <a:srgbClr val="4D4D4D"/>
                </a:solidFill>
              </a:rPr>
              <a:t>Cilji trajnostnega razvoja temeljijo na desetletjih dela držav in Organizacije združenih narodov:</a:t>
            </a:r>
          </a:p>
          <a:p>
            <a:pPr marL="2295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endParaRPr lang="sl-SI" noProof="0" dirty="0"/>
          </a:p>
          <a:p>
            <a:pPr marL="5724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rgbClr val="4D4D4D"/>
                </a:solidFill>
              </a:rPr>
              <a:t>Leta 1992 je več kot 178 držav </a:t>
            </a:r>
            <a:r>
              <a:rPr lang="sl-SI" noProof="0" dirty="0">
                <a:solidFill>
                  <a:srgbClr val="4D4D4D"/>
                </a:solidFill>
              </a:rPr>
              <a:t>na </a:t>
            </a:r>
            <a:r>
              <a:rPr lang="sl-SI" u="sng" noProof="0" dirty="0">
                <a:solidFill>
                  <a:srgbClr val="0358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svetovnem vrhu </a:t>
            </a:r>
            <a:r>
              <a:rPr lang="sl-SI" noProof="0" dirty="0">
                <a:solidFill>
                  <a:srgbClr val="4D4D4D"/>
                </a:solidFill>
              </a:rPr>
              <a:t>v Riu de Janeiru sprejelo </a:t>
            </a:r>
            <a:r>
              <a:rPr lang="sl-SI" u="sng" noProof="0" dirty="0">
                <a:solidFill>
                  <a:srgbClr val="03585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Agendo 21</a:t>
            </a:r>
            <a:r>
              <a:rPr lang="sl-SI" noProof="0" dirty="0"/>
              <a:t>.</a:t>
            </a:r>
          </a:p>
          <a:p>
            <a:pPr marL="5724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rgbClr val="4D4D4D"/>
                </a:solidFill>
              </a:rPr>
              <a:t>Leta 1997 </a:t>
            </a:r>
            <a:r>
              <a:rPr lang="sl-SI" noProof="0" dirty="0">
                <a:solidFill>
                  <a:srgbClr val="4D4D4D"/>
                </a:solidFill>
              </a:rPr>
              <a:t>je bil sprejet </a:t>
            </a:r>
            <a:r>
              <a:rPr lang="sl-SI" b="1" noProof="0" dirty="0">
                <a:solidFill>
                  <a:srgbClr val="4D4D4D"/>
                </a:solidFill>
              </a:rPr>
              <a:t>Kjotski protokol.</a:t>
            </a:r>
            <a:endParaRPr lang="sl-SI" noProof="0" dirty="0"/>
          </a:p>
          <a:p>
            <a:pPr marL="5724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rgbClr val="4D4D4D"/>
                </a:solidFill>
              </a:rPr>
              <a:t>Leta 2000 </a:t>
            </a:r>
            <a:r>
              <a:rPr lang="sl-SI" noProof="0" dirty="0">
                <a:solidFill>
                  <a:srgbClr val="4D4D4D"/>
                </a:solidFill>
              </a:rPr>
              <a:t>je Vrh tisočletja privedel do oblikovanja osmih </a:t>
            </a:r>
            <a:r>
              <a:rPr lang="sl-SI" u="sng" noProof="0" dirty="0">
                <a:solidFill>
                  <a:srgbClr val="03585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razvojnih ciljev tisočletja </a:t>
            </a:r>
            <a:r>
              <a:rPr lang="sl-SI" noProof="0" dirty="0">
                <a:solidFill>
                  <a:srgbClr val="4D4D4D"/>
                </a:solidFill>
              </a:rPr>
              <a:t>za zmanjšanje skrajne revščine do leta 2015.</a:t>
            </a:r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1E89D-CD2C-F1E1-5DE6-AF65FFA1E41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56075" y="3275111"/>
            <a:ext cx="5394904" cy="307777"/>
          </a:xfrm>
        </p:spPr>
        <p:txBody>
          <a:bodyPr>
            <a:noAutofit/>
          </a:bodyPr>
          <a:lstStyle/>
          <a:p>
            <a:pPr marL="571500" indent="-3429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rgbClr val="4D4D4D"/>
                </a:solidFill>
              </a:rPr>
              <a:t>Leta 2012 </a:t>
            </a:r>
            <a:r>
              <a:rPr lang="sl-SI" noProof="0" dirty="0">
                <a:solidFill>
                  <a:srgbClr val="4D4D4D"/>
                </a:solidFill>
              </a:rPr>
              <a:t>so države članice na </a:t>
            </a:r>
            <a:r>
              <a:rPr lang="sl-SI" noProof="0" dirty="0">
                <a:solidFill>
                  <a:srgbClr val="4D4D4D"/>
                </a:solidFill>
                <a:hlinkClick r:id="rId5"/>
              </a:rPr>
              <a:t>konferenci Združenih narodov o trajnostnem razvoju (</a:t>
            </a:r>
            <a:r>
              <a:rPr lang="sl-SI" noProof="0" dirty="0" err="1">
                <a:solidFill>
                  <a:srgbClr val="4D4D4D"/>
                </a:solidFill>
                <a:hlinkClick r:id="rId5"/>
              </a:rPr>
              <a:t>Rio+20</a:t>
            </a:r>
            <a:r>
              <a:rPr lang="sl-SI" noProof="0" dirty="0">
                <a:solidFill>
                  <a:srgbClr val="4D4D4D"/>
                </a:solidFill>
                <a:hlinkClick r:id="rId5"/>
              </a:rPr>
              <a:t>) </a:t>
            </a:r>
            <a:r>
              <a:rPr lang="sl-SI" noProof="0" dirty="0">
                <a:solidFill>
                  <a:srgbClr val="4D4D4D"/>
                </a:solidFill>
              </a:rPr>
              <a:t>sklenile, da bodo začele postopek oblikovanja niza ciljev trajnostnega razvoja.</a:t>
            </a:r>
          </a:p>
          <a:p>
            <a:pPr marL="228600" lvl="0">
              <a:buClr>
                <a:schemeClr val="accent4"/>
              </a:buClr>
              <a:buSzPts val="2400"/>
            </a:pPr>
            <a:endParaRPr lang="sl-SI" noProof="0" dirty="0">
              <a:solidFill>
                <a:srgbClr val="4D4D4D"/>
              </a:solidFill>
            </a:endParaRPr>
          </a:p>
          <a:p>
            <a:pPr marL="571500" lvl="0" indent="-342900"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sl-SI" b="1" noProof="0" dirty="0">
                <a:solidFill>
                  <a:srgbClr val="4D4D4D"/>
                </a:solidFill>
              </a:rPr>
              <a:t>Leta 2013 </a:t>
            </a:r>
            <a:r>
              <a:rPr lang="sl-SI" noProof="0" dirty="0">
                <a:solidFill>
                  <a:srgbClr val="4D4D4D"/>
                </a:solidFill>
              </a:rPr>
              <a:t>je Generalna skupščina ustanovila 30-člansko </a:t>
            </a:r>
            <a:r>
              <a:rPr lang="sl-SI" noProof="0" dirty="0">
                <a:solidFill>
                  <a:srgbClr val="4D4D4D"/>
                </a:solidFill>
                <a:hlinkClick r:id="rId6"/>
              </a:rPr>
              <a:t>odprto delovno skupino</a:t>
            </a:r>
            <a:r>
              <a:rPr lang="sl-SI" noProof="0" dirty="0">
                <a:solidFill>
                  <a:srgbClr val="4D4D4D"/>
                </a:solidFill>
              </a:rPr>
              <a:t>, ki naj bi pripravila predlog ciljev trajnostnega razvoja.</a:t>
            </a:r>
            <a:endParaRPr lang="sl-SI" noProof="0" dirty="0">
              <a:solidFill>
                <a:schemeClr val="accent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62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F3454E-4A5E-2C55-ED29-175BA038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Leto 2015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979F00-145B-5A07-438E-B65CECE61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711200"/>
            <a:ext cx="4107497" cy="1476289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ts val="2000"/>
            </a:pPr>
            <a:r>
              <a:rPr lang="sl-SI" b="0" noProof="0" dirty="0"/>
              <a:t>Januarja 2015 je Generalna skupščina začela pogajanja o </a:t>
            </a:r>
            <a:r>
              <a:rPr lang="sl-SI" b="0" u="sng" noProof="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razvojni agendi za obdobje po letu 2015</a:t>
            </a:r>
            <a:r>
              <a:rPr lang="sl-SI" b="0" noProof="0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AC844-A071-AB0A-418C-A6C10188C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3635545" cy="13061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sl-SI" noProof="0" dirty="0">
                <a:latin typeface="Aptos" panose="020B0004020202020204" pitchFamily="34" charset="0"/>
              </a:rPr>
              <a:t>Sprejetje </a:t>
            </a:r>
            <a:r>
              <a:rPr lang="sl-SI" u="sng" noProof="0" dirty="0">
                <a:solidFill>
                  <a:schemeClr val="accent4"/>
                </a:solidFill>
                <a:latin typeface="Aptos" panose="020B0004020202020204" pitchFamily="34" charset="0"/>
              </a:rPr>
              <a:t>Agende 2030 za trajnostni razvoj</a:t>
            </a:r>
            <a:r>
              <a:rPr lang="sl-SI" noProof="0" dirty="0">
                <a:solidFill>
                  <a:schemeClr val="accent4"/>
                </a:solidFill>
                <a:latin typeface="Aptos" panose="020B0004020202020204" pitchFamily="34" charset="0"/>
              </a:rPr>
              <a:t> s </a:t>
            </a:r>
            <a:r>
              <a:rPr lang="sl-SI" u="sng" noProof="0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 cilji trajnostnega razvoja</a:t>
            </a:r>
            <a:r>
              <a:rPr lang="sl-SI" noProof="0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09B644-40C0-8322-1557-47564570C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1" y="1039788"/>
            <a:ext cx="3873500" cy="27670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Leto 2015 je bilo prelomno za </a:t>
            </a:r>
            <a:r>
              <a:rPr lang="sl-SI" noProof="0" dirty="0" err="1"/>
              <a:t>multilateralizem</a:t>
            </a:r>
            <a:r>
              <a:rPr lang="sl-SI" noProof="0" dirty="0"/>
              <a:t> </a:t>
            </a:r>
            <a:r>
              <a:rPr lang="sl-SI" b="0" noProof="0" dirty="0"/>
              <a:t>in oblikovanje mednarodne politike, saj je bilo sprejetih </a:t>
            </a:r>
            <a:r>
              <a:rPr lang="sl-SI" noProof="0" dirty="0"/>
              <a:t>več pomembnih sporazumov, </a:t>
            </a:r>
            <a:r>
              <a:rPr lang="sl-SI" b="0" noProof="0" dirty="0"/>
              <a:t>med drugim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35C8E3-F87E-A333-8605-E6B3B0ACCF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719362"/>
            <a:ext cx="3725931" cy="119660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sl-SI" u="sng" noProof="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Pariški sporazum o podnebnih spremembah (december 2015)</a:t>
            </a:r>
            <a:endParaRPr lang="sl-SI" noProof="0" dirty="0"/>
          </a:p>
        </p:txBody>
      </p:sp>
      <p:sp>
        <p:nvSpPr>
          <p:cNvPr id="11" name="Google Shape;244;p41">
            <a:extLst>
              <a:ext uri="{FF2B5EF4-FFF2-40B4-BE49-F238E27FC236}">
                <a16:creationId xmlns:a16="http://schemas.microsoft.com/office/drawing/2014/main" id="{CF9AF411-D510-EA94-6C59-4CDC798FB620}"/>
              </a:ext>
            </a:extLst>
          </p:cNvPr>
          <p:cNvSpPr/>
          <p:nvPr/>
        </p:nvSpPr>
        <p:spPr>
          <a:xfrm>
            <a:off x="1688780" y="2457426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244;p41">
            <a:extLst>
              <a:ext uri="{FF2B5EF4-FFF2-40B4-BE49-F238E27FC236}">
                <a16:creationId xmlns:a16="http://schemas.microsoft.com/office/drawing/2014/main" id="{D690C84E-2255-A48B-01BF-47274F89E6EF}"/>
              </a:ext>
            </a:extLst>
          </p:cNvPr>
          <p:cNvSpPr/>
          <p:nvPr/>
        </p:nvSpPr>
        <p:spPr>
          <a:xfrm>
            <a:off x="7433323" y="3642033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5ACF5-9770-C959-989A-94F1FF6AAC6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l-SI" noProof="0" dirty="0"/>
              <a:t>17 ciljev trajnostnega razvoja </a:t>
            </a:r>
          </a:p>
        </p:txBody>
      </p:sp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sl-SI" sz="5100" noProof="0" dirty="0"/>
              <a:t>4. (Med)narodni cilji za trajnostni razvoj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Program – 1. </a:t>
            </a:r>
            <a:r>
              <a:rPr lang="sl-SI" noProof="0" dirty="0">
                <a:ea typeface="Arial"/>
                <a:sym typeface="Arial"/>
              </a:rPr>
              <a:t>del</a:t>
            </a:r>
            <a:br>
              <a:rPr lang="sl-SI" noProof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sl-SI" noProof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Osnove trajnosti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2D3835-7C6D-C4C4-309D-D2A16D97307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4359" y="2739118"/>
            <a:ext cx="6787747" cy="387798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noProof="0" dirty="0"/>
              <a:t>Uvod v „trajnost”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noProof="0" dirty="0"/>
              <a:t>Uvod v „podnebne spremembe”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noProof="0" dirty="0"/>
              <a:t>Agenda 2030 za trajnostni razvoj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noProof="0" dirty="0"/>
              <a:t>(Med)narodni cilji za trajnostni razvoj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Uvod v „trajnostno javno naročanje“</a:t>
            </a:r>
          </a:p>
          <a:p>
            <a:pPr>
              <a:lnSpc>
                <a:spcPct val="150000"/>
              </a:lnSpc>
            </a:pPr>
            <a:endParaRPr lang="sl-SI" noProof="0" dirty="0"/>
          </a:p>
          <a:p>
            <a:pPr>
              <a:lnSpc>
                <a:spcPct val="150000"/>
              </a:lnSpc>
            </a:pPr>
            <a:endParaRPr lang="sl-SI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0D17E1B-C5AA-5712-DCFB-E6C018F9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4" y="4506329"/>
            <a:ext cx="5568315" cy="1380760"/>
          </a:xfrm>
        </p:spPr>
        <p:txBody>
          <a:bodyPr/>
          <a:lstStyle/>
          <a:p>
            <a:r>
              <a:rPr lang="sl-SI" noProof="0" dirty="0"/>
              <a:t>17 ciljev trajnostnega razvoja in 169 podciljev</a:t>
            </a:r>
          </a:p>
        </p:txBody>
      </p:sp>
      <p:sp>
        <p:nvSpPr>
          <p:cNvPr id="262" name="Google Shape;262;p43"/>
          <p:cNvSpPr/>
          <p:nvPr/>
        </p:nvSpPr>
        <p:spPr>
          <a:xfrm>
            <a:off x="6772471" y="956595"/>
            <a:ext cx="2144442" cy="446670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GOSPODARSKI</a:t>
            </a:r>
            <a:endParaRPr lang="sl-SI" sz="2000" b="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3" name="Google Shape;263;p43"/>
          <p:cNvSpPr/>
          <p:nvPr/>
        </p:nvSpPr>
        <p:spPr>
          <a:xfrm>
            <a:off x="7681050" y="2120426"/>
            <a:ext cx="1433321" cy="417795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SOCIALNI</a:t>
            </a:r>
            <a:endParaRPr lang="sl-SI" sz="2000" b="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4" name="Google Shape;264;p43"/>
          <p:cNvSpPr/>
          <p:nvPr/>
        </p:nvSpPr>
        <p:spPr>
          <a:xfrm>
            <a:off x="6294955" y="3323185"/>
            <a:ext cx="1331294" cy="428958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OKOLJSKI</a:t>
            </a:r>
            <a:endParaRPr lang="sl-SI" sz="2000" b="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B29ADB-1FDA-4B45-FFEE-A95904B30A96}"/>
              </a:ext>
            </a:extLst>
          </p:cNvPr>
          <p:cNvGrpSpPr/>
          <p:nvPr/>
        </p:nvGrpSpPr>
        <p:grpSpPr>
          <a:xfrm>
            <a:off x="442947" y="467486"/>
            <a:ext cx="7072687" cy="3723674"/>
            <a:chOff x="-719622" y="1011526"/>
            <a:chExt cx="8025707" cy="4323783"/>
          </a:xfrm>
        </p:grpSpPr>
        <p:pic>
          <p:nvPicPr>
            <p:cNvPr id="3" name="Picture 2" descr="A red square with white text and a graphic&#10;&#10;AI-generated content may be incorrect.">
              <a:extLst>
                <a:ext uri="{FF2B5EF4-FFF2-40B4-BE49-F238E27FC236}">
                  <a16:creationId xmlns:a16="http://schemas.microsoft.com/office/drawing/2014/main" id="{53DBC1FC-40FE-E7BB-BF13-208FD18F8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02"/>
            <a:stretch>
              <a:fillRect/>
            </a:stretch>
          </p:blipFill>
          <p:spPr>
            <a:xfrm>
              <a:off x="502310" y="1541872"/>
              <a:ext cx="996300" cy="1015089"/>
            </a:xfrm>
            <a:prstGeom prst="rect">
              <a:avLst/>
            </a:prstGeom>
          </p:spPr>
        </p:pic>
        <p:pic>
          <p:nvPicPr>
            <p:cNvPr id="4" name="Picture 3" descr="A logo with white cubes on orange background&#10;&#10;AI-generated content may be incorrect.">
              <a:extLst>
                <a:ext uri="{FF2B5EF4-FFF2-40B4-BE49-F238E27FC236}">
                  <a16:creationId xmlns:a16="http://schemas.microsoft.com/office/drawing/2014/main" id="{2BAA5106-ED3E-1E0A-7D3A-C1DCEE04E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0480" y="1541871"/>
              <a:ext cx="1008497" cy="1015089"/>
            </a:xfrm>
            <a:prstGeom prst="rect">
              <a:avLst/>
            </a:prstGeom>
          </p:spPr>
        </p:pic>
        <p:pic>
          <p:nvPicPr>
            <p:cNvPr id="5" name="Picture 4" descr="A blue square with white text and a logo&#10;&#10;AI-generated content may be incorrect.">
              <a:extLst>
                <a:ext uri="{FF2B5EF4-FFF2-40B4-BE49-F238E27FC236}">
                  <a16:creationId xmlns:a16="http://schemas.microsoft.com/office/drawing/2014/main" id="{E9CC13B1-EDE5-0146-8F5D-9DCD0BB9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6028" y="1011526"/>
              <a:ext cx="1015090" cy="1015090"/>
            </a:xfrm>
            <a:prstGeom prst="rect">
              <a:avLst/>
            </a:prstGeom>
          </p:spPr>
        </p:pic>
        <p:pic>
          <p:nvPicPr>
            <p:cNvPr id="6" name="Picture 5" descr="A pink square with white text and a circle with a sign&#10;&#10;AI-generated content may be incorrect.">
              <a:extLst>
                <a:ext uri="{FF2B5EF4-FFF2-40B4-BE49-F238E27FC236}">
                  <a16:creationId xmlns:a16="http://schemas.microsoft.com/office/drawing/2014/main" id="{270EAD73-A34D-4AB9-010C-678397463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7774" y="1541871"/>
              <a:ext cx="1041340" cy="1034578"/>
            </a:xfrm>
            <a:prstGeom prst="rect">
              <a:avLst/>
            </a:prstGeom>
          </p:spPr>
        </p:pic>
        <p:pic>
          <p:nvPicPr>
            <p:cNvPr id="7" name="Picture 6" descr="A yellow square with white text and a symbol&#10;&#10;AI-generated content may be incorrect.">
              <a:extLst>
                <a:ext uri="{FF2B5EF4-FFF2-40B4-BE49-F238E27FC236}">
                  <a16:creationId xmlns:a16="http://schemas.microsoft.com/office/drawing/2014/main" id="{643BC935-D77C-F274-96B1-059416552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4762" y="1547227"/>
              <a:ext cx="1027817" cy="1034579"/>
            </a:xfrm>
            <a:prstGeom prst="rect">
              <a:avLst/>
            </a:prstGeom>
          </p:spPr>
        </p:pic>
        <p:pic>
          <p:nvPicPr>
            <p:cNvPr id="8" name="Picture 7" descr="A red sign with white people and a number&#10;&#10;AI-generated content may be incorrect.">
              <a:extLst>
                <a:ext uri="{FF2B5EF4-FFF2-40B4-BE49-F238E27FC236}">
                  <a16:creationId xmlns:a16="http://schemas.microsoft.com/office/drawing/2014/main" id="{78235F26-FD86-3278-87E8-A76605AD8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r="1503"/>
            <a:stretch>
              <a:fillRect/>
            </a:stretch>
          </p:blipFill>
          <p:spPr>
            <a:xfrm>
              <a:off x="-719622" y="2917034"/>
              <a:ext cx="1015091" cy="1023932"/>
            </a:xfrm>
            <a:prstGeom prst="rect">
              <a:avLst/>
            </a:prstGeom>
          </p:spPr>
        </p:pic>
        <p:pic>
          <p:nvPicPr>
            <p:cNvPr id="9" name="Picture 8" descr="A sign with buildings and text&#10;&#10;AI-generated content may be incorrect.">
              <a:extLst>
                <a:ext uri="{FF2B5EF4-FFF2-40B4-BE49-F238E27FC236}">
                  <a16:creationId xmlns:a16="http://schemas.microsoft.com/office/drawing/2014/main" id="{479040FA-D5D9-3368-160B-02959A8A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411" r="1645"/>
            <a:stretch>
              <a:fillRect/>
            </a:stretch>
          </p:blipFill>
          <p:spPr>
            <a:xfrm>
              <a:off x="293427" y="2913797"/>
              <a:ext cx="999044" cy="1037230"/>
            </a:xfrm>
            <a:prstGeom prst="rect">
              <a:avLst/>
            </a:prstGeom>
          </p:spPr>
        </p:pic>
        <p:pic>
          <p:nvPicPr>
            <p:cNvPr id="10" name="Picture 9" descr="A blue sign with a bird and a gavel&#10;&#10;AI-generated content may be incorrect.">
              <a:extLst>
                <a:ext uri="{FF2B5EF4-FFF2-40B4-BE49-F238E27FC236}">
                  <a16:creationId xmlns:a16="http://schemas.microsoft.com/office/drawing/2014/main" id="{EBD80C6D-A825-7017-E08C-6B4466B3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254" r="689"/>
            <a:stretch>
              <a:fillRect/>
            </a:stretch>
          </p:blipFill>
          <p:spPr>
            <a:xfrm>
              <a:off x="1289716" y="2916273"/>
              <a:ext cx="998626" cy="1018418"/>
            </a:xfrm>
            <a:prstGeom prst="rect">
              <a:avLst/>
            </a:prstGeom>
          </p:spPr>
        </p:pic>
        <p:pic>
          <p:nvPicPr>
            <p:cNvPr id="11" name="Picture 10" descr="A yellow sign with a round light with a round light and a round light with a white circle with a round light on it&#10;&#10;AI-generated content may be incorrect.">
              <a:extLst>
                <a:ext uri="{FF2B5EF4-FFF2-40B4-BE49-F238E27FC236}">
                  <a16:creationId xmlns:a16="http://schemas.microsoft.com/office/drawing/2014/main" id="{E089FED9-99C3-66CB-1BFD-522EAF069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569" r="488"/>
            <a:stretch>
              <a:fillRect/>
            </a:stretch>
          </p:blipFill>
          <p:spPr>
            <a:xfrm>
              <a:off x="2285897" y="2920744"/>
              <a:ext cx="1005896" cy="1016636"/>
            </a:xfrm>
            <a:prstGeom prst="rect">
              <a:avLst/>
            </a:prstGeom>
          </p:spPr>
        </p:pic>
        <p:pic>
          <p:nvPicPr>
            <p:cNvPr id="12" name="Picture 11" descr="A green square with white text and a heart and pulse line&#10;&#10;AI-generated content may be incorrect.">
              <a:extLst>
                <a:ext uri="{FF2B5EF4-FFF2-40B4-BE49-F238E27FC236}">
                  <a16:creationId xmlns:a16="http://schemas.microsoft.com/office/drawing/2014/main" id="{9730C4DD-F016-DC9B-D223-C6DD5C5A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191" r="1154"/>
            <a:stretch>
              <a:fillRect/>
            </a:stretch>
          </p:blipFill>
          <p:spPr>
            <a:xfrm>
              <a:off x="3289007" y="2909806"/>
              <a:ext cx="1003111" cy="1027206"/>
            </a:xfrm>
            <a:prstGeom prst="rect">
              <a:avLst/>
            </a:prstGeom>
          </p:spPr>
        </p:pic>
        <p:pic>
          <p:nvPicPr>
            <p:cNvPr id="13" name="Picture 12" descr="A red sign with a book and a pencil&#10;&#10;AI-generated content may be incorrect.">
              <a:extLst>
                <a:ext uri="{FF2B5EF4-FFF2-40B4-BE49-F238E27FC236}">
                  <a16:creationId xmlns:a16="http://schemas.microsoft.com/office/drawing/2014/main" id="{DC290F89-33B7-713A-0E37-4B47082AE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874" r="464"/>
            <a:stretch>
              <a:fillRect/>
            </a:stretch>
          </p:blipFill>
          <p:spPr>
            <a:xfrm>
              <a:off x="4292119" y="2907063"/>
              <a:ext cx="1003326" cy="1030316"/>
            </a:xfrm>
            <a:prstGeom prst="rect">
              <a:avLst/>
            </a:prstGeom>
          </p:spPr>
        </p:pic>
        <p:pic>
          <p:nvPicPr>
            <p:cNvPr id="14" name="Picture 13" descr="A red square with white text and a symbol&#10;&#10;AI-generated content may be incorrect.">
              <a:extLst>
                <a:ext uri="{FF2B5EF4-FFF2-40B4-BE49-F238E27FC236}">
                  <a16:creationId xmlns:a16="http://schemas.microsoft.com/office/drawing/2014/main" id="{30F51C5E-54E2-541F-3C83-0E64BEA9B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1419" r="439"/>
            <a:stretch>
              <a:fillRect/>
            </a:stretch>
          </p:blipFill>
          <p:spPr>
            <a:xfrm>
              <a:off x="5295228" y="2899376"/>
              <a:ext cx="1005572" cy="1038004"/>
            </a:xfrm>
            <a:prstGeom prst="rect">
              <a:avLst/>
            </a:prstGeom>
          </p:spPr>
        </p:pic>
        <p:pic>
          <p:nvPicPr>
            <p:cNvPr id="15" name="Picture 14" descr="A yellow sign with a bowl of hot soup&#10;&#10;AI-generated content may be incorrect.">
              <a:extLst>
                <a:ext uri="{FF2B5EF4-FFF2-40B4-BE49-F238E27FC236}">
                  <a16:creationId xmlns:a16="http://schemas.microsoft.com/office/drawing/2014/main" id="{82E25B48-87F3-F1E3-F0AB-F1CF1682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802" r="1258"/>
            <a:stretch>
              <a:fillRect/>
            </a:stretch>
          </p:blipFill>
          <p:spPr>
            <a:xfrm>
              <a:off x="6298338" y="2897388"/>
              <a:ext cx="1007747" cy="1042393"/>
            </a:xfrm>
            <a:prstGeom prst="rect">
              <a:avLst/>
            </a:prstGeom>
          </p:spPr>
        </p:pic>
        <p:pic>
          <p:nvPicPr>
            <p:cNvPr id="16" name="Picture 15" descr="A green square with a white circle and a globe&#10;&#10;AI-generated content may be incorrect.">
              <a:extLst>
                <a:ext uri="{FF2B5EF4-FFF2-40B4-BE49-F238E27FC236}">
                  <a16:creationId xmlns:a16="http://schemas.microsoft.com/office/drawing/2014/main" id="{AA138C26-DE5A-7881-977A-39F63794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2294" r="2020"/>
            <a:stretch>
              <a:fillRect/>
            </a:stretch>
          </p:blipFill>
          <p:spPr>
            <a:xfrm>
              <a:off x="752629" y="4294003"/>
              <a:ext cx="994840" cy="1039706"/>
            </a:xfrm>
            <a:prstGeom prst="rect">
              <a:avLst/>
            </a:prstGeom>
          </p:spPr>
        </p:pic>
        <p:pic>
          <p:nvPicPr>
            <p:cNvPr id="17" name="Picture 16" descr="A green sign with white text and a tree and birds&#10;&#10;AI-generated content may be incorrect.">
              <a:extLst>
                <a:ext uri="{FF2B5EF4-FFF2-40B4-BE49-F238E27FC236}">
                  <a16:creationId xmlns:a16="http://schemas.microsoft.com/office/drawing/2014/main" id="{1D7A266C-6160-EE1E-731C-B21943DE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892" r="628"/>
            <a:stretch>
              <a:fillRect/>
            </a:stretch>
          </p:blipFill>
          <p:spPr>
            <a:xfrm>
              <a:off x="1995751" y="4301164"/>
              <a:ext cx="996279" cy="1018310"/>
            </a:xfrm>
            <a:prstGeom prst="rect">
              <a:avLst/>
            </a:prstGeom>
          </p:spPr>
        </p:pic>
        <p:pic>
          <p:nvPicPr>
            <p:cNvPr id="18" name="Picture 17" descr="A blue sign with white text and a drop of water&#10;&#10;AI-generated content may be incorrect.">
              <a:extLst>
                <a:ext uri="{FF2B5EF4-FFF2-40B4-BE49-F238E27FC236}">
                  <a16:creationId xmlns:a16="http://schemas.microsoft.com/office/drawing/2014/main" id="{C6C386BA-DCA1-704F-0697-7F8C8983D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l="2311" r="1984"/>
            <a:stretch>
              <a:fillRect/>
            </a:stretch>
          </p:blipFill>
          <p:spPr>
            <a:xfrm>
              <a:off x="3462450" y="4299028"/>
              <a:ext cx="1003110" cy="1034681"/>
            </a:xfrm>
            <a:prstGeom prst="rect">
              <a:avLst/>
            </a:prstGeom>
          </p:spPr>
        </p:pic>
        <p:pic>
          <p:nvPicPr>
            <p:cNvPr id="19" name="Picture 18" descr="A blue square with white fish and waves&#10;&#10;AI-generated content may be incorrect.">
              <a:extLst>
                <a:ext uri="{FF2B5EF4-FFF2-40B4-BE49-F238E27FC236}">
                  <a16:creationId xmlns:a16="http://schemas.microsoft.com/office/drawing/2014/main" id="{8A54AED3-8D74-FED6-37A8-37A7D5FAF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l="1276" r="1143"/>
            <a:stretch>
              <a:fillRect/>
            </a:stretch>
          </p:blipFill>
          <p:spPr>
            <a:xfrm>
              <a:off x="4713514" y="4301164"/>
              <a:ext cx="1009135" cy="10341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AF6FB42A-520C-5CC2-4073-7C46C432E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>
            <a:extLst>
              <a:ext uri="{FF2B5EF4-FFF2-40B4-BE49-F238E27FC236}">
                <a16:creationId xmlns:a16="http://schemas.microsoft.com/office/drawing/2014/main" id="{362C3A07-D5D3-9E48-9F8F-800783281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Kaj so cilji trajnostnega razvoja?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A74FC-C55A-D17F-B3E1-D433BF703D6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94360" y="680584"/>
            <a:ext cx="5207794" cy="5170646"/>
          </a:xfrm>
        </p:spPr>
        <p:txBody>
          <a:bodyPr/>
          <a:lstStyle/>
          <a:p>
            <a:pPr marL="342000" lvl="0" indent="-342900"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400" noProof="0" dirty="0"/>
              <a:t>Cilji trajnostnega razvoja so </a:t>
            </a:r>
            <a:r>
              <a:rPr lang="sl-SI" sz="2400" b="1" noProof="0" dirty="0"/>
              <a:t>cilji Združenih narodov za trajnostni razvoj</a:t>
            </a:r>
            <a:r>
              <a:rPr lang="sl-SI" sz="2400" noProof="0" dirty="0"/>
              <a:t>.</a:t>
            </a:r>
          </a:p>
          <a:p>
            <a:pPr marL="3420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endParaRPr lang="sl-SI" sz="2400" b="1" noProof="0" dirty="0"/>
          </a:p>
          <a:p>
            <a:pPr marL="342000" lvl="0" indent="-342900"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400" noProof="0" dirty="0"/>
              <a:t>Vključujejo</a:t>
            </a:r>
            <a:r>
              <a:rPr lang="sl-SI" sz="2400" b="1" noProof="0" dirty="0"/>
              <a:t> 17 tematskih ciljev</a:t>
            </a:r>
            <a:r>
              <a:rPr lang="sl-SI" sz="2400" noProof="0" dirty="0"/>
              <a:t>, ki so razdeljeni na</a:t>
            </a:r>
            <a:r>
              <a:rPr lang="sl-SI" sz="2400" b="1" noProof="0" dirty="0"/>
              <a:t> 169 podciljev</a:t>
            </a:r>
            <a:r>
              <a:rPr lang="sl-SI" sz="2400" noProof="0" dirty="0"/>
              <a:t>, ki izražajo </a:t>
            </a:r>
            <a:r>
              <a:rPr lang="sl-SI" sz="2400" noProof="0" dirty="0">
                <a:solidFill>
                  <a:schemeClr val="dk1"/>
                </a:solidFill>
              </a:rPr>
              <a:t>kvantitativne</a:t>
            </a:r>
            <a:r>
              <a:rPr lang="sl-SI" sz="2400" noProof="0" dirty="0"/>
              <a:t> cilje. </a:t>
            </a:r>
            <a:r>
              <a:rPr lang="sl-SI" sz="2400" b="1" noProof="0" dirty="0"/>
              <a:t>Merljivi so z 230 potencialnimi kazalniki.</a:t>
            </a:r>
            <a:endParaRPr lang="sl-SI" sz="2400" noProof="0" dirty="0"/>
          </a:p>
          <a:p>
            <a:pPr marL="3420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endParaRPr lang="sl-SI" sz="2400" b="1" noProof="0" dirty="0"/>
          </a:p>
          <a:p>
            <a:pPr marL="342000" lvl="0" indent="-342900"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400" noProof="0" dirty="0"/>
              <a:t>Cilje je podpisalo</a:t>
            </a:r>
            <a:r>
              <a:rPr lang="sl-SI" sz="2400" b="1" noProof="0" dirty="0"/>
              <a:t> 193 držav</a:t>
            </a:r>
            <a:r>
              <a:rPr lang="sl-SI" sz="2400" noProof="0" dirty="0"/>
              <a:t>.</a:t>
            </a:r>
          </a:p>
          <a:p>
            <a:pPr marL="342000" lvl="0" indent="-342900">
              <a:buClr>
                <a:srgbClr val="035854"/>
              </a:buClr>
              <a:buSzPts val="2400"/>
              <a:buFont typeface="Arial" panose="020B0604020202020204" pitchFamily="34" charset="0"/>
              <a:buChar char="•"/>
            </a:pPr>
            <a:endParaRPr lang="sl-SI" sz="2400" b="1" noProof="0" dirty="0"/>
          </a:p>
          <a:p>
            <a:pPr marL="342000" lvl="0" indent="-342900"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400" b="1" noProof="0" dirty="0"/>
              <a:t>Nadomeščajo </a:t>
            </a:r>
            <a:r>
              <a:rPr lang="sl-SI" sz="2400" noProof="0" dirty="0"/>
              <a:t>razvojne cilje tisočletja, ki so veljali od leta 2000 do 2015.</a:t>
            </a:r>
          </a:p>
        </p:txBody>
      </p:sp>
    </p:spTree>
    <p:extLst>
      <p:ext uri="{BB962C8B-B14F-4D97-AF65-F5344CB8AC3E}">
        <p14:creationId xmlns:p14="http://schemas.microsoft.com/office/powerpoint/2010/main" val="153431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Kakšne so značilnosti</a:t>
            </a:r>
            <a:br>
              <a:rPr lang="sl-SI" noProof="0" dirty="0"/>
            </a:br>
            <a:r>
              <a:rPr lang="sl-SI" noProof="0" dirty="0"/>
              <a:t>ciljev trajnostnega razvoja?</a:t>
            </a:r>
          </a:p>
        </p:txBody>
      </p:sp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9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Imajo </a:t>
            </a:r>
            <a:r>
              <a:rPr lang="sl-SI" sz="2400" b="1" noProof="0" dirty="0">
                <a:ea typeface="Arial"/>
                <a:sym typeface="Arial"/>
              </a:rPr>
              <a:t>globalno in lokalno razsežnost.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So </a:t>
            </a:r>
            <a:r>
              <a:rPr lang="sl-SI" sz="2400" b="1" noProof="0" dirty="0">
                <a:ea typeface="Arial"/>
                <a:sym typeface="Arial"/>
              </a:rPr>
              <a:t>jasni. 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So </a:t>
            </a:r>
            <a:r>
              <a:rPr lang="sl-SI" sz="2400" b="1" noProof="0" dirty="0">
                <a:ea typeface="Arial"/>
                <a:sym typeface="Arial"/>
              </a:rPr>
              <a:t>razširljivi in dolgoročni.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Lahko se </a:t>
            </a:r>
            <a:r>
              <a:rPr lang="sl-SI" sz="2400" b="1" noProof="0" dirty="0">
                <a:ea typeface="Arial"/>
                <a:sym typeface="Arial"/>
              </a:rPr>
              <a:t>prilagodijo </a:t>
            </a:r>
            <a:r>
              <a:rPr lang="sl-SI" sz="2400" noProof="0" dirty="0">
                <a:ea typeface="Arial"/>
                <a:sym typeface="Arial"/>
              </a:rPr>
              <a:t>vladam, lokalnim institucijam, podjetjem različnih velikosti in iz različnih panog. 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So </a:t>
            </a:r>
            <a:r>
              <a:rPr lang="sl-SI" sz="2400" b="1" noProof="0" dirty="0">
                <a:ea typeface="Arial"/>
                <a:sym typeface="Arial"/>
              </a:rPr>
              <a:t>medsektorski in niso usmerjeni v posamezne sektorje.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b="1" noProof="0" dirty="0">
                <a:ea typeface="Arial"/>
                <a:sym typeface="Arial"/>
              </a:rPr>
              <a:t>Opredeljujejo sektorske pristojnosti med različnimi deležniki. </a:t>
            </a:r>
            <a:endParaRPr lang="sl-SI" sz="2400" noProof="0" dirty="0">
              <a:ea typeface="Arial"/>
              <a:sym typeface="Arial"/>
            </a:endParaRP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r>
              <a:rPr lang="sl-SI" sz="2400" noProof="0" dirty="0">
                <a:ea typeface="Arial"/>
                <a:sym typeface="Arial"/>
              </a:rPr>
              <a:t>Spodbujajo merjenje </a:t>
            </a:r>
            <a:r>
              <a:rPr lang="sl-SI" sz="2400" b="1" noProof="0" dirty="0">
                <a:ea typeface="Arial"/>
                <a:sym typeface="Arial"/>
              </a:rPr>
              <a:t>pozitivnih (odgovornost) in primerljivih učinkov.</a:t>
            </a:r>
          </a:p>
          <a:p>
            <a:pPr marL="342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35854"/>
              </a:buClr>
              <a:buSzPts val="1882"/>
              <a:buFont typeface="Noto Sans Symbols"/>
              <a:buChar char="✔"/>
            </a:pPr>
            <a:endParaRPr lang="sl-SI" noProof="0" dirty="0">
              <a:solidFill>
                <a:srgbClr val="035854"/>
              </a:solidFill>
              <a:ea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3630-83ED-E221-DE1C-61472C4B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Lokalne oblasti:</a:t>
            </a:r>
            <a:br>
              <a:rPr lang="sl-SI" noProof="0" dirty="0"/>
            </a:br>
            <a:r>
              <a:rPr lang="sl-SI" noProof="0" dirty="0"/>
              <a:t>ključni akterji</a:t>
            </a:r>
            <a:br>
              <a:rPr lang="sl-SI" noProof="0" dirty="0"/>
            </a:br>
            <a:r>
              <a:rPr lang="sl-SI" noProof="0" dirty="0"/>
              <a:t>za cilje trajnostnega razvoja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B9204-DA6D-903D-4049-25E8852ED84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61410" y="1065885"/>
            <a:ext cx="7936230" cy="2571571"/>
          </a:xfrm>
        </p:spPr>
        <p:txBody>
          <a:bodyPr>
            <a:noAutofit/>
          </a:bodyPr>
          <a:lstStyle/>
          <a:p>
            <a:pPr marL="342000" lvl="0" indent="-342000">
              <a:buClr>
                <a:srgbClr val="035854"/>
              </a:buClr>
              <a:buFont typeface="Arial"/>
              <a:buChar char="•"/>
            </a:pPr>
            <a:r>
              <a:rPr lang="sl-SI" sz="2000" b="1" noProof="0" dirty="0"/>
              <a:t>Lokalne oblasti </a:t>
            </a:r>
            <a:r>
              <a:rPr lang="sl-SI" sz="2000" noProof="0" dirty="0"/>
              <a:t>so najbližje državljanom in upravljajo pomembne storitve: </a:t>
            </a:r>
            <a:r>
              <a:rPr lang="sl-SI" sz="2000" b="1" noProof="0" dirty="0"/>
              <a:t>promet, stanovanja, izobraževanje, odpadki, voda, energija itd.</a:t>
            </a:r>
            <a:endParaRPr lang="sl-SI" sz="2000" noProof="0" dirty="0"/>
          </a:p>
          <a:p>
            <a:pPr marL="342000" lvl="0" indent="-342000">
              <a:buClr>
                <a:srgbClr val="035854"/>
              </a:buClr>
              <a:buFont typeface="Arial"/>
              <a:buChar char="•"/>
            </a:pPr>
            <a:r>
              <a:rPr lang="sl-SI" sz="2000" b="1" noProof="0" dirty="0"/>
              <a:t>Več kot 65 % ciljev trajnostnega razvoja je mogoče doseči </a:t>
            </a:r>
            <a:r>
              <a:rPr lang="sl-SI" sz="2000" noProof="0" dirty="0"/>
              <a:t>le z udeležbo lokalnih in regionalnih organov.</a:t>
            </a:r>
          </a:p>
          <a:p>
            <a:pPr marL="342000" lvl="0" indent="-342000">
              <a:buClr>
                <a:srgbClr val="035854"/>
              </a:buClr>
              <a:buFont typeface="Arial"/>
              <a:buChar char="•"/>
            </a:pPr>
            <a:r>
              <a:rPr lang="sl-SI" sz="2000" b="1" noProof="0" dirty="0"/>
              <a:t>Mesta in občine so na čelu boja proti podnebnim spremembam, </a:t>
            </a:r>
            <a:r>
              <a:rPr lang="sl-SI" sz="2000" noProof="0" dirty="0"/>
              <a:t>revščini in neenakosti.</a:t>
            </a:r>
          </a:p>
          <a:p>
            <a:pPr marL="342000" lvl="0" indent="-342000">
              <a:buClr>
                <a:srgbClr val="035854"/>
              </a:buClr>
              <a:buFont typeface="Arial"/>
              <a:buChar char="•"/>
            </a:pPr>
            <a:r>
              <a:rPr lang="sl-SI" sz="2000" b="1" noProof="0" dirty="0"/>
              <a:t>Lokalni ukrepi imajo globalne posledice</a:t>
            </a:r>
            <a:r>
              <a:rPr lang="sl-SI" sz="2000" noProof="0" dirty="0"/>
              <a:t>: trajnostni razvoj mest, socialna vključenost in zelene inovacije prispevajo h globalnim ciljem.</a:t>
            </a:r>
          </a:p>
        </p:txBody>
      </p:sp>
      <p:pic>
        <p:nvPicPr>
          <p:cNvPr id="5" name="Google Shape;282;p46">
            <a:extLst>
              <a:ext uri="{FF2B5EF4-FFF2-40B4-BE49-F238E27FC236}">
                <a16:creationId xmlns:a16="http://schemas.microsoft.com/office/drawing/2014/main" id="{D71A066F-711B-AABF-D6FF-2AAA9D465D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682" y="394549"/>
            <a:ext cx="2943636" cy="290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008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89799-EB2B-7022-0BEC-21D8579C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8" y="595856"/>
            <a:ext cx="11056621" cy="1625060"/>
          </a:xfrm>
        </p:spPr>
        <p:txBody>
          <a:bodyPr/>
          <a:lstStyle/>
          <a:p>
            <a:r>
              <a:rPr lang="sl-SI" noProof="0" dirty="0"/>
              <a:t>Trajnostna javna naročila:</a:t>
            </a:r>
            <a:br>
              <a:rPr lang="sl-SI" noProof="0" dirty="0"/>
            </a:br>
            <a:r>
              <a:rPr lang="sl-SI" noProof="0" dirty="0"/>
              <a:t>strateški instrument za</a:t>
            </a:r>
            <a:br>
              <a:rPr lang="sl-SI" noProof="0" dirty="0"/>
            </a:br>
            <a:r>
              <a:rPr lang="sl-SI" noProof="0" dirty="0"/>
              <a:t>uresničevanje ciljev trajnostnega razvoja</a:t>
            </a:r>
          </a:p>
        </p:txBody>
      </p:sp>
      <p:grpSp>
        <p:nvGrpSpPr>
          <p:cNvPr id="7" name="Google Shape;289;p4">
            <a:extLst>
              <a:ext uri="{FF2B5EF4-FFF2-40B4-BE49-F238E27FC236}">
                <a16:creationId xmlns:a16="http://schemas.microsoft.com/office/drawing/2014/main" id="{22D12266-0C26-BBCE-0830-702C2470118C}"/>
              </a:ext>
            </a:extLst>
          </p:cNvPr>
          <p:cNvGrpSpPr/>
          <p:nvPr/>
        </p:nvGrpSpPr>
        <p:grpSpPr>
          <a:xfrm>
            <a:off x="594358" y="2527868"/>
            <a:ext cx="10509940" cy="3734276"/>
            <a:chOff x="246670" y="300798"/>
            <a:chExt cx="10509940" cy="3734276"/>
          </a:xfrm>
        </p:grpSpPr>
        <p:sp>
          <p:nvSpPr>
            <p:cNvPr id="8" name="Google Shape;290;p4">
              <a:extLst>
                <a:ext uri="{FF2B5EF4-FFF2-40B4-BE49-F238E27FC236}">
                  <a16:creationId xmlns:a16="http://schemas.microsoft.com/office/drawing/2014/main" id="{A28E7AFA-BA09-D149-E48C-D010465FE185}"/>
                </a:ext>
              </a:extLst>
            </p:cNvPr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9" name="Google Shape;291;p4">
              <a:extLst>
                <a:ext uri="{FF2B5EF4-FFF2-40B4-BE49-F238E27FC236}">
                  <a16:creationId xmlns:a16="http://schemas.microsoft.com/office/drawing/2014/main" id="{04B44E74-BBC5-51CC-4BD4-DFFDAAC9D584}"/>
                </a:ext>
              </a:extLst>
            </p:cNvPr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" name="Google Shape;292;p4">
              <a:extLst>
                <a:ext uri="{FF2B5EF4-FFF2-40B4-BE49-F238E27FC236}">
                  <a16:creationId xmlns:a16="http://schemas.microsoft.com/office/drawing/2014/main" id="{DFC9427A-80EF-17E4-D436-FC9230DBC65E}"/>
                </a:ext>
              </a:extLst>
            </p:cNvPr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1" name="Google Shape;293;p4">
              <a:extLst>
                <a:ext uri="{FF2B5EF4-FFF2-40B4-BE49-F238E27FC236}">
                  <a16:creationId xmlns:a16="http://schemas.microsoft.com/office/drawing/2014/main" id="{115078B2-E316-3FC5-A49C-F2346CC9EB7F}"/>
                </a:ext>
              </a:extLst>
            </p:cNvPr>
            <p:cNvSpPr txBox="1"/>
            <p:nvPr/>
          </p:nvSpPr>
          <p:spPr>
            <a:xfrm>
              <a:off x="246670" y="1711605"/>
              <a:ext cx="234000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Javno naročanje predstavlja v mnogih državah 15 do 20 % bruto domačega proizvoda (BDP) – to je močan gospodarski vzvod.</a:t>
              </a:r>
            </a:p>
          </p:txBody>
        </p:sp>
        <p:sp>
          <p:nvSpPr>
            <p:cNvPr id="12" name="Google Shape;294;p4">
              <a:extLst>
                <a:ext uri="{FF2B5EF4-FFF2-40B4-BE49-F238E27FC236}">
                  <a16:creationId xmlns:a16="http://schemas.microsoft.com/office/drawing/2014/main" id="{9FD2BC77-908D-BC02-26F9-FF14D92E0E35}"/>
                </a:ext>
              </a:extLst>
            </p:cNvPr>
            <p:cNvSpPr/>
            <p:nvPr/>
          </p:nvSpPr>
          <p:spPr>
            <a:xfrm>
              <a:off x="3504276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" name="Google Shape;295;p4">
              <a:extLst>
                <a:ext uri="{FF2B5EF4-FFF2-40B4-BE49-F238E27FC236}">
                  <a16:creationId xmlns:a16="http://schemas.microsoft.com/office/drawing/2014/main" id="{AFE8D234-5927-FF91-866F-5D69EDF7478F}"/>
                </a:ext>
              </a:extLst>
            </p:cNvPr>
            <p:cNvSpPr/>
            <p:nvPr/>
          </p:nvSpPr>
          <p:spPr>
            <a:xfrm>
              <a:off x="3775665" y="587651"/>
              <a:ext cx="730660" cy="7306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" name="Google Shape;296;p4">
              <a:extLst>
                <a:ext uri="{FF2B5EF4-FFF2-40B4-BE49-F238E27FC236}">
                  <a16:creationId xmlns:a16="http://schemas.microsoft.com/office/drawing/2014/main" id="{1C708C62-8F5D-FA9A-EA7D-C300C864DB1F}"/>
                </a:ext>
              </a:extLst>
            </p:cNvPr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" name="Google Shape;297;p4">
              <a:extLst>
                <a:ext uri="{FF2B5EF4-FFF2-40B4-BE49-F238E27FC236}">
                  <a16:creationId xmlns:a16="http://schemas.microsoft.com/office/drawing/2014/main" id="{3B8B030E-1D1B-690A-AD2A-A6BE20C23081}"/>
                </a:ext>
              </a:extLst>
            </p:cNvPr>
            <p:cNvSpPr txBox="1"/>
            <p:nvPr/>
          </p:nvSpPr>
          <p:spPr>
            <a:xfrm>
              <a:off x="3009307" y="1711605"/>
              <a:ext cx="244384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S trajnostnim javnim naročanjem lahko lokalne oblasti: 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– zmanjšajo obremenitev okolja (12. in 13. cilj trajnostnega razvoja),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– spodbujajo dostojno delo in socialno vključenost (8. in 10. cilj trajnostnega razvoja),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– spodbujajo inovativnost in trajnostno infrastrukturo (9. in 11. cilj trajnostnega razvoja).</a:t>
              </a:r>
            </a:p>
          </p:txBody>
        </p:sp>
        <p:sp>
          <p:nvSpPr>
            <p:cNvPr id="16" name="Google Shape;298;p4">
              <a:extLst>
                <a:ext uri="{FF2B5EF4-FFF2-40B4-BE49-F238E27FC236}">
                  <a16:creationId xmlns:a16="http://schemas.microsoft.com/office/drawing/2014/main" id="{DCE1067E-A6B9-2548-53DF-4411A7262AE7}"/>
                </a:ext>
              </a:extLst>
            </p:cNvPr>
            <p:cNvSpPr/>
            <p:nvPr/>
          </p:nvSpPr>
          <p:spPr>
            <a:xfrm>
              <a:off x="6225565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" name="Google Shape;299;p4">
              <a:extLst>
                <a:ext uri="{FF2B5EF4-FFF2-40B4-BE49-F238E27FC236}">
                  <a16:creationId xmlns:a16="http://schemas.microsoft.com/office/drawing/2014/main" id="{582CB58B-ADEF-8894-94DB-C2F755749B79}"/>
                </a:ext>
              </a:extLst>
            </p:cNvPr>
            <p:cNvSpPr/>
            <p:nvPr/>
          </p:nvSpPr>
          <p:spPr>
            <a:xfrm>
              <a:off x="6496954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" name="Google Shape;300;p4">
              <a:extLst>
                <a:ext uri="{FF2B5EF4-FFF2-40B4-BE49-F238E27FC236}">
                  <a16:creationId xmlns:a16="http://schemas.microsoft.com/office/drawing/2014/main" id="{9220E917-FE25-C8E9-0B5C-B996950F9F75}"/>
                </a:ext>
              </a:extLst>
            </p:cNvPr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" name="Google Shape;301;p4">
              <a:extLst>
                <a:ext uri="{FF2B5EF4-FFF2-40B4-BE49-F238E27FC236}">
                  <a16:creationId xmlns:a16="http://schemas.microsoft.com/office/drawing/2014/main" id="{D971A155-DA72-3E8C-0661-B3BC1F351111}"/>
                </a:ext>
              </a:extLst>
            </p:cNvPr>
            <p:cNvSpPr txBox="1"/>
            <p:nvPr/>
          </p:nvSpPr>
          <p:spPr>
            <a:xfrm>
              <a:off x="5692283" y="1711605"/>
              <a:ext cx="234000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Utrjujejo načela ciljev trajnostnega razvoja v vsakodnevnem odločanju in dolgoročnih strategijah.</a:t>
              </a:r>
            </a:p>
          </p:txBody>
        </p:sp>
        <p:sp>
          <p:nvSpPr>
            <p:cNvPr id="20" name="Google Shape;302;p4">
              <a:extLst>
                <a:ext uri="{FF2B5EF4-FFF2-40B4-BE49-F238E27FC236}">
                  <a16:creationId xmlns:a16="http://schemas.microsoft.com/office/drawing/2014/main" id="{E98F3888-CD02-4550-9187-82E0E22441B4}"/>
                </a:ext>
              </a:extLst>
            </p:cNvPr>
            <p:cNvSpPr/>
            <p:nvPr/>
          </p:nvSpPr>
          <p:spPr>
            <a:xfrm>
              <a:off x="8949889" y="300798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1" name="Google Shape;303;p4">
              <a:extLst>
                <a:ext uri="{FF2B5EF4-FFF2-40B4-BE49-F238E27FC236}">
                  <a16:creationId xmlns:a16="http://schemas.microsoft.com/office/drawing/2014/main" id="{52796C9B-F40C-2EA5-4277-7CF133444AE9}"/>
                </a:ext>
              </a:extLst>
            </p:cNvPr>
            <p:cNvSpPr/>
            <p:nvPr/>
          </p:nvSpPr>
          <p:spPr>
            <a:xfrm>
              <a:off x="9221277" y="572187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2" name="Google Shape;304;p4">
              <a:extLst>
                <a:ext uri="{FF2B5EF4-FFF2-40B4-BE49-F238E27FC236}">
                  <a16:creationId xmlns:a16="http://schemas.microsoft.com/office/drawing/2014/main" id="{45131404-E467-EEC1-CF55-B3020196BFAA}"/>
                </a:ext>
              </a:extLst>
            </p:cNvPr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" name="Google Shape;305;p4">
              <a:extLst>
                <a:ext uri="{FF2B5EF4-FFF2-40B4-BE49-F238E27FC236}">
                  <a16:creationId xmlns:a16="http://schemas.microsoft.com/office/drawing/2014/main" id="{5FD891A6-694F-F8EC-D6CD-34CEFC40DA26}"/>
                </a:ext>
              </a:extLst>
            </p:cNvPr>
            <p:cNvSpPr txBox="1"/>
            <p:nvPr/>
          </p:nvSpPr>
          <p:spPr>
            <a:xfrm>
              <a:off x="8416610" y="1711605"/>
              <a:ext cx="234000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Pošiljajo jasne signale trgom in podpirajo odgovorna podjetja ter modele krožnega gospodarstva.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683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50F95-CEBC-116F-BB92-2E45AAB8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1634662"/>
            <a:ext cx="6740738" cy="2215991"/>
          </a:xfrm>
        </p:spPr>
        <p:txBody>
          <a:bodyPr/>
          <a:lstStyle/>
          <a:p>
            <a:r>
              <a:rPr lang="sl-SI" noProof="0" dirty="0"/>
              <a:t>5. Uvod v trajnostno javno naročanje</a:t>
            </a:r>
          </a:p>
        </p:txBody>
      </p:sp>
    </p:spTree>
    <p:extLst>
      <p:ext uri="{BB962C8B-B14F-4D97-AF65-F5344CB8AC3E}">
        <p14:creationId xmlns:p14="http://schemas.microsoft.com/office/powerpoint/2010/main" val="169322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>
            <a:spLocks noGrp="1"/>
          </p:cNvSpPr>
          <p:nvPr>
            <p:ph type="body" idx="4294967295"/>
          </p:nvPr>
        </p:nvSpPr>
        <p:spPr>
          <a:xfrm>
            <a:off x="594359" y="2739118"/>
            <a:ext cx="6787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25000" lnSpcReduction="20000"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 lang="sl-SI" noProof="0" dirty="0"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lang="sl-SI" noProof="0" dirty="0"/>
          </a:p>
        </p:txBody>
      </p:sp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985982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Program – 2. del</a:t>
            </a:r>
            <a:br>
              <a:rPr lang="sl-SI" noProof="0" dirty="0"/>
            </a:br>
            <a:r>
              <a:rPr lang="sl-SI" noProof="0" dirty="0"/>
              <a:t>Uvod v trajnostno javno naročanje</a:t>
            </a:r>
          </a:p>
        </p:txBody>
      </p:sp>
      <p:sp>
        <p:nvSpPr>
          <p:cNvPr id="370" name="Google Shape;370;p52"/>
          <p:cNvSpPr txBox="1"/>
          <p:nvPr/>
        </p:nvSpPr>
        <p:spPr>
          <a:xfrm>
            <a:off x="746759" y="243431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marR="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sl-SI" sz="2400" b="1" i="0" u="none" strike="noStrike" cap="none" noProof="0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Primerjava razvojnih modelov </a:t>
            </a:r>
            <a:endParaRPr lang="sl-SI" noProof="0" dirty="0">
              <a:latin typeface="Aptos" panose="020B0004020202020204" pitchFamily="34" charset="0"/>
            </a:endParaRPr>
          </a:p>
          <a:p>
            <a:pPr marL="685800" marR="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sl-SI" sz="2400" b="1" i="0" u="none" strike="noStrike" cap="none" noProof="0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Opredelitev zelenega javnega naročanja</a:t>
            </a:r>
            <a:endParaRPr lang="sl-SI" noProof="0" dirty="0">
              <a:latin typeface="Aptos" panose="020B0004020202020204" pitchFamily="34" charset="0"/>
            </a:endParaRPr>
          </a:p>
          <a:p>
            <a:pPr marL="685800" marR="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sl-SI" sz="2400" b="1" i="0" u="none" strike="noStrike" cap="none" noProof="0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Evropski instrumenti za </a:t>
            </a:r>
            <a:r>
              <a:rPr lang="sl-SI" sz="2400" b="1" i="0" u="none" strike="noStrike" cap="none" noProof="0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diseminacijo</a:t>
            </a:r>
            <a:r>
              <a:rPr lang="sl-SI" sz="2400" b="1" i="0" u="none" strike="noStrike" cap="none" noProof="0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zelenega javnega naročanja</a:t>
            </a:r>
          </a:p>
          <a:p>
            <a:pPr marL="685800" marR="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sl-SI" sz="24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Prednosti trajnostnega javnega naročanja</a:t>
            </a:r>
            <a:endParaRPr lang="sl-SI" sz="2400" b="1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lang="sl-SI" sz="2400" b="1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9D43F-C17A-625F-A8C6-04F1076B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2373326"/>
            <a:ext cx="6984578" cy="1477328"/>
          </a:xfrm>
        </p:spPr>
        <p:txBody>
          <a:bodyPr/>
          <a:lstStyle/>
          <a:p>
            <a:r>
              <a:rPr lang="sl-SI" noProof="0" dirty="0"/>
              <a:t>1. Primerjava razvojnih modelov</a:t>
            </a:r>
          </a:p>
        </p:txBody>
      </p:sp>
    </p:spTree>
    <p:extLst>
      <p:ext uri="{BB962C8B-B14F-4D97-AF65-F5344CB8AC3E}">
        <p14:creationId xmlns:p14="http://schemas.microsoft.com/office/powerpoint/2010/main" val="1740850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E6577E-2AA6-A216-EF54-469EC942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2812853"/>
            <a:ext cx="6714864" cy="3077766"/>
          </a:xfrm>
        </p:spPr>
        <p:txBody>
          <a:bodyPr/>
          <a:lstStyle/>
          <a:p>
            <a:pPr marL="0" indent="0">
              <a:buNone/>
            </a:pPr>
            <a:r>
              <a:rPr lang="sl-SI" b="1" noProof="0" dirty="0"/>
              <a:t>LINEARNO GOSPODARSTVO:</a:t>
            </a:r>
          </a:p>
          <a:p>
            <a:pPr lvl="0"/>
            <a:r>
              <a:rPr lang="sl-SI" b="0" noProof="0" dirty="0"/>
              <a:t>odvzem,</a:t>
            </a:r>
          </a:p>
          <a:p>
            <a:pPr lvl="0"/>
            <a:r>
              <a:rPr lang="sl-SI" b="0" noProof="0" dirty="0"/>
              <a:t>proizvodnja,</a:t>
            </a:r>
          </a:p>
          <a:p>
            <a:pPr lvl="0"/>
            <a:r>
              <a:rPr lang="sl-SI" b="0" noProof="0" dirty="0"/>
              <a:t>odlaganje.</a:t>
            </a:r>
          </a:p>
          <a:p>
            <a:endParaRPr lang="sl-SI" noProof="0" dirty="0"/>
          </a:p>
          <a:p>
            <a:pPr marL="0" indent="0">
              <a:buNone/>
            </a:pPr>
            <a:r>
              <a:rPr lang="sl-SI" b="1" noProof="0" dirty="0"/>
              <a:t>KROŽNO GOSPODARSTVO:</a:t>
            </a:r>
          </a:p>
          <a:p>
            <a:pPr lvl="0"/>
            <a:r>
              <a:rPr lang="sl-SI" b="0" noProof="0" dirty="0"/>
              <a:t>odvzem,</a:t>
            </a:r>
          </a:p>
          <a:p>
            <a:pPr lvl="0"/>
            <a:r>
              <a:rPr lang="sl-SI" b="0" noProof="0" dirty="0"/>
              <a:t>proizvodnja,</a:t>
            </a:r>
          </a:p>
          <a:p>
            <a:pPr lvl="0"/>
            <a:r>
              <a:rPr lang="sl-SI" b="0" noProof="0" dirty="0"/>
              <a:t>odlaganje,</a:t>
            </a:r>
          </a:p>
          <a:p>
            <a:pPr lvl="0"/>
            <a:r>
              <a:rPr lang="sl-SI" b="0" noProof="0" dirty="0"/>
              <a:t>ponovna uporaba.</a:t>
            </a:r>
            <a:endParaRPr lang="sl-SI" b="0" noProof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C71576-BB4D-9F8A-460C-5661DC2A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8" y="1137543"/>
            <a:ext cx="11789799" cy="1083374"/>
          </a:xfrm>
        </p:spPr>
        <p:txBody>
          <a:bodyPr/>
          <a:lstStyle/>
          <a:p>
            <a:r>
              <a:rPr lang="sl-SI" noProof="0" dirty="0"/>
              <a:t>1. Primerjava linearnega</a:t>
            </a:r>
            <a:br>
              <a:rPr lang="sl-SI" noProof="0" dirty="0"/>
            </a:br>
            <a:r>
              <a:rPr lang="sl-SI" noProof="0" dirty="0"/>
              <a:t>in krožnega gospodarstva</a:t>
            </a:r>
          </a:p>
        </p:txBody>
      </p:sp>
      <p:pic>
        <p:nvPicPr>
          <p:cNvPr id="10" name="Online Image Placeholder 9">
            <a:extLst>
              <a:ext uri="{FF2B5EF4-FFF2-40B4-BE49-F238E27FC236}">
                <a16:creationId xmlns:a16="http://schemas.microsoft.com/office/drawing/2014/main" id="{BF5805D8-AA36-7852-8073-6FC3B62C091B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2"/>
          <a:stretch>
            <a:fillRect/>
          </a:stretch>
        </p:blipFill>
        <p:spPr>
          <a:xfrm>
            <a:off x="5835159" y="2461105"/>
            <a:ext cx="5762481" cy="3429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715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551607-AE7E-9A49-0D8C-158EA35E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8" y="4506329"/>
            <a:ext cx="8074487" cy="1380760"/>
          </a:xfrm>
        </p:spPr>
        <p:txBody>
          <a:bodyPr/>
          <a:lstStyle/>
          <a:p>
            <a:r>
              <a:rPr lang="sl-SI" noProof="0" dirty="0"/>
              <a:t>Primerjava razvojnih modelov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FF32916-0D08-DCEC-80A8-8DF0FE7C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413" y="1324500"/>
            <a:ext cx="2825115" cy="3450713"/>
          </a:xfrm>
        </p:spPr>
        <p:txBody>
          <a:bodyPr/>
          <a:lstStyle/>
          <a:p>
            <a:r>
              <a:rPr lang="sl-SI" b="1" noProof="0" dirty="0">
                <a:solidFill>
                  <a:srgbClr val="035854"/>
                </a:solidFill>
              </a:rPr>
              <a:t>Model linearnega gospodarstva ni trajnosten.</a:t>
            </a:r>
          </a:p>
          <a:p>
            <a:endParaRPr lang="sl-SI" b="1" noProof="0" dirty="0">
              <a:solidFill>
                <a:srgbClr val="035854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A35F4D-E639-5F0F-FAB8-F4C74DDD18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4760" y="1934758"/>
            <a:ext cx="6972880" cy="2571571"/>
          </a:xfrm>
        </p:spPr>
        <p:txBody>
          <a:bodyPr>
            <a:noAutofit/>
          </a:bodyPr>
          <a:lstStyle/>
          <a:p>
            <a:pPr marL="228600" lvl="0">
              <a:lnSpc>
                <a:spcPct val="120000"/>
              </a:lnSpc>
              <a:spcBef>
                <a:spcPts val="1800"/>
              </a:spcBef>
              <a:buSzPct val="90090"/>
            </a:pPr>
            <a:r>
              <a:rPr lang="sl-SI" sz="2000" noProof="0" dirty="0"/>
              <a:t>Intenzivna raba </a:t>
            </a:r>
            <a:r>
              <a:rPr lang="sl-SI" sz="2000" b="1" noProof="0" dirty="0"/>
              <a:t>omejenih naravnih virov.</a:t>
            </a:r>
            <a:endParaRPr lang="sl-SI" sz="2000" noProof="0" dirty="0"/>
          </a:p>
          <a:p>
            <a:pPr marL="228600" lvl="0">
              <a:lnSpc>
                <a:spcPct val="120000"/>
              </a:lnSpc>
              <a:spcBef>
                <a:spcPts val="1800"/>
              </a:spcBef>
              <a:buSzPct val="90090"/>
            </a:pPr>
            <a:r>
              <a:rPr lang="sl-SI" sz="2000" noProof="0" dirty="0"/>
              <a:t>Masivna </a:t>
            </a:r>
            <a:r>
              <a:rPr lang="sl-SI" sz="2000" b="1" noProof="0" dirty="0"/>
              <a:t>proizvodnja odpadkov.</a:t>
            </a:r>
            <a:endParaRPr lang="sl-SI" sz="2000" noProof="0" dirty="0"/>
          </a:p>
          <a:p>
            <a:pPr marL="228600" lvl="0">
              <a:lnSpc>
                <a:spcPct val="120000"/>
              </a:lnSpc>
              <a:spcBef>
                <a:spcPts val="1800"/>
              </a:spcBef>
              <a:buSzPct val="90090"/>
            </a:pPr>
            <a:r>
              <a:rPr lang="sl-SI" sz="2000" noProof="0" dirty="0"/>
              <a:t>Odvisnost od </a:t>
            </a:r>
            <a:r>
              <a:rPr lang="sl-SI" sz="2000" b="1" noProof="0" dirty="0"/>
              <a:t>fosilnih goriv</a:t>
            </a:r>
            <a:r>
              <a:rPr lang="sl-SI" sz="2000" noProof="0" dirty="0"/>
              <a:t>, ki so odgovorna za </a:t>
            </a:r>
            <a:r>
              <a:rPr lang="sl-SI" sz="2000" b="1" noProof="0" dirty="0"/>
              <a:t>emisije toplogrednih plinov.</a:t>
            </a:r>
            <a:endParaRPr lang="sl-SI" sz="2000" noProof="0" dirty="0"/>
          </a:p>
          <a:p>
            <a:pPr marL="228600" lvl="0">
              <a:lnSpc>
                <a:spcPct val="120000"/>
              </a:lnSpc>
              <a:spcBef>
                <a:spcPts val="1800"/>
              </a:spcBef>
              <a:buSzPct val="90090"/>
            </a:pPr>
            <a:r>
              <a:rPr lang="sl-SI" sz="2000" noProof="0" dirty="0"/>
              <a:t>Povzroča </a:t>
            </a:r>
            <a:r>
              <a:rPr lang="sl-SI" sz="2000" b="1" noProof="0" dirty="0"/>
              <a:t>krize v oskrbi s surovinami.</a:t>
            </a:r>
            <a:endParaRPr lang="sl-SI" sz="2000" noProof="0" dirty="0"/>
          </a:p>
          <a:p>
            <a:pPr marL="228600" lvl="0">
              <a:lnSpc>
                <a:spcPct val="120000"/>
              </a:lnSpc>
              <a:spcBef>
                <a:spcPts val="1800"/>
              </a:spcBef>
              <a:buSzPct val="90090"/>
            </a:pPr>
            <a:r>
              <a:rPr lang="sl-SI" sz="2000" b="1" noProof="0" dirty="0"/>
              <a:t>Izguba ekonomske vrednosti </a:t>
            </a:r>
            <a:r>
              <a:rPr lang="sl-SI" sz="2000" noProof="0" dirty="0"/>
              <a:t>proizvodov, ki se uporabljajo le en življenjski cikel.</a:t>
            </a:r>
          </a:p>
        </p:txBody>
      </p:sp>
      <p:pic>
        <p:nvPicPr>
          <p:cNvPr id="7" name="Google Shape;384;p54" descr="Albero caducifoglio con riempimento a tinta unita">
            <a:extLst>
              <a:ext uri="{FF2B5EF4-FFF2-40B4-BE49-F238E27FC236}">
                <a16:creationId xmlns:a16="http://schemas.microsoft.com/office/drawing/2014/main" id="{BD39DDC7-7549-F827-566D-A3F0AB4EF6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1615" y="864299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5;p54" descr="Vietato gettare rifiuti contorno">
            <a:extLst>
              <a:ext uri="{FF2B5EF4-FFF2-40B4-BE49-F238E27FC236}">
                <a16:creationId xmlns:a16="http://schemas.microsoft.com/office/drawing/2014/main" id="{E026AFA3-B542-7E6D-54BE-5B1A27ED19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1615" y="1601331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6;p54" descr="Centrale elettrica con riempimento a tinta unita">
            <a:extLst>
              <a:ext uri="{FF2B5EF4-FFF2-40B4-BE49-F238E27FC236}">
                <a16:creationId xmlns:a16="http://schemas.microsoft.com/office/drawing/2014/main" id="{95DEE220-19EC-266B-BB04-F76B13F4BC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615" y="2338363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7;p54" descr="Cristalli contorno">
            <a:extLst>
              <a:ext uri="{FF2B5EF4-FFF2-40B4-BE49-F238E27FC236}">
                <a16:creationId xmlns:a16="http://schemas.microsoft.com/office/drawing/2014/main" id="{B7F2453F-A6A3-E1EC-4CBE-538FE1DEFC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4040" y="3075396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8;p54" descr="Dollaro con riempimento a tinta unita">
            <a:extLst>
              <a:ext uri="{FF2B5EF4-FFF2-40B4-BE49-F238E27FC236}">
                <a16:creationId xmlns:a16="http://schemas.microsoft.com/office/drawing/2014/main" id="{B1E0C006-BD04-89D6-4887-9EFFFF234AF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2528" y="3847579"/>
            <a:ext cx="608705" cy="60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133BFE-D648-1F59-4951-DF2FC4F6372D}"/>
              </a:ext>
            </a:extLst>
          </p:cNvPr>
          <p:cNvSpPr/>
          <p:nvPr/>
        </p:nvSpPr>
        <p:spPr>
          <a:xfrm>
            <a:off x="897412" y="2167909"/>
            <a:ext cx="2253650" cy="9074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4392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EDAAD-61A6-2152-5EDC-9A3FDED8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2373326"/>
            <a:ext cx="7353604" cy="1477328"/>
          </a:xfrm>
        </p:spPr>
        <p:txBody>
          <a:bodyPr/>
          <a:lstStyle/>
          <a:p>
            <a:r>
              <a:rPr lang="sl-SI" noProof="0" dirty="0"/>
              <a:t>1. Uvod v „trajnost”</a:t>
            </a:r>
          </a:p>
        </p:txBody>
      </p:sp>
    </p:spTree>
    <p:extLst>
      <p:ext uri="{BB962C8B-B14F-4D97-AF65-F5344CB8AC3E}">
        <p14:creationId xmlns:p14="http://schemas.microsoft.com/office/powerpoint/2010/main" val="234338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„</a:t>
            </a:r>
            <a:r>
              <a:rPr lang="sl-SI" noProof="0" dirty="0" err="1"/>
              <a:t>Doughnut</a:t>
            </a:r>
            <a:r>
              <a:rPr lang="sl-SI" noProof="0" dirty="0"/>
              <a:t>“ ekonomija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7E6CC-315A-55E5-49A3-C4BD355E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3342161"/>
            <a:ext cx="4619086" cy="2954655"/>
          </a:xfrm>
        </p:spPr>
        <p:txBody>
          <a:bodyPr/>
          <a:lstStyle/>
          <a:p>
            <a:r>
              <a:rPr lang="sl-SI" b="1" noProof="0" dirty="0">
                <a:solidFill>
                  <a:srgbClr val="035854"/>
                </a:solidFill>
              </a:rPr>
              <a:t>KATE RAWORTH – </a:t>
            </a:r>
            <a:r>
              <a:rPr lang="sl-SI" noProof="0" dirty="0">
                <a:solidFill>
                  <a:srgbClr val="035854"/>
                </a:solidFill>
              </a:rPr>
              <a:t>„Blaginja ljudi je odvisna </a:t>
            </a:r>
            <a:r>
              <a:rPr lang="sl-SI" b="1" noProof="0" dirty="0">
                <a:solidFill>
                  <a:srgbClr val="035854"/>
                </a:solidFill>
              </a:rPr>
              <a:t>ne le od ohranjanja rabe virov</a:t>
            </a:r>
            <a:r>
              <a:rPr lang="sl-SI" noProof="0" dirty="0">
                <a:solidFill>
                  <a:srgbClr val="035854"/>
                </a:solidFill>
              </a:rPr>
              <a:t> v splošno dobrem naravnem stanju, temveč tudi od </a:t>
            </a:r>
            <a:r>
              <a:rPr lang="sl-SI" b="1" noProof="0" dirty="0">
                <a:solidFill>
                  <a:srgbClr val="035854"/>
                </a:solidFill>
              </a:rPr>
              <a:t>zadovoljevanja pogojev za dostojno življenje </a:t>
            </a:r>
            <a:r>
              <a:rPr lang="sl-SI" noProof="0" dirty="0">
                <a:solidFill>
                  <a:srgbClr val="035854"/>
                </a:solidFill>
              </a:rPr>
              <a:t>in ustrezne priložnosti.“</a:t>
            </a:r>
            <a:endParaRPr lang="sl-SI" sz="1400" noProof="0" dirty="0">
              <a:solidFill>
                <a:srgbClr val="035854"/>
              </a:solidFill>
            </a:endParaRPr>
          </a:p>
          <a:p>
            <a:endParaRPr lang="sl-SI" noProof="0" dirty="0"/>
          </a:p>
        </p:txBody>
      </p:sp>
      <p:pic>
        <p:nvPicPr>
          <p:cNvPr id="396" name="Google Shape;396;p55" descr="doughnut economics boundaries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4">
            <a:alphaModFix/>
          </a:blip>
          <a:srcRect t="2439" r="1" b="1"/>
          <a:stretch/>
        </p:blipFill>
        <p:spPr>
          <a:xfrm>
            <a:off x="5938529" y="733663"/>
            <a:ext cx="531177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5ACF5-FA71-F6AA-7A55-966F52A8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1634662"/>
            <a:ext cx="6999818" cy="2215991"/>
          </a:xfrm>
        </p:spPr>
        <p:txBody>
          <a:bodyPr/>
          <a:lstStyle/>
          <a:p>
            <a:r>
              <a:rPr lang="sl-SI" noProof="0" dirty="0"/>
              <a:t>2. Opredelitev zelenega javnega naročanja</a:t>
            </a:r>
          </a:p>
        </p:txBody>
      </p:sp>
    </p:spTree>
    <p:extLst>
      <p:ext uri="{BB962C8B-B14F-4D97-AF65-F5344CB8AC3E}">
        <p14:creationId xmlns:p14="http://schemas.microsoft.com/office/powerpoint/2010/main" val="1825793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>
          <a:extLst>
            <a:ext uri="{FF2B5EF4-FFF2-40B4-BE49-F238E27FC236}">
              <a16:creationId xmlns:a16="http://schemas.microsoft.com/office/drawing/2014/main" id="{D1134B9A-E26B-EDD8-2CAD-3CDBC5CD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>
            <a:extLst>
              <a:ext uri="{FF2B5EF4-FFF2-40B4-BE49-F238E27FC236}">
                <a16:creationId xmlns:a16="http://schemas.microsoft.com/office/drawing/2014/main" id="{45DB8541-BFE7-0194-BF21-69D182367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2. Zelena javna naročila</a:t>
            </a:r>
          </a:p>
        </p:txBody>
      </p:sp>
      <p:sp>
        <p:nvSpPr>
          <p:cNvPr id="404" name="Google Shape;404;p56">
            <a:extLst>
              <a:ext uri="{FF2B5EF4-FFF2-40B4-BE49-F238E27FC236}">
                <a16:creationId xmlns:a16="http://schemas.microsoft.com/office/drawing/2014/main" id="{6BE6B751-66FF-92C8-58B9-C735668A133F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sl-SI" b="1" noProof="0" dirty="0"/>
              <a:t>„Zeleno javno naročanje </a:t>
            </a:r>
            <a:r>
              <a:rPr lang="sl-SI" noProof="0" dirty="0"/>
              <a:t>je pristop, pri katerem </a:t>
            </a:r>
            <a:r>
              <a:rPr lang="sl-SI" b="1" noProof="0" dirty="0"/>
              <a:t>javni organi vključujejo </a:t>
            </a:r>
            <a:r>
              <a:rPr lang="sl-SI" b="1" noProof="0" dirty="0" err="1"/>
              <a:t>okoljska</a:t>
            </a:r>
            <a:r>
              <a:rPr lang="sl-SI" b="1" noProof="0" dirty="0"/>
              <a:t> merila v vse faze postopka javnega naročanja </a:t>
            </a:r>
            <a:r>
              <a:rPr lang="sl-SI" noProof="0" dirty="0"/>
              <a:t>in tako spodbujajo širjenje </a:t>
            </a:r>
            <a:r>
              <a:rPr lang="sl-SI" noProof="0" dirty="0" err="1"/>
              <a:t>okoljskih</a:t>
            </a:r>
            <a:r>
              <a:rPr lang="sl-SI" noProof="0" dirty="0"/>
              <a:t> tehnologij in razvoj okolju prijaznih proizvodov, tako da iščejo in izbirajo rezultate in rešitve, ki </a:t>
            </a:r>
            <a:r>
              <a:rPr lang="sl-SI" b="1" noProof="0" dirty="0"/>
              <a:t>imajo čim manjši vpliv na okolje skozi celoten življenjski cikel</a:t>
            </a:r>
            <a:r>
              <a:rPr lang="sl-SI" noProof="0" dirty="0"/>
              <a:t>.“</a:t>
            </a:r>
          </a:p>
        </p:txBody>
      </p:sp>
      <p:sp>
        <p:nvSpPr>
          <p:cNvPr id="405" name="Google Shape;405;p56">
            <a:extLst>
              <a:ext uri="{FF2B5EF4-FFF2-40B4-BE49-F238E27FC236}">
                <a16:creationId xmlns:a16="http://schemas.microsoft.com/office/drawing/2014/main" id="{383CDD6C-29F0-67D9-54C1-06446285F42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7004049" y="2654643"/>
            <a:ext cx="3146449" cy="165908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/>
          <a:p>
            <a:pPr marL="101600" lvl="0"/>
            <a:r>
              <a:rPr lang="sl-SI" sz="2400" noProof="0" dirty="0">
                <a:solidFill>
                  <a:srgbClr val="035854"/>
                </a:solidFill>
              </a:rPr>
              <a:t>Evropska opredelitev </a:t>
            </a:r>
            <a:r>
              <a:rPr lang="sl-SI" sz="2400" b="1" noProof="0" dirty="0">
                <a:solidFill>
                  <a:srgbClr val="035854"/>
                </a:solidFill>
              </a:rPr>
              <a:t>zelenega javnega naročanja</a:t>
            </a:r>
            <a:r>
              <a:rPr lang="sl-SI" sz="2400" noProof="0" dirty="0">
                <a:solidFill>
                  <a:srgbClr val="035854"/>
                </a:solidFill>
              </a:rPr>
              <a:t> poudarja pet vidikov</a:t>
            </a:r>
            <a:endParaRPr lang="sl-SI" sz="2400" noProof="0" dirty="0">
              <a:solidFill>
                <a:srgbClr val="035854"/>
              </a:solidFill>
              <a:latin typeface="Arial"/>
            </a:endParaRPr>
          </a:p>
        </p:txBody>
      </p:sp>
      <p:sp>
        <p:nvSpPr>
          <p:cNvPr id="403" name="Google Shape;403;p56">
            <a:extLst>
              <a:ext uri="{FF2B5EF4-FFF2-40B4-BE49-F238E27FC236}">
                <a16:creationId xmlns:a16="http://schemas.microsoft.com/office/drawing/2014/main" id="{04591923-8134-CF80-22E5-2D157EF99C5B}"/>
              </a:ext>
            </a:extLst>
          </p:cNvPr>
          <p:cNvSpPr/>
          <p:nvPr/>
        </p:nvSpPr>
        <p:spPr>
          <a:xfrm>
            <a:off x="8088758" y="474606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871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02657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Pet vidikov zelenega javnega naročanja</a:t>
            </a:r>
          </a:p>
        </p:txBody>
      </p:sp>
      <p:sp>
        <p:nvSpPr>
          <p:cNvPr id="413" name="Google Shape;413;p57"/>
          <p:cNvSpPr/>
          <p:nvPr/>
        </p:nvSpPr>
        <p:spPr>
          <a:xfrm>
            <a:off x="4899763" y="4361146"/>
            <a:ext cx="2655518" cy="1197618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sl-SI" sz="2400" b="1" noProof="0" dirty="0">
                <a:solidFill>
                  <a:schemeClr val="lt1"/>
                </a:solidFill>
              </a:rPr>
              <a:t>Integracijska merila</a:t>
            </a:r>
          </a:p>
        </p:txBody>
      </p:sp>
      <p:sp>
        <p:nvSpPr>
          <p:cNvPr id="414" name="Google Shape;414;p57"/>
          <p:cNvSpPr/>
          <p:nvPr/>
        </p:nvSpPr>
        <p:spPr>
          <a:xfrm>
            <a:off x="7761961" y="4361144"/>
            <a:ext cx="2655518" cy="1197619"/>
          </a:xfrm>
          <a:prstGeom prst="flowChartAlternateProcess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Vplivi</a:t>
            </a:r>
          </a:p>
        </p:txBody>
      </p:sp>
      <p:sp>
        <p:nvSpPr>
          <p:cNvPr id="415" name="Google Shape;415;p57"/>
          <p:cNvSpPr/>
          <p:nvPr/>
        </p:nvSpPr>
        <p:spPr>
          <a:xfrm>
            <a:off x="9089720" y="3011447"/>
            <a:ext cx="2655518" cy="1124555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Življenjski cikel</a:t>
            </a:r>
          </a:p>
        </p:txBody>
      </p:sp>
      <p:sp>
        <p:nvSpPr>
          <p:cNvPr id="416" name="Google Shape;416;p57"/>
          <p:cNvSpPr/>
          <p:nvPr/>
        </p:nvSpPr>
        <p:spPr>
          <a:xfrm>
            <a:off x="617948" y="2853566"/>
            <a:ext cx="2747376" cy="1282436"/>
          </a:xfrm>
          <a:prstGeom prst="flowChartAlternateProcess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sl-SI" sz="2400" b="1" noProof="0" dirty="0">
                <a:solidFill>
                  <a:schemeClr val="lt1"/>
                </a:solidFill>
              </a:rPr>
              <a:t>Obseg javne uprave</a:t>
            </a:r>
          </a:p>
        </p:txBody>
      </p:sp>
      <p:sp>
        <p:nvSpPr>
          <p:cNvPr id="417" name="Google Shape;417;p57"/>
          <p:cNvSpPr/>
          <p:nvPr/>
        </p:nvSpPr>
        <p:spPr>
          <a:xfrm>
            <a:off x="2037565" y="4361144"/>
            <a:ext cx="2655518" cy="1197619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Procesni koraki</a:t>
            </a:r>
            <a:endParaRPr lang="sl-SI" noProof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sl-SI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Kaj je trajnostno javno naročanje?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93AA-BA5E-42D9-BF06-128F28F55EF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65422" y="1934758"/>
            <a:ext cx="7032218" cy="2571571"/>
          </a:xfrm>
        </p:spPr>
        <p:txBody>
          <a:bodyPr>
            <a:noAutofit/>
          </a:bodyPr>
          <a:lstStyle/>
          <a:p>
            <a:r>
              <a:rPr lang="sl-SI" b="1" noProof="0" dirty="0"/>
              <a:t>Trajnostno javno naročanje </a:t>
            </a:r>
            <a:r>
              <a:rPr lang="sl-SI" noProof="0" dirty="0"/>
              <a:t>pomeni zagotovitev, da kupljeni proizvodi in storitve </a:t>
            </a:r>
            <a:r>
              <a:rPr lang="sl-SI" b="1" noProof="0" dirty="0"/>
              <a:t>na podlagi stroškov življenjskega cikla </a:t>
            </a:r>
            <a:r>
              <a:rPr lang="sl-SI" noProof="0" dirty="0"/>
              <a:t>ponujajo dobro </a:t>
            </a:r>
            <a:r>
              <a:rPr lang="sl-SI" b="1" noProof="0" dirty="0"/>
              <a:t>razmerje med ceno in kakovostjo </a:t>
            </a:r>
            <a:r>
              <a:rPr lang="sl-SI" noProof="0" dirty="0"/>
              <a:t>ter prinašajo </a:t>
            </a:r>
            <a:r>
              <a:rPr lang="sl-SI" b="1" noProof="0" dirty="0"/>
              <a:t>koristi za okolje, družbo in gospodarstvo. </a:t>
            </a:r>
          </a:p>
          <a:p>
            <a:endParaRPr lang="sl-SI" noProof="0" dirty="0"/>
          </a:p>
          <a:p>
            <a:r>
              <a:rPr lang="sl-SI" noProof="0" dirty="0"/>
              <a:t>Trajnostno javno naročanje odraža širše cilje v zvezi z </a:t>
            </a:r>
            <a:r>
              <a:rPr lang="sl-SI" b="1" noProof="0" dirty="0"/>
              <a:t>učinkovitostjo virov, podnebnimi spremembami, družbeno odgovornostjo in gospodarsko odpornostjo.</a:t>
            </a:r>
          </a:p>
        </p:txBody>
      </p:sp>
      <p:pic>
        <p:nvPicPr>
          <p:cNvPr id="423" name="Google Shape;42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18" y="886341"/>
            <a:ext cx="3260593" cy="326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Načela trajnostnih javnih naročil</a:t>
            </a:r>
          </a:p>
        </p:txBody>
      </p:sp>
      <p:grpSp>
        <p:nvGrpSpPr>
          <p:cNvPr id="431" name="Google Shape;431;p59"/>
          <p:cNvGrpSpPr/>
          <p:nvPr/>
        </p:nvGrpSpPr>
        <p:grpSpPr>
          <a:xfrm>
            <a:off x="-342900" y="183605"/>
            <a:ext cx="9470571" cy="5870928"/>
            <a:chOff x="97373" y="942"/>
            <a:chExt cx="10241480" cy="6351131"/>
          </a:xfrm>
        </p:grpSpPr>
        <p:sp>
          <p:nvSpPr>
            <p:cNvPr id="432" name="Google Shape;432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3" name="Google Shape;433;p59"/>
            <p:cNvSpPr txBox="1"/>
            <p:nvPr/>
          </p:nvSpPr>
          <p:spPr>
            <a:xfrm>
              <a:off x="3835160" y="367830"/>
              <a:ext cx="2048296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sl-SI" b="1" noProof="0" dirty="0">
                  <a:solidFill>
                    <a:schemeClr val="bg1"/>
                  </a:solidFill>
                  <a:latin typeface="Aptos" panose="020B0004020202020204" pitchFamily="34" charset="0"/>
                </a:rPr>
                <a:t>Dobro javno naročanje je trajnostno javno naročanje.</a:t>
              </a:r>
              <a:endParaRPr lang="sl-SI" noProof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34" name="Google Shape;434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5" name="Google Shape;435;p59"/>
            <p:cNvSpPr txBox="1"/>
            <p:nvPr/>
          </p:nvSpPr>
          <p:spPr>
            <a:xfrm>
              <a:off x="5945612" y="471816"/>
              <a:ext cx="2048296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b="1" i="0" u="none" strike="noStrike" cap="none" noProof="0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Izvajanje trajnostnega javnega naročanja potrebuje vodenje.</a:t>
              </a:r>
            </a:p>
          </p:txBody>
        </p:sp>
        <p:sp>
          <p:nvSpPr>
            <p:cNvPr id="436" name="Google Shape;436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7" name="Google Shape;437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sl-SI" sz="3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9" name="Google Shape;439;p59"/>
            <p:cNvSpPr txBox="1"/>
            <p:nvPr/>
          </p:nvSpPr>
          <p:spPr>
            <a:xfrm>
              <a:off x="2724842" y="2366215"/>
              <a:ext cx="2048298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Trajnostno javno naročanje prispeva k splošnim političnim ciljem.</a:t>
              </a:r>
            </a:p>
          </p:txBody>
        </p:sp>
        <p:sp>
          <p:nvSpPr>
            <p:cNvPr id="440" name="Google Shape;440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1" name="Google Shape;441;p59"/>
            <p:cNvSpPr txBox="1"/>
            <p:nvPr/>
          </p:nvSpPr>
          <p:spPr>
            <a:xfrm>
              <a:off x="641260" y="2481107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b="1" i="0" u="none" strike="noStrike" cap="none" noProof="0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Izvajanje trajnostnega javnega naročanja temelji na trdnih organizacijskih načelih upravljanja.</a:t>
              </a:r>
            </a:p>
          </p:txBody>
        </p:sp>
        <p:sp>
          <p:nvSpPr>
            <p:cNvPr id="442" name="Google Shape;442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3" name="Google Shape;443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sl-SI" sz="3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4" name="Google Shape;444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5" name="Google Shape;445;p59"/>
            <p:cNvSpPr txBox="1"/>
            <p:nvPr/>
          </p:nvSpPr>
          <p:spPr>
            <a:xfrm>
              <a:off x="4030762" y="4364600"/>
              <a:ext cx="1657092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sl-SI" b="1" noProof="0" dirty="0">
                  <a:solidFill>
                    <a:schemeClr val="bg1"/>
                  </a:solidFill>
                </a:rPr>
                <a:t>Trajnostno javno naročanje vključuje vse deležnike.</a:t>
              </a:r>
              <a:endParaRPr lang="sl-SI" noProof="0" dirty="0">
                <a:solidFill>
                  <a:schemeClr val="bg1"/>
                </a:solidFill>
              </a:endParaRPr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7" name="Google Shape;447;p59"/>
            <p:cNvSpPr txBox="1"/>
            <p:nvPr/>
          </p:nvSpPr>
          <p:spPr>
            <a:xfrm>
              <a:off x="6035313" y="4014269"/>
              <a:ext cx="4303540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b="1" i="0" u="none" strike="noStrike" cap="none" noProof="0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Pri trajnostnem javnem naročanju se spremljajo izidi in rezultati opravljenega dela.</a:t>
              </a:r>
            </a:p>
          </p:txBody>
        </p:sp>
        <p:sp>
          <p:nvSpPr>
            <p:cNvPr id="448" name="Google Shape;448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49" name="Google Shape;449;p59"/>
            <p:cNvSpPr txBox="1"/>
            <p:nvPr/>
          </p:nvSpPr>
          <p:spPr>
            <a:xfrm>
              <a:off x="1942193" y="4364600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sl-SI" sz="3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6BE79E-F827-2B40-E5AC-EEDA9CA940FE}"/>
              </a:ext>
            </a:extLst>
          </p:cNvPr>
          <p:cNvGrpSpPr/>
          <p:nvPr/>
        </p:nvGrpSpPr>
        <p:grpSpPr>
          <a:xfrm>
            <a:off x="1447004" y="2644836"/>
            <a:ext cx="8951282" cy="3583766"/>
            <a:chOff x="1447004" y="2450287"/>
            <a:chExt cx="8951282" cy="3583766"/>
          </a:xfrm>
        </p:grpSpPr>
        <p:sp>
          <p:nvSpPr>
            <p:cNvPr id="456" name="Google Shape;456;p60"/>
            <p:cNvSpPr/>
            <p:nvPr/>
          </p:nvSpPr>
          <p:spPr>
            <a:xfrm>
              <a:off x="1447004" y="2450287"/>
              <a:ext cx="2887510" cy="1717806"/>
            </a:xfrm>
            <a:prstGeom prst="rect">
              <a:avLst/>
            </a:prstGeom>
            <a:solidFill>
              <a:srgbClr val="FAB506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1565979" y="2450287"/>
              <a:ext cx="2665553" cy="17178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sl-SI" noProof="0" dirty="0">
                  <a:solidFill>
                    <a:schemeClr val="lt1"/>
                  </a:solidFill>
                </a:rPr>
                <a:t>🌿 Zeleno javno naročanje: osredotoča se na zmanjševanje vplivov na okolje prek odločitev v sklopu javnega naročanja (npr. energetska učinkovitost, nizke emisije, možnost recikliranja).</a:t>
              </a:r>
              <a:endParaRPr lang="sl-SI" noProof="0" dirty="0"/>
            </a:p>
          </p:txBody>
        </p:sp>
        <p:sp>
          <p:nvSpPr>
            <p:cNvPr id="458" name="Google Shape;458;p60"/>
            <p:cNvSpPr/>
            <p:nvPr/>
          </p:nvSpPr>
          <p:spPr>
            <a:xfrm>
              <a:off x="4478890" y="2450287"/>
              <a:ext cx="2887510" cy="1717806"/>
            </a:xfrm>
            <a:prstGeom prst="rect">
              <a:avLst/>
            </a:prstGeom>
            <a:solidFill>
              <a:srgbClr val="CBDA83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59" name="Google Shape;459;p60"/>
            <p:cNvSpPr txBox="1"/>
            <p:nvPr/>
          </p:nvSpPr>
          <p:spPr>
            <a:xfrm>
              <a:off x="4500254" y="2450287"/>
              <a:ext cx="2840621" cy="171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sl-SI" noProof="0" dirty="0">
                  <a:solidFill>
                    <a:schemeClr val="lt1"/>
                  </a:solidFill>
                </a:rPr>
                <a:t>🔄 Trajnostno javno naročanje: širši koncept, ki upošteva </a:t>
              </a:r>
              <a:r>
                <a:rPr lang="sl-SI" noProof="0" dirty="0" err="1">
                  <a:solidFill>
                    <a:schemeClr val="lt1"/>
                  </a:solidFill>
                </a:rPr>
                <a:t>okoljske</a:t>
              </a:r>
              <a:r>
                <a:rPr lang="sl-SI" noProof="0" dirty="0">
                  <a:solidFill>
                    <a:schemeClr val="lt1"/>
                  </a:solidFill>
                </a:rPr>
                <a:t>, socialne in gospodarske vidike.</a:t>
              </a:r>
              <a:endParaRPr lang="sl-SI" noProof="0" dirty="0"/>
            </a:p>
          </p:txBody>
        </p:sp>
        <p:sp>
          <p:nvSpPr>
            <p:cNvPr id="460" name="Google Shape;460;p60"/>
            <p:cNvSpPr/>
            <p:nvPr/>
          </p:nvSpPr>
          <p:spPr>
            <a:xfrm>
              <a:off x="7510776" y="2450287"/>
              <a:ext cx="2887510" cy="1717806"/>
            </a:xfrm>
            <a:prstGeom prst="rect">
              <a:avLst/>
            </a:prstGeom>
            <a:solidFill>
              <a:srgbClr val="A3C42A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61" name="Google Shape;461;p60"/>
            <p:cNvSpPr txBox="1"/>
            <p:nvPr/>
          </p:nvSpPr>
          <p:spPr>
            <a:xfrm>
              <a:off x="7637777" y="2450287"/>
              <a:ext cx="2657690" cy="17178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sl-SI" noProof="0" dirty="0">
                  <a:solidFill>
                    <a:schemeClr val="lt1"/>
                  </a:solidFill>
                </a:rPr>
                <a:t>➡️ Zeleno javno naročanje je podskupina trajnostnega javnega naročanja. Vse zeleno javno naročanje je obenem trajnostno javno naročanje, trajnostno javno naročanje pa ni nujno zeleno javno naročanje.</a:t>
              </a:r>
              <a:endParaRPr lang="sl-SI" noProof="0" dirty="0"/>
            </a:p>
          </p:txBody>
        </p:sp>
        <p:sp>
          <p:nvSpPr>
            <p:cNvPr id="462" name="Google Shape;462;p60"/>
            <p:cNvSpPr/>
            <p:nvPr/>
          </p:nvSpPr>
          <p:spPr>
            <a:xfrm>
              <a:off x="4478890" y="4316247"/>
              <a:ext cx="2887510" cy="1717806"/>
            </a:xfrm>
            <a:prstGeom prst="rect">
              <a:avLst/>
            </a:prstGeom>
            <a:solidFill>
              <a:srgbClr val="4393A0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4582522" y="4316247"/>
              <a:ext cx="2665622" cy="17178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sl-SI" noProof="0" dirty="0">
                  <a:solidFill>
                    <a:schemeClr val="lt1"/>
                  </a:solidFill>
                </a:rPr>
                <a:t>⚖️ Trajnostno javno naročanje poleg </a:t>
              </a:r>
              <a:r>
                <a:rPr lang="sl-SI" noProof="0" dirty="0" err="1">
                  <a:solidFill>
                    <a:schemeClr val="lt1"/>
                  </a:solidFill>
                </a:rPr>
                <a:t>okoljskih</a:t>
              </a:r>
              <a:r>
                <a:rPr lang="sl-SI" noProof="0" dirty="0">
                  <a:solidFill>
                    <a:schemeClr val="lt1"/>
                  </a:solidFill>
                </a:rPr>
                <a:t> meril vključuje tudi merila, kot so pravični delovni pogoji, raznolikost, etično (pridobivanje) virov in stroški v življenjski dobi.</a:t>
              </a:r>
              <a:endParaRPr lang="sl-SI" noProof="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983558-E1C3-E382-B74A-E9D78726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595856"/>
            <a:ext cx="7781156" cy="1625060"/>
          </a:xfrm>
        </p:spPr>
        <p:txBody>
          <a:bodyPr/>
          <a:lstStyle/>
          <a:p>
            <a:r>
              <a:rPr lang="sl-SI" noProof="0" dirty="0"/>
              <a:t>Trajnostno in okolju prijazno javno naročanje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5"/>
          <p:cNvGrpSpPr/>
          <p:nvPr/>
        </p:nvGrpSpPr>
        <p:grpSpPr>
          <a:xfrm>
            <a:off x="593332" y="1498060"/>
            <a:ext cx="11038159" cy="4381708"/>
            <a:chOff x="0" y="1805"/>
            <a:chExt cx="11003280" cy="4367864"/>
          </a:xfrm>
        </p:grpSpPr>
        <p:sp>
          <p:nvSpPr>
            <p:cNvPr id="470" name="Google Shape;470;p5"/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96704" y="127571"/>
              <a:ext cx="663775" cy="6637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3" name="Google Shape;473;p5"/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Usklajuje javne izdatke z nacionalnimi in lokalnimi trajnostnimi cilji.</a:t>
              </a: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196703" y="1262869"/>
              <a:ext cx="663775" cy="6637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7" name="Google Shape;477;p5"/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Podpira izvajanje ciljev trajnostnega razvoja (zlasti ciljev 8, 9, 10, 12 in 13).</a:t>
              </a: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96703" y="2415848"/>
              <a:ext cx="663775" cy="6637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81" name="Google Shape;481;p5"/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Spodbuja povpraševanje po trajnostnih izdelkih in storitvah na trgu.</a:t>
              </a: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51168" y="3414824"/>
              <a:ext cx="954845" cy="9548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85" name="Google Shape;485;p5"/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Prispeva k pravičnemu prehodu, socialni koheziji in podnebnim ciljem.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717EAAA-AB02-A42A-2AFC-B77DE44F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4"/>
            <a:ext cx="9716959" cy="577885"/>
          </a:xfrm>
        </p:spPr>
        <p:txBody>
          <a:bodyPr/>
          <a:lstStyle/>
          <a:p>
            <a:r>
              <a:rPr lang="sl-SI" noProof="0" dirty="0"/>
              <a:t>Strateška vloga SPP v javni politiki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sz="4000" noProof="0" dirty="0"/>
              <a:t>Instrument za</a:t>
            </a:r>
            <a:br>
              <a:rPr lang="sl-SI" sz="4000" noProof="0" dirty="0"/>
            </a:br>
            <a:r>
              <a:rPr lang="sl-SI" sz="4000" noProof="0" dirty="0"/>
              <a:t>trajnostno javno naročanje</a:t>
            </a:r>
            <a:br>
              <a:rPr lang="sl-SI" sz="4000" noProof="0" dirty="0"/>
            </a:br>
            <a:r>
              <a:rPr lang="sl-SI" sz="4000" noProof="0" dirty="0"/>
              <a:t>in zeleno javno naročanje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258F4-6C9B-B42D-BE31-4131CF6D299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360" y="2654644"/>
            <a:ext cx="5394904" cy="2585323"/>
          </a:xfrm>
        </p:spPr>
        <p:txBody>
          <a:bodyPr/>
          <a:lstStyle/>
          <a:p>
            <a:r>
              <a:rPr lang="sl-SI" sz="2400" noProof="0" dirty="0"/>
              <a:t>Vključevanje </a:t>
            </a:r>
            <a:r>
              <a:rPr lang="sl-SI" sz="2400" noProof="0" dirty="0" err="1"/>
              <a:t>okoljskih</a:t>
            </a:r>
            <a:r>
              <a:rPr lang="sl-SI" sz="2400" noProof="0" dirty="0"/>
              <a:t> in socialnih meril v javna naročila držav članic EU </a:t>
            </a:r>
            <a:r>
              <a:rPr lang="sl-SI" sz="2400" b="1" noProof="0" dirty="0"/>
              <a:t>koristi evropski industriji in evropskemu gospodarstvu</a:t>
            </a:r>
            <a:r>
              <a:rPr lang="sl-SI" sz="2400" noProof="0" dirty="0"/>
              <a:t>, ki še vedno dosegata boljše </a:t>
            </a:r>
            <a:r>
              <a:rPr lang="sl-SI" sz="2400" noProof="0" dirty="0" err="1"/>
              <a:t>okoljske</a:t>
            </a:r>
            <a:r>
              <a:rPr lang="sl-SI" sz="2400" noProof="0" dirty="0"/>
              <a:t> in socialne rezultate kot industrije v konkurenčnih državah.</a:t>
            </a:r>
          </a:p>
          <a:p>
            <a:endParaRPr lang="sl-SI" sz="24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F7BCD-53DC-59B4-96B6-BCE1DCF21FC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56075" y="2654643"/>
            <a:ext cx="5394904" cy="1846659"/>
          </a:xfrm>
        </p:spPr>
        <p:txBody>
          <a:bodyPr/>
          <a:lstStyle/>
          <a:p>
            <a:r>
              <a:rPr lang="sl-SI" sz="2400" noProof="0" dirty="0"/>
              <a:t>Vključevanje </a:t>
            </a:r>
            <a:r>
              <a:rPr lang="sl-SI" sz="2400" noProof="0" dirty="0" err="1"/>
              <a:t>okoljskih</a:t>
            </a:r>
            <a:r>
              <a:rPr lang="sl-SI" sz="2400" noProof="0" dirty="0"/>
              <a:t> in socialnih meril v javna </a:t>
            </a:r>
            <a:r>
              <a:rPr lang="sl-SI" sz="2400" b="1" noProof="0" dirty="0"/>
              <a:t>naročila izpodriva neevropske konkurente </a:t>
            </a:r>
            <a:r>
              <a:rPr lang="sl-SI" sz="2400" noProof="0" dirty="0"/>
              <a:t>in usmerja proizvodnjo v smer, ki ima več prihodnosti.</a:t>
            </a:r>
          </a:p>
          <a:p>
            <a:endParaRPr lang="sl-SI" sz="2400" noProof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96A4BF1A-1E18-D927-BA50-D9E97E6C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>
            <a:extLst>
              <a:ext uri="{FF2B5EF4-FFF2-40B4-BE49-F238E27FC236}">
                <a16:creationId xmlns:a16="http://schemas.microsoft.com/office/drawing/2014/main" id="{A3D4CA1C-BBA7-900B-00D3-701DEDAD06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850762" y="246312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2">
            <a:extLst>
              <a:ext uri="{FF2B5EF4-FFF2-40B4-BE49-F238E27FC236}">
                <a16:creationId xmlns:a16="http://schemas.microsoft.com/office/drawing/2014/main" id="{BABEB147-73AB-F628-50E6-FAE3209A5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9143028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sz="4000" noProof="0" dirty="0"/>
              <a:t>Instrument za</a:t>
            </a:r>
            <a:br>
              <a:rPr lang="sl-SI" sz="4000" noProof="0" dirty="0"/>
            </a:br>
            <a:r>
              <a:rPr lang="sl-SI" sz="4000" noProof="0" dirty="0"/>
              <a:t>trajnostno javno naročanje</a:t>
            </a:r>
            <a:br>
              <a:rPr lang="sl-SI" sz="4000" noProof="0" dirty="0"/>
            </a:br>
            <a:r>
              <a:rPr lang="sl-SI" sz="4000" noProof="0" dirty="0"/>
              <a:t>in zeleno javno naročanje</a:t>
            </a:r>
          </a:p>
        </p:txBody>
      </p:sp>
      <p:sp>
        <p:nvSpPr>
          <p:cNvPr id="500" name="Google Shape;500;p62">
            <a:extLst>
              <a:ext uri="{FF2B5EF4-FFF2-40B4-BE49-F238E27FC236}">
                <a16:creationId xmlns:a16="http://schemas.microsoft.com/office/drawing/2014/main" id="{5C6CF568-FDDB-0807-6A4D-866D5AFCD9AF}"/>
              </a:ext>
            </a:extLst>
          </p:cNvPr>
          <p:cNvSpPr/>
          <p:nvPr/>
        </p:nvSpPr>
        <p:spPr>
          <a:xfrm>
            <a:off x="4153920" y="5124213"/>
            <a:ext cx="2616531" cy="864296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rPr>
              <a:t>KROŽNO GOSPODARSTVO</a:t>
            </a:r>
            <a:endParaRPr lang="sl-SI" sz="1400" b="0" i="0" u="none" strike="noStrike" cap="none" noProof="0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501" name="Google Shape;501;p62">
            <a:extLst>
              <a:ext uri="{FF2B5EF4-FFF2-40B4-BE49-F238E27FC236}">
                <a16:creationId xmlns:a16="http://schemas.microsoft.com/office/drawing/2014/main" id="{0DC7799F-A57A-D808-C3CC-F7BA9151FAFF}"/>
              </a:ext>
            </a:extLst>
          </p:cNvPr>
          <p:cNvSpPr/>
          <p:nvPr/>
        </p:nvSpPr>
        <p:spPr>
          <a:xfrm>
            <a:off x="7135875" y="5124213"/>
            <a:ext cx="2616531" cy="864296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sl-SI" sz="2000" b="1" noProof="0" dirty="0">
                <a:solidFill>
                  <a:srgbClr val="035854"/>
                </a:solidFill>
              </a:rPr>
              <a:t>BIODIVERZITETA</a:t>
            </a:r>
            <a:endParaRPr lang="sl-SI" noProof="0" dirty="0"/>
          </a:p>
        </p:txBody>
      </p:sp>
      <p:sp>
        <p:nvSpPr>
          <p:cNvPr id="502" name="Google Shape;502;p62">
            <a:extLst>
              <a:ext uri="{FF2B5EF4-FFF2-40B4-BE49-F238E27FC236}">
                <a16:creationId xmlns:a16="http://schemas.microsoft.com/office/drawing/2014/main" id="{0E0A4F21-872B-0005-63A3-F3C471DAD272}"/>
              </a:ext>
            </a:extLst>
          </p:cNvPr>
          <p:cNvSpPr/>
          <p:nvPr/>
        </p:nvSpPr>
        <p:spPr>
          <a:xfrm>
            <a:off x="1284382" y="5124213"/>
            <a:ext cx="2504114" cy="864296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RAZOGLIČENJE</a:t>
            </a:r>
            <a:endParaRPr lang="sl-SI" sz="2000" b="0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77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99D-838A-7FEF-4313-439D739D1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8337369" cy="3693319"/>
          </a:xfrm>
        </p:spPr>
        <p:txBody>
          <a:bodyPr/>
          <a:lstStyle/>
          <a:p>
            <a:r>
              <a:rPr lang="sl-SI" b="1" noProof="0" dirty="0"/>
              <a:t>Organizacija združenih narodov (OZN): </a:t>
            </a:r>
            <a:r>
              <a:rPr lang="sl-SI" noProof="0" dirty="0"/>
              <a:t>Organizacija združenih narodov je bila ustanovljena leta 1945 in danes šteje 193 držav članic. Deluje kot svetovni forum, v katerem države sodelujejo pri reševanju skupnih izzivov in spodbujanju skupne blaginje.</a:t>
            </a:r>
          </a:p>
          <a:p>
            <a:endParaRPr lang="sl-SI" noProof="0" dirty="0"/>
          </a:p>
          <a:p>
            <a:r>
              <a:rPr lang="sl-SI" b="1" noProof="0" dirty="0"/>
              <a:t>Evropska unija (EU): </a:t>
            </a:r>
            <a:r>
              <a:rPr lang="sl-SI" noProof="0" dirty="0"/>
              <a:t>Evropska unija (EU) je bila ustanovljena leta 1993 in je politično in gospodarsko združenje evropskih držav.</a:t>
            </a:r>
          </a:p>
          <a:p>
            <a:endParaRPr lang="sl-SI" noProof="0" dirty="0"/>
          </a:p>
          <a:p>
            <a:r>
              <a:rPr lang="sl-SI" b="1" noProof="0" dirty="0"/>
              <a:t>ISO 20400: </a:t>
            </a:r>
            <a:r>
              <a:rPr lang="sl-SI" noProof="0" dirty="0"/>
              <a:t>ISO 20400 je standard, ki organizacijam vseh velikosti in panog ponuja smernice za vključevanje trajnosti v njihove prakse javnega naročanja. Namenjen je vsem deležnikom, ki sodelujejo v aktivnostih javnega naročanja ali so z njimi povezani.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0D8557-114E-0947-416B-78CF5D0A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</p:spPr>
        <p:txBody>
          <a:bodyPr/>
          <a:lstStyle/>
          <a:p>
            <a:r>
              <a:rPr lang="sl-SI" noProof="0" dirty="0"/>
              <a:t>Pomembne definicije</a:t>
            </a:r>
          </a:p>
        </p:txBody>
      </p:sp>
      <p:pic>
        <p:nvPicPr>
          <p:cNvPr id="7" name="Google Shape;141;p3" descr="ISO - ISO name and logo">
            <a:extLst>
              <a:ext uri="{FF2B5EF4-FFF2-40B4-BE49-F238E27FC236}">
                <a16:creationId xmlns:a16="http://schemas.microsoft.com/office/drawing/2014/main" id="{297C448A-0DF9-140E-EC61-1CA4BD19C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969" y="4836278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2;p3" descr="UN Logo and Flag | United Nations">
            <a:extLst>
              <a:ext uri="{FF2B5EF4-FFF2-40B4-BE49-F238E27FC236}">
                <a16:creationId xmlns:a16="http://schemas.microsoft.com/office/drawing/2014/main" id="{49C183F5-1725-E75B-F271-02DA8140DE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7969" y="2567522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3;p3" descr="NextGenerationEU: für ein stärkeres und gefestigtes Europa ...">
            <a:extLst>
              <a:ext uri="{FF2B5EF4-FFF2-40B4-BE49-F238E27FC236}">
                <a16:creationId xmlns:a16="http://schemas.microsoft.com/office/drawing/2014/main" id="{34AA9920-BD42-6A8E-AC89-DB75C7758B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9357969" y="3516377"/>
            <a:ext cx="1351387" cy="87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119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>
                <a:sym typeface="Arial"/>
              </a:rPr>
              <a:t>Zeleno </a:t>
            </a:r>
            <a:r>
              <a:rPr lang="sl-SI" noProof="0">
                <a:sym typeface="Arial"/>
              </a:rPr>
              <a:t>javno naročanje</a:t>
            </a:r>
            <a:br>
              <a:rPr lang="sl-SI" noProof="0">
                <a:sym typeface="Arial"/>
              </a:rPr>
            </a:br>
            <a:r>
              <a:rPr lang="sl-SI" noProof="0">
                <a:sym typeface="Arial"/>
              </a:rPr>
              <a:t>v </a:t>
            </a:r>
            <a:r>
              <a:rPr lang="sl-SI" noProof="0" dirty="0">
                <a:sym typeface="Arial"/>
              </a:rPr>
              <a:t>evropski politiki</a:t>
            </a:r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98F0E-3713-EC60-6BC9-B5F34C50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3139321"/>
          </a:xfrm>
        </p:spPr>
        <p:txBody>
          <a:bodyPr/>
          <a:lstStyle/>
          <a:p>
            <a:pPr lvl="0">
              <a:buClr>
                <a:srgbClr val="035854"/>
              </a:buClr>
              <a:buSzPct val="83160"/>
            </a:pPr>
            <a:r>
              <a:rPr lang="sl-SI" noProof="0" dirty="0"/>
              <a:t>Zaradi teh razlogov se je zanimanje Evropske unije za zeleno javno naročanje sčasoma razvilo v šestih fazah:</a:t>
            </a:r>
          </a:p>
          <a:p>
            <a:pPr lvl="0">
              <a:buClr>
                <a:srgbClr val="035854"/>
              </a:buClr>
              <a:buSzPct val="83160"/>
            </a:pPr>
            <a:endParaRPr lang="sl-SI" noProof="0" dirty="0"/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b="1" noProof="0" dirty="0"/>
              <a:t>uvajanje zelenega javnega naročanja</a:t>
            </a:r>
            <a:r>
              <a:rPr lang="sl-SI" sz="1800" noProof="0" dirty="0"/>
              <a:t>: 2001–2004;</a:t>
            </a:r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noProof="0" dirty="0"/>
              <a:t>oblikovanje </a:t>
            </a:r>
            <a:r>
              <a:rPr lang="sl-SI" sz="1800" b="1" noProof="0" dirty="0"/>
              <a:t>političnega okvira za zeleno javno naročanje</a:t>
            </a:r>
            <a:r>
              <a:rPr lang="sl-SI" sz="1800" noProof="0" dirty="0"/>
              <a:t>: 2004–2008;</a:t>
            </a:r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b="1" noProof="0" dirty="0"/>
              <a:t>spodbujanje uvedbe zelenega javnega naročanja</a:t>
            </a:r>
            <a:r>
              <a:rPr lang="sl-SI" sz="1800" noProof="0" dirty="0"/>
              <a:t>: od 2009</a:t>
            </a:r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b="1" noProof="0" dirty="0"/>
              <a:t>okrepitev političnega konteksta</a:t>
            </a:r>
            <a:r>
              <a:rPr lang="sl-SI" sz="1800" noProof="0" dirty="0"/>
              <a:t>: 2010–2014;</a:t>
            </a:r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noProof="0" dirty="0"/>
              <a:t>vključitev </a:t>
            </a:r>
            <a:r>
              <a:rPr lang="sl-SI" sz="1800" b="1" noProof="0" dirty="0"/>
              <a:t>zelenega javnega naročanja v kontekst krožnega gospodarstva </a:t>
            </a:r>
            <a:r>
              <a:rPr lang="sl-SI" sz="1800" noProof="0" dirty="0"/>
              <a:t>(2014–danes), evropskega zelenega dogovora in načrta za okrevanje (ang. </a:t>
            </a:r>
            <a:r>
              <a:rPr lang="sl-SI" sz="1800" noProof="0" dirty="0" err="1"/>
              <a:t>Recovery</a:t>
            </a:r>
            <a:r>
              <a:rPr lang="sl-SI" sz="1800" noProof="0" dirty="0"/>
              <a:t> Plan);</a:t>
            </a:r>
          </a:p>
          <a:p>
            <a:pPr marL="285750" lvl="0" indent="-285750">
              <a:buClr>
                <a:srgbClr val="035854"/>
              </a:buClr>
              <a:buSzPct val="90090"/>
              <a:buFont typeface="Arial" panose="020B0604020202020204" pitchFamily="34" charset="0"/>
              <a:buChar char="•"/>
            </a:pPr>
            <a:r>
              <a:rPr lang="sl-SI" sz="1800" noProof="0" dirty="0"/>
              <a:t>Zeleno javno naročanje je v središču </a:t>
            </a:r>
            <a:r>
              <a:rPr lang="sl-SI" sz="1800" b="1" noProof="0" dirty="0"/>
              <a:t>načela DNSH </a:t>
            </a:r>
            <a:r>
              <a:rPr lang="sl-SI" sz="1800" noProof="0" dirty="0"/>
              <a:t>(ang. Do No </a:t>
            </a:r>
            <a:r>
              <a:rPr lang="sl-SI" sz="1800" noProof="0" dirty="0" err="1"/>
              <a:t>Significant</a:t>
            </a:r>
            <a:r>
              <a:rPr lang="sl-SI" sz="1800" noProof="0" dirty="0"/>
              <a:t> </a:t>
            </a:r>
            <a:r>
              <a:rPr lang="sl-SI" sz="1800" noProof="0" dirty="0" err="1"/>
              <a:t>Harm</a:t>
            </a:r>
            <a:r>
              <a:rPr lang="sl-SI" sz="1800" noProof="0" dirty="0"/>
              <a:t>), ki je vključeno v </a:t>
            </a:r>
            <a:r>
              <a:rPr lang="sl-SI" sz="1800" b="1" noProof="0" dirty="0" err="1"/>
              <a:t>okoljsko</a:t>
            </a:r>
            <a:r>
              <a:rPr lang="sl-SI" sz="1800" b="1" noProof="0" dirty="0"/>
              <a:t> taksonomijo in državni načrt za okrevanje in odpornost (PNRR).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10 ključnih dokumentov</a:t>
            </a:r>
          </a:p>
        </p:txBody>
      </p:sp>
      <p:sp>
        <p:nvSpPr>
          <p:cNvPr id="519" name="Google Shape;519;p64"/>
          <p:cNvSpPr txBox="1"/>
          <p:nvPr/>
        </p:nvSpPr>
        <p:spPr>
          <a:xfrm>
            <a:off x="680937" y="1252202"/>
            <a:ext cx="966103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Pravni določbi Evropske komisije COM(2001) 274 in COM(2001) 566;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Integrirana politika proizvodov in nacionalni akcijski načrti;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Priročnik „Kupujte zeleno!“ 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(ang. </a:t>
            </a:r>
            <a:r>
              <a:rPr lang="sl-SI" sz="2000" i="0" u="none" strike="noStrike" cap="none" noProof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Buying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sl-SI" sz="2000" i="0" u="none" strike="noStrike" cap="none" noProof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Green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!)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Pravna določba Evropske komisije COM(2008) 400: 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Javna naročila za boljše okolje (in COM(2017) 572), </a:t>
            </a: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Strategija Evropa 2020;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Krožno gospodarstvo;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Socialno javno naročanje;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Evropski zeleni dogovor;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Zeleni dogovor in </a:t>
            </a: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trajnostno financiranje;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400"/>
              <a:buFont typeface="Arial"/>
              <a:buChar char="•"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DNSH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(ang. Do No </a:t>
            </a:r>
            <a:r>
              <a:rPr lang="sl-SI" sz="2000" i="0" u="none" strike="noStrike" cap="none" noProof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Significant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sl-SI" sz="2000" i="0" u="none" strike="noStrike" cap="none" noProof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Harm</a:t>
            </a:r>
            <a:r>
              <a:rPr lang="sl-SI" sz="200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in PNRR</a:t>
            </a:r>
          </a:p>
        </p:txBody>
      </p:sp>
      <p:pic>
        <p:nvPicPr>
          <p:cNvPr id="3" name="Google Shape;490;p64">
            <a:extLst>
              <a:ext uri="{FF2B5EF4-FFF2-40B4-BE49-F238E27FC236}">
                <a16:creationId xmlns:a16="http://schemas.microsoft.com/office/drawing/2014/main" id="{A926775C-F92D-605F-C37E-F53DF9443E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5756" y="4613710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91;p64">
            <a:extLst>
              <a:ext uri="{FF2B5EF4-FFF2-40B4-BE49-F238E27FC236}">
                <a16:creationId xmlns:a16="http://schemas.microsoft.com/office/drawing/2014/main" id="{1F04DDA0-9445-B4FC-B7D7-DA22F24F98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8614" y="4624949"/>
            <a:ext cx="2932689" cy="12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92;p64">
            <a:extLst>
              <a:ext uri="{FF2B5EF4-FFF2-40B4-BE49-F238E27FC236}">
                <a16:creationId xmlns:a16="http://schemas.microsoft.com/office/drawing/2014/main" id="{8C1674DC-45F0-9045-BB65-5855096CC0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3773" y="4624949"/>
            <a:ext cx="2932689" cy="128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94;p64">
            <a:extLst>
              <a:ext uri="{FF2B5EF4-FFF2-40B4-BE49-F238E27FC236}">
                <a16:creationId xmlns:a16="http://schemas.microsoft.com/office/drawing/2014/main" id="{38631965-748E-D75D-08C3-0588204356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8950" y="4494975"/>
            <a:ext cx="1490741" cy="19979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Google Shape;495;p64">
            <a:extLst>
              <a:ext uri="{FF2B5EF4-FFF2-40B4-BE49-F238E27FC236}">
                <a16:creationId xmlns:a16="http://schemas.microsoft.com/office/drawing/2014/main" id="{4D85B697-B551-4418-214D-5D72AEC5711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360" y="4634677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Kupujte zeleno!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A883-3B39-D278-0787-4B4185502D9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94360" y="1542358"/>
            <a:ext cx="5207794" cy="4308872"/>
          </a:xfrm>
        </p:spPr>
        <p:txBody>
          <a:bodyPr anchor="b" anchorCtr="0"/>
          <a:lstStyle/>
          <a:p>
            <a:r>
              <a:rPr lang="sl-SI" b="1" noProof="0" dirty="0"/>
              <a:t>Priročnik „Kupujte zeleno!“ </a:t>
            </a:r>
            <a:r>
              <a:rPr lang="sl-SI" noProof="0" dirty="0"/>
              <a:t>(ang. </a:t>
            </a:r>
            <a:r>
              <a:rPr lang="sl-SI" noProof="0" dirty="0" err="1"/>
              <a:t>Buying</a:t>
            </a:r>
            <a:r>
              <a:rPr lang="sl-SI" noProof="0" dirty="0"/>
              <a:t> </a:t>
            </a:r>
            <a:r>
              <a:rPr lang="sl-SI" noProof="0" dirty="0" err="1"/>
              <a:t>Green</a:t>
            </a:r>
            <a:r>
              <a:rPr lang="sl-SI" noProof="0" dirty="0"/>
              <a:t>!)</a:t>
            </a:r>
            <a:r>
              <a:rPr lang="sl-SI" b="1" noProof="0" dirty="0"/>
              <a:t> </a:t>
            </a:r>
            <a:r>
              <a:rPr lang="sl-SI" noProof="0" dirty="0"/>
              <a:t>je bil doslej izdan v treh izdajah: leta 2004, 2011 in 2016.</a:t>
            </a:r>
          </a:p>
          <a:p>
            <a:r>
              <a:rPr lang="sl-SI" noProof="0" dirty="0"/>
              <a:t>Priročnik ponazarja </a:t>
            </a:r>
            <a:r>
              <a:rPr lang="sl-SI" b="1" noProof="0" dirty="0"/>
              <a:t>možnosti uvajanja zelenega javnega naročanja</a:t>
            </a:r>
            <a:r>
              <a:rPr lang="sl-SI" noProof="0" dirty="0"/>
              <a:t>, ki so na voljo v okviru smernic za javno naročanje.</a:t>
            </a:r>
          </a:p>
          <a:p>
            <a:endParaRPr lang="sl-SI" noProof="0" dirty="0"/>
          </a:p>
          <a:p>
            <a:r>
              <a:rPr lang="sl-SI" noProof="0" dirty="0"/>
              <a:t>Priročnik </a:t>
            </a:r>
            <a:r>
              <a:rPr lang="sl-SI" b="1" noProof="0" dirty="0"/>
              <a:t>pomaga javnim organom </a:t>
            </a:r>
            <a:r>
              <a:rPr lang="sl-SI" noProof="0" dirty="0"/>
              <a:t>pri načrtovanju in uvajanju zelenega javnega naročanja.</a:t>
            </a:r>
          </a:p>
          <a:p>
            <a:r>
              <a:rPr lang="sl-SI" noProof="0" dirty="0"/>
              <a:t>Vsebuje </a:t>
            </a:r>
            <a:r>
              <a:rPr lang="sl-SI" b="1" noProof="0" dirty="0"/>
              <a:t>praktično</a:t>
            </a:r>
            <a:r>
              <a:rPr lang="sl-SI" noProof="0" dirty="0"/>
              <a:t> </a:t>
            </a:r>
            <a:r>
              <a:rPr lang="sl-SI" b="1" noProof="0" dirty="0"/>
              <a:t>razlago </a:t>
            </a:r>
            <a:r>
              <a:rPr lang="sl-SI" noProof="0" dirty="0"/>
              <a:t>možnosti, ki jih ponuja zakonodaja EU, in prikazuje preprost in učinkovit pristop, pri čemer ponazarja tudi dobre prakse.</a:t>
            </a:r>
          </a:p>
        </p:txBody>
      </p:sp>
      <p:pic>
        <p:nvPicPr>
          <p:cNvPr id="526" name="Google Shape;52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906" y="2048720"/>
            <a:ext cx="2328153" cy="332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Družbeno odgovorno javno naročanje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0E324-7ACB-848C-F218-84D2C4DEFD4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94360" y="311253"/>
            <a:ext cx="5724526" cy="5539978"/>
          </a:xfrm>
        </p:spPr>
        <p:txBody>
          <a:bodyPr/>
          <a:lstStyle/>
          <a:p>
            <a:pPr lvl="0"/>
            <a:r>
              <a:rPr lang="sl-SI" sz="1800" noProof="0" dirty="0"/>
              <a:t>Druga izdaja (2021</a:t>
            </a:r>
            <a:r>
              <a:rPr lang="sl-SI" sz="1800" b="1" noProof="0" dirty="0"/>
              <a:t>) priročnika Evropske unije „Kupujte socialno“</a:t>
            </a:r>
            <a:r>
              <a:rPr lang="sl-SI" sz="1800" noProof="0" dirty="0"/>
              <a:t> </a:t>
            </a:r>
            <a:r>
              <a:rPr lang="sl-SI" sz="1800" b="1" noProof="0" dirty="0"/>
              <a:t>spodbuja „družbeno odgovorno javno naročanje, katerega cilj je doseči pozitivne družbene učinke“. </a:t>
            </a:r>
            <a:r>
              <a:rPr lang="sl-SI" sz="1800" noProof="0" dirty="0"/>
              <a:t>Ti cilji so:</a:t>
            </a:r>
          </a:p>
          <a:p>
            <a:pPr marL="285750" lvl="0" indent="-28575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spodbujanje </a:t>
            </a:r>
            <a:r>
              <a:rPr lang="sl-SI" sz="1800" b="1" noProof="0" dirty="0"/>
              <a:t>pravičnih zaposlitvenih možnosti in socialne vključenosti </a:t>
            </a:r>
            <a:r>
              <a:rPr lang="sl-SI" sz="1800" noProof="0" dirty="0"/>
              <a:t>(zaposlitvene možnosti za mlade in starejše delavce, enakost spolov, socialna vključenost in zaposlitvene možnosti za invalide),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ustvarjanje priložnosti za </a:t>
            </a:r>
            <a:r>
              <a:rPr lang="sl-SI" sz="1800" b="1" noProof="0" dirty="0"/>
              <a:t>socialno gospodarstvo in socialna podjetja,</a:t>
            </a: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spodbujanje </a:t>
            </a:r>
            <a:r>
              <a:rPr lang="sl-SI" sz="1800" b="1" noProof="0" dirty="0"/>
              <a:t>ustreznih delovnih pogojev,</a:t>
            </a: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zagotavljanje </a:t>
            </a:r>
            <a:r>
              <a:rPr lang="sl-SI" sz="1800" b="1" noProof="0" dirty="0"/>
              <a:t>spoštovanja socialnih pravic in pravic delavcev,</a:t>
            </a: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dostopnost in ustrezna </a:t>
            </a:r>
            <a:r>
              <a:rPr lang="sl-SI" sz="1800" b="1" noProof="0" dirty="0"/>
              <a:t>zasnova za vse,</a:t>
            </a: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noProof="0" dirty="0"/>
              <a:t>spoštovanje </a:t>
            </a:r>
            <a:r>
              <a:rPr lang="sl-SI" sz="1800" b="1" noProof="0" dirty="0"/>
              <a:t>človekovih pravic in etičnih vprašanj trgovanja,</a:t>
            </a:r>
            <a:endParaRPr lang="sl-SI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noProof="0" dirty="0"/>
              <a:t>„poenostavljena ureditev“ </a:t>
            </a:r>
            <a:r>
              <a:rPr lang="sl-SI" sz="1800" noProof="0" dirty="0"/>
              <a:t>za zagotavljanje visokokakovostnih socialnih, zdravstvenih, izobraževalnih in kulturnih storitev.</a:t>
            </a:r>
          </a:p>
        </p:txBody>
      </p:sp>
      <p:pic>
        <p:nvPicPr>
          <p:cNvPr id="534" name="Google Shape;53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3618" y="895453"/>
            <a:ext cx="2682472" cy="379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>
                <a:sym typeface="Arial"/>
              </a:rPr>
              <a:t>Evropski zeleni dogovor </a:t>
            </a:r>
            <a:endParaRPr lang="sl-SI" noProof="0" dirty="0"/>
          </a:p>
        </p:txBody>
      </p:sp>
      <p:sp>
        <p:nvSpPr>
          <p:cNvPr id="541" name="Google Shape;541;p67"/>
          <p:cNvSpPr txBox="1">
            <a:spLocks noGrp="1"/>
          </p:cNvSpPr>
          <p:nvPr>
            <p:ph type="body" idx="1"/>
          </p:nvPr>
        </p:nvSpPr>
        <p:spPr>
          <a:xfrm>
            <a:off x="594360" y="2345635"/>
            <a:ext cx="4923845" cy="39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sl-SI" noProof="0" dirty="0"/>
              <a:t>V sporočilu Komisiji </a:t>
            </a:r>
            <a:r>
              <a:rPr lang="sl-SI" b="1" noProof="0" dirty="0"/>
              <a:t>„Naložbeni načrt za trajnostno Evropo. Naložbeni načrt za evropski zeleni dogovor“ (21/2020) </a:t>
            </a:r>
            <a:r>
              <a:rPr lang="sl-SI" noProof="0" dirty="0"/>
              <a:t>je navedeno: „Komisija bo predlagala </a:t>
            </a:r>
            <a:r>
              <a:rPr lang="sl-SI" b="1" noProof="0" dirty="0"/>
              <a:t>minimalna obvezna zelena merila </a:t>
            </a:r>
            <a:r>
              <a:rPr lang="sl-SI" noProof="0" dirty="0"/>
              <a:t>ali cilje za trajnostno javno naročanje v zakonodaji o sektorskih pobudah, financiranju EU ali specifičnih proizvodih. </a:t>
            </a:r>
            <a:r>
              <a:rPr lang="sl-SI" b="1" noProof="0" dirty="0"/>
              <a:t>Ta minimalna merila bodo ustvarila učinkovito skupno opredelitev zelenega javnega naročanja. </a:t>
            </a:r>
            <a:r>
              <a:rPr lang="sl-SI" noProof="0" dirty="0"/>
              <a:t>(...) Hkrati bi morali javni naročniki, kadar je to mogoče, uporabljati metode življenjskega cikla. </a:t>
            </a:r>
          </a:p>
        </p:txBody>
      </p:sp>
      <p:sp>
        <p:nvSpPr>
          <p:cNvPr id="542" name="Google Shape;542;p67"/>
          <p:cNvSpPr txBox="1">
            <a:spLocks noGrp="1"/>
          </p:cNvSpPr>
          <p:nvPr>
            <p:ph type="body" idx="4294967295"/>
          </p:nvPr>
        </p:nvSpPr>
        <p:spPr>
          <a:xfrm>
            <a:off x="5881898" y="2345635"/>
            <a:ext cx="5003438" cy="39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ct val="108108"/>
              <a:buFont typeface="Arial"/>
              <a:buNone/>
            </a:pPr>
            <a:r>
              <a:rPr lang="sl-SI" b="1" noProof="0" dirty="0">
                <a:latin typeface="Aptos" panose="020B0004020202020204" pitchFamily="34" charset="0"/>
                <a:sym typeface="Arial"/>
              </a:rPr>
              <a:t>Tri pomembne točke:</a:t>
            </a:r>
            <a:endParaRPr lang="sl-SI" noProof="0" dirty="0">
              <a:latin typeface="Aptos" panose="020B0004020202020204" pitchFamily="34" charset="0"/>
              <a:sym typeface="Arial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sprejetje obveznih minimalnih zelenih meril </a:t>
            </a:r>
            <a:r>
              <a:rPr lang="sl-SI" noProof="0" dirty="0">
                <a:latin typeface="Aptos" panose="020B0004020202020204" pitchFamily="34" charset="0"/>
              </a:rPr>
              <a:t>ali ciljev za trajnostno javno naročanje v zakonodaji o sektorskih pobudah, financiranju EU ali specifičnih proizvodih.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noProof="0" dirty="0">
                <a:latin typeface="Aptos" panose="020B0004020202020204" pitchFamily="34" charset="0"/>
              </a:rPr>
              <a:t>Sprejetje </a:t>
            </a:r>
            <a:r>
              <a:rPr lang="sl-SI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skupne</a:t>
            </a:r>
            <a:r>
              <a:rPr lang="sl-SI" noProof="0" dirty="0">
                <a:latin typeface="Aptos" panose="020B0004020202020204" pitchFamily="34" charset="0"/>
              </a:rPr>
              <a:t> </a:t>
            </a:r>
            <a:r>
              <a:rPr lang="sl-SI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opredelitve zelenega javnega naročanja.</a:t>
            </a:r>
            <a:endParaRPr lang="sl-SI" noProof="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Razširitev </a:t>
            </a:r>
            <a:r>
              <a:rPr lang="sl-SI" noProof="0" dirty="0">
                <a:solidFill>
                  <a:schemeClr val="tx1"/>
                </a:solidFill>
                <a:latin typeface="Aptos" panose="020B0004020202020204" pitchFamily="34" charset="0"/>
              </a:rPr>
              <a:t>metodologij </a:t>
            </a:r>
            <a:r>
              <a:rPr lang="sl-SI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vrednotenja stroškov življenjskega cikla.</a:t>
            </a:r>
            <a:endParaRPr lang="sl-SI" noProof="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0D4CC-8A8A-C739-69A3-0F04B3A1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2" y="2225593"/>
            <a:ext cx="7010704" cy="1625060"/>
          </a:xfrm>
        </p:spPr>
        <p:txBody>
          <a:bodyPr/>
          <a:lstStyle/>
          <a:p>
            <a:r>
              <a:rPr lang="sl-SI" sz="4400" noProof="0" dirty="0"/>
              <a:t>3. Evropski instrumenti za </a:t>
            </a:r>
            <a:r>
              <a:rPr lang="sl-SI" sz="4400" noProof="0" dirty="0" err="1"/>
              <a:t>diseminacijo</a:t>
            </a:r>
            <a:r>
              <a:rPr lang="sl-SI" sz="4400" noProof="0" dirty="0"/>
              <a:t> zelenega javnega naročanja</a:t>
            </a:r>
            <a:endParaRPr lang="sl-SI" sz="4400" b="0" noProof="0" dirty="0"/>
          </a:p>
        </p:txBody>
      </p:sp>
    </p:spTree>
    <p:extLst>
      <p:ext uri="{BB962C8B-B14F-4D97-AF65-F5344CB8AC3E}">
        <p14:creationId xmlns:p14="http://schemas.microsoft.com/office/powerpoint/2010/main" val="4102891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sl-SI" noProof="0" smtClean="0"/>
              <a:t>46</a:t>
            </a:fld>
            <a:endParaRPr lang="sl-SI" noProof="0" dirty="0"/>
          </a:p>
        </p:txBody>
      </p:sp>
      <p:sp>
        <p:nvSpPr>
          <p:cNvPr id="554" name="Google Shape;554;p69"/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98722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sl-SI" noProof="0" dirty="0"/>
              <a:t>Evropski instrumenti</a:t>
            </a:r>
            <a:br>
              <a:rPr lang="sl-SI" noProof="0" dirty="0"/>
            </a:br>
            <a:r>
              <a:rPr lang="sl-SI" noProof="0" dirty="0"/>
              <a:t>za </a:t>
            </a:r>
            <a:r>
              <a:rPr lang="sl-SI" noProof="0" dirty="0" err="1"/>
              <a:t>diseminacijo</a:t>
            </a:r>
            <a:r>
              <a:rPr lang="sl-SI" noProof="0" dirty="0"/>
              <a:t> zelenega</a:t>
            </a:r>
            <a:br>
              <a:rPr lang="sl-SI" noProof="0" dirty="0"/>
            </a:br>
            <a:r>
              <a:rPr lang="sl-SI" noProof="0" dirty="0"/>
              <a:t>javnega naročanja</a:t>
            </a:r>
          </a:p>
        </p:txBody>
      </p:sp>
      <p:grpSp>
        <p:nvGrpSpPr>
          <p:cNvPr id="555" name="Google Shape;555;p69"/>
          <p:cNvGrpSpPr/>
          <p:nvPr/>
        </p:nvGrpSpPr>
        <p:grpSpPr>
          <a:xfrm>
            <a:off x="594358" y="2474974"/>
            <a:ext cx="10942531" cy="3351893"/>
            <a:chOff x="5001" y="761288"/>
            <a:chExt cx="10258480" cy="3142356"/>
          </a:xfrm>
        </p:grpSpPr>
        <p:sp>
          <p:nvSpPr>
            <p:cNvPr id="556" name="Google Shape;556;p69"/>
            <p:cNvSpPr/>
            <p:nvPr/>
          </p:nvSpPr>
          <p:spPr>
            <a:xfrm>
              <a:off x="5001" y="761288"/>
              <a:ext cx="1705583" cy="1010377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29978" y="910675"/>
              <a:ext cx="1655629" cy="757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 b="1" i="0" u="none" strike="noStrike" cap="none" noProof="0" dirty="0">
                  <a:solidFill>
                    <a:schemeClr val="bg1"/>
                  </a:solidFill>
                  <a:latin typeface="Aptos" panose="020B0004020202020204" pitchFamily="34" charset="0"/>
                  <a:sym typeface="Arial"/>
                </a:rPr>
                <a:t>Nacionalni akcijski načrt za zeleno javno naročanje</a:t>
              </a:r>
            </a:p>
          </p:txBody>
        </p:sp>
        <p:sp>
          <p:nvSpPr>
            <p:cNvPr id="558" name="Google Shape;558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9" name="Google Shape;559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0" name="Google Shape;560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23 od 27 držav </a:t>
              </a:r>
              <a:endParaRPr lang="sl-SI" sz="16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1" name="Google Shape;561;p69"/>
            <p:cNvSpPr/>
            <p:nvPr/>
          </p:nvSpPr>
          <p:spPr>
            <a:xfrm>
              <a:off x="2136981" y="761288"/>
              <a:ext cx="1705583" cy="1010377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2" name="Google Shape;562;p69"/>
            <p:cNvSpPr txBox="1"/>
            <p:nvPr/>
          </p:nvSpPr>
          <p:spPr>
            <a:xfrm>
              <a:off x="2161958" y="956309"/>
              <a:ext cx="1655629" cy="674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6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Merila EU za zeleno javno naročanje </a:t>
              </a:r>
            </a:p>
          </p:txBody>
        </p:sp>
        <p:sp>
          <p:nvSpPr>
            <p:cNvPr id="563" name="Google Shape;563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4" name="Google Shape;564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BCE8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5" name="Google Shape;565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20 meril EU za zeleno javno naročanje</a:t>
              </a:r>
            </a:p>
          </p:txBody>
        </p:sp>
        <p:sp>
          <p:nvSpPr>
            <p:cNvPr id="566" name="Google Shape;566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7" name="Google Shape;567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59D5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8" name="Google Shape;568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Evropski priročnik</a:t>
              </a:r>
              <a:endParaRPr lang="sl-SI" sz="16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69" name="Google Shape;569;p69"/>
            <p:cNvSpPr/>
            <p:nvPr/>
          </p:nvSpPr>
          <p:spPr>
            <a:xfrm>
              <a:off x="4268961" y="761288"/>
              <a:ext cx="1705583" cy="1010377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0" name="Google Shape;570;p69"/>
            <p:cNvSpPr txBox="1"/>
            <p:nvPr/>
          </p:nvSpPr>
          <p:spPr>
            <a:xfrm>
              <a:off x="4293938" y="979135"/>
              <a:ext cx="1655629" cy="620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Cilj zelenega javnega naročanja </a:t>
              </a:r>
            </a:p>
          </p:txBody>
        </p:sp>
        <p:sp>
          <p:nvSpPr>
            <p:cNvPr id="571" name="Google Shape;571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2" name="Google Shape;572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2CC3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3" name="Google Shape;573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50 %</a:t>
              </a:r>
              <a:endParaRPr lang="sl-SI" sz="16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4" name="Google Shape;574;p69"/>
            <p:cNvSpPr/>
            <p:nvPr/>
          </p:nvSpPr>
          <p:spPr>
            <a:xfrm>
              <a:off x="6400941" y="761288"/>
              <a:ext cx="1705583" cy="1010377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5" name="Google Shape;575;p69"/>
            <p:cNvSpPr txBox="1"/>
            <p:nvPr/>
          </p:nvSpPr>
          <p:spPr>
            <a:xfrm>
              <a:off x="6425918" y="905774"/>
              <a:ext cx="1655629" cy="76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Kazalniki spremljanja</a:t>
              </a:r>
            </a:p>
          </p:txBody>
        </p:sp>
        <p:sp>
          <p:nvSpPr>
            <p:cNvPr id="576" name="Google Shape;576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7" name="Google Shape;577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38B1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8" name="Google Shape;578;p69"/>
            <p:cNvSpPr txBox="1"/>
            <p:nvPr/>
          </p:nvSpPr>
          <p:spPr>
            <a:xfrm>
              <a:off x="676703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zeleni/</a:t>
              </a:r>
              <a:endParaRPr lang="sl-SI" sz="1600" noProof="0" dirty="0">
                <a:solidFill>
                  <a:srgbClr val="3F3F3F"/>
                </a:solidFill>
                <a:latin typeface="Aptos" panose="020B000402020202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skupni nakupi</a:t>
              </a:r>
              <a:endParaRPr lang="sl-SI" sz="16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9" name="Google Shape;579;p69"/>
            <p:cNvSpPr/>
            <p:nvPr/>
          </p:nvSpPr>
          <p:spPr>
            <a:xfrm>
              <a:off x="8532921" y="761288"/>
              <a:ext cx="1705583" cy="1010377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0" name="Google Shape;580;p69"/>
            <p:cNvSpPr txBox="1"/>
            <p:nvPr/>
          </p:nvSpPr>
          <p:spPr>
            <a:xfrm>
              <a:off x="8557898" y="882699"/>
              <a:ext cx="1705583" cy="76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Krožno gospodarstvo </a:t>
              </a:r>
              <a:endParaRPr lang="sl-SI" sz="16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1" name="Google Shape;581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2" name="Google Shape;582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3" name="Google Shape;583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sl-SI" sz="1600" b="1" i="0" u="none" strike="noStrike" cap="none" noProof="0" dirty="0">
                  <a:solidFill>
                    <a:srgbClr val="3F3F3F"/>
                  </a:solidFill>
                  <a:latin typeface="Aptos" panose="020B0004020202020204" pitchFamily="34" charset="0"/>
                  <a:sym typeface="Arial"/>
                </a:rPr>
                <a:t>CE indikator št. 2</a:t>
              </a:r>
              <a:endParaRPr lang="sl-SI" sz="16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Nacionalni akcijski načrt</a:t>
            </a:r>
            <a:br>
              <a:rPr lang="sl-SI" noProof="0" dirty="0"/>
            </a:br>
            <a:r>
              <a:rPr lang="sl-SI" noProof="0" dirty="0"/>
              <a:t>za GPP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ECC87-023E-7843-128D-A85A0FFD9DD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61410" y="905343"/>
            <a:ext cx="7936230" cy="3600986"/>
          </a:xfrm>
        </p:spPr>
        <p:txBody>
          <a:bodyPr>
            <a:spAutoFit/>
          </a:bodyPr>
          <a:lstStyle/>
          <a:p>
            <a:pPr marL="342000" lvl="0" indent="-342000">
              <a:buClr>
                <a:srgbClr val="035854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1800" b="1" noProof="0" dirty="0"/>
              <a:t>Pravna določba Evropske komisije COM(2003) 302 </a:t>
            </a:r>
            <a:r>
              <a:rPr lang="sl-SI" sz="1800" noProof="0" dirty="0"/>
              <a:t>o integrirani politiki proizvodov je pozvala države članice, naj </a:t>
            </a:r>
            <a:r>
              <a:rPr lang="sl-SI" sz="1800" b="1" noProof="0" dirty="0"/>
              <a:t>„sprejmejo javno dostopne akcijske načrte za vključevanje </a:t>
            </a:r>
            <a:r>
              <a:rPr lang="sl-SI" sz="1800" b="1" noProof="0" dirty="0" err="1"/>
              <a:t>okoljskih</a:t>
            </a:r>
            <a:r>
              <a:rPr lang="sl-SI" sz="1800" b="1" noProof="0" dirty="0"/>
              <a:t> zahtev v javno naročanje“</a:t>
            </a:r>
            <a:r>
              <a:rPr lang="sl-SI" sz="1800" noProof="0" dirty="0"/>
              <a:t>.</a:t>
            </a:r>
          </a:p>
          <a:p>
            <a:pPr lvl="0">
              <a:buClr>
                <a:srgbClr val="035854"/>
              </a:buClr>
              <a:buSzPct val="100000"/>
            </a:pPr>
            <a:endParaRPr lang="sl-SI" sz="1800" noProof="0" dirty="0"/>
          </a:p>
          <a:p>
            <a:pPr marL="342000" lvl="0" indent="-342000">
              <a:buClr>
                <a:srgbClr val="035854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1800" b="1" noProof="0" dirty="0"/>
              <a:t>Sprejeti nacionalni akcijski načrti: 23 </a:t>
            </a:r>
          </a:p>
          <a:p>
            <a:pPr marL="342000" lvl="0">
              <a:buClr>
                <a:srgbClr val="035854"/>
              </a:buClr>
              <a:buSzPct val="100000"/>
            </a:pPr>
            <a:r>
              <a:rPr lang="sl-SI" sz="1800" b="1" noProof="0" dirty="0"/>
              <a:t>Avstrija, </a:t>
            </a:r>
            <a:r>
              <a:rPr lang="sl-SI" sz="1800" noProof="0" dirty="0"/>
              <a:t>Belgija, Bolgarija, Ciper, Hrvaška, Češka republika, Danska, Finska, </a:t>
            </a:r>
            <a:r>
              <a:rPr lang="sl-SI" sz="1800" b="1" noProof="0" dirty="0"/>
              <a:t>Francija, Nemčija, </a:t>
            </a:r>
            <a:r>
              <a:rPr lang="sl-SI" sz="1800" noProof="0" dirty="0"/>
              <a:t>Grčija, Irska, Italija, Latvija, Litva, Malta, Nizozemska, Poljska, Portugalska, Slovaška republika, </a:t>
            </a:r>
            <a:r>
              <a:rPr lang="sl-SI" sz="1800" b="1" noProof="0" dirty="0"/>
              <a:t>Slovenija, </a:t>
            </a:r>
            <a:r>
              <a:rPr lang="sl-SI" sz="1800" noProof="0" dirty="0"/>
              <a:t>Španija, Švedska</a:t>
            </a:r>
          </a:p>
          <a:p>
            <a:pPr marL="342000" lvl="0">
              <a:buClr>
                <a:srgbClr val="035854"/>
              </a:buClr>
              <a:buSzPct val="100000"/>
            </a:pPr>
            <a:endParaRPr lang="sl-SI" sz="1800" noProof="0" dirty="0"/>
          </a:p>
          <a:p>
            <a:pPr marL="342000" lvl="0" indent="-342000">
              <a:buClr>
                <a:srgbClr val="035854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1800" b="1" noProof="0" dirty="0"/>
              <a:t>Nacionalni akcijski načrti v pripravi: 4 </a:t>
            </a:r>
          </a:p>
          <a:p>
            <a:pPr marL="342000" lvl="0">
              <a:buClr>
                <a:srgbClr val="035854"/>
              </a:buClr>
              <a:buSzPct val="100000"/>
            </a:pPr>
            <a:r>
              <a:rPr lang="sl-SI" sz="1800" noProof="0" dirty="0"/>
              <a:t>Estonija, </a:t>
            </a:r>
            <a:r>
              <a:rPr lang="sl-SI" sz="1800" b="1" noProof="0" dirty="0"/>
              <a:t>Luksemburg, </a:t>
            </a:r>
            <a:r>
              <a:rPr lang="sl-SI" sz="1800" noProof="0" dirty="0"/>
              <a:t>Romunija, Madžarska</a:t>
            </a:r>
          </a:p>
          <a:p>
            <a:pPr marL="342000" lvl="0">
              <a:buClr>
                <a:srgbClr val="035854"/>
              </a:buClr>
              <a:buSzPct val="100000"/>
            </a:pPr>
            <a:endParaRPr lang="sl-SI" sz="1800" noProof="0" dirty="0"/>
          </a:p>
          <a:p>
            <a:pPr marL="342000" lvl="0" indent="-342000">
              <a:buClr>
                <a:srgbClr val="035854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1800" b="1" noProof="0" dirty="0"/>
              <a:t>Sistemi spremljanja: 11 sprejetih</a:t>
            </a:r>
          </a:p>
        </p:txBody>
      </p:sp>
      <p:pic>
        <p:nvPicPr>
          <p:cNvPr id="589" name="Google Shape;589;p70"/>
          <p:cNvPicPr preferRelativeResize="0"/>
          <p:nvPr/>
        </p:nvPicPr>
        <p:blipFill rotWithShape="1">
          <a:blip r:embed="rId3">
            <a:alphaModFix/>
          </a:blip>
          <a:srcRect r="1928"/>
          <a:stretch>
            <a:fillRect/>
          </a:stretch>
        </p:blipFill>
        <p:spPr>
          <a:xfrm>
            <a:off x="594360" y="1721894"/>
            <a:ext cx="2860040" cy="192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B24C-10CF-A0D0-7133-6357E76A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Merila EU za zeleno javno naročanje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47426-CDB9-667F-AB4C-7F0A94A1DFC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360" y="2654644"/>
            <a:ext cx="5394904" cy="1846659"/>
          </a:xfrm>
        </p:spPr>
        <p:txBody>
          <a:bodyPr/>
          <a:lstStyle/>
          <a:p>
            <a:r>
              <a:rPr lang="sl-SI" sz="2400" noProof="0" dirty="0"/>
              <a:t>Pravna določba Evropske komisije o javnih naročilih za boljše okolje (COM(2008) 400) določa skupna evropska merila (merila zelenega javnega naročanja), ki: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CC27C-9BF1-5F1B-6D4B-098A4EA2D89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56075" y="2654643"/>
            <a:ext cx="5394904" cy="3693319"/>
          </a:xfrm>
        </p:spPr>
        <p:txBody>
          <a:bodyPr/>
          <a:lstStyle/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noProof="0" dirty="0"/>
              <a:t>so opredeljena na podlagi </a:t>
            </a:r>
            <a:r>
              <a:rPr lang="sl-SI" b="1" noProof="0" dirty="0"/>
              <a:t>analize življenjskega cikla (osnovni dokumenti) in </a:t>
            </a:r>
            <a:r>
              <a:rPr lang="sl-SI" b="1" noProof="0" dirty="0" err="1"/>
              <a:t>večdeležniško</a:t>
            </a:r>
            <a:r>
              <a:rPr lang="sl-SI" b="1" noProof="0" dirty="0"/>
              <a:t> izmenjevanje,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noProof="0" dirty="0"/>
              <a:t>zagotavljajo </a:t>
            </a:r>
            <a:r>
              <a:rPr lang="sl-SI" b="1" noProof="0" dirty="0"/>
              <a:t>opredelitev in področje </a:t>
            </a:r>
            <a:r>
              <a:rPr lang="sl-SI" noProof="0" dirty="0"/>
              <a:t>uporabe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b="1" noProof="0" dirty="0"/>
              <a:t>opredeljujejo najpomembnejše vplive na okolje </a:t>
            </a:r>
            <a:r>
              <a:rPr lang="sl-SI" noProof="0" dirty="0"/>
              <a:t>(</a:t>
            </a:r>
            <a:r>
              <a:rPr lang="sl-SI" noProof="0" dirty="0" err="1"/>
              <a:t>okoljski</a:t>
            </a:r>
            <a:r>
              <a:rPr lang="sl-SI" noProof="0" dirty="0"/>
              <a:t> vidiki in pristop zelenega javnega naročanja)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b="1" noProof="0" dirty="0"/>
              <a:t>opredeljujejo merila za zeleno javno naročanje:</a:t>
            </a:r>
            <a:r>
              <a:rPr lang="sl-SI" noProof="0" dirty="0"/>
              <a:t> temeljna in splošna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noProof="0" dirty="0"/>
              <a:t>opisujejo </a:t>
            </a:r>
            <a:r>
              <a:rPr lang="sl-SI" b="1" noProof="0" dirty="0"/>
              <a:t>sisteme preverjanja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r>
              <a:rPr lang="sl-SI" noProof="0" dirty="0"/>
              <a:t>izračunajo </a:t>
            </a:r>
            <a:r>
              <a:rPr lang="sl-SI" b="1" noProof="0" dirty="0"/>
              <a:t>stroške življenjskega cikla</a:t>
            </a:r>
          </a:p>
          <a:p>
            <a:pPr marL="342900" lvl="0" indent="-342900">
              <a:buClr>
                <a:srgbClr val="035854"/>
              </a:buClr>
              <a:buFont typeface="Arial"/>
              <a:buChar char="•"/>
            </a:pPr>
            <a:endParaRPr lang="sl-SI" noProof="0" dirty="0"/>
          </a:p>
        </p:txBody>
      </p:sp>
      <p:sp>
        <p:nvSpPr>
          <p:cNvPr id="6" name="Google Shape;403;p56">
            <a:extLst>
              <a:ext uri="{FF2B5EF4-FFF2-40B4-BE49-F238E27FC236}">
                <a16:creationId xmlns:a16="http://schemas.microsoft.com/office/drawing/2014/main" id="{7E234F3C-AD66-C963-34B8-A64B4F3F1D6D}"/>
              </a:ext>
            </a:extLst>
          </p:cNvPr>
          <p:cNvSpPr/>
          <p:nvPr/>
        </p:nvSpPr>
        <p:spPr>
          <a:xfrm rot="16200000">
            <a:off x="4230563" y="3664845"/>
            <a:ext cx="977030" cy="25403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382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8BD0A-7B60-C8A2-1D03-8CCA8831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595856"/>
            <a:ext cx="8876212" cy="1625060"/>
          </a:xfrm>
        </p:spPr>
        <p:txBody>
          <a:bodyPr/>
          <a:lstStyle/>
          <a:p>
            <a:r>
              <a:rPr lang="sl-SI" noProof="0" dirty="0"/>
              <a:t>Merila EU</a:t>
            </a:r>
            <a:br>
              <a:rPr lang="sl-SI" noProof="0" dirty="0"/>
            </a:br>
            <a:r>
              <a:rPr lang="sl-SI" noProof="0" dirty="0"/>
              <a:t>za zeleno javno naročanje:</a:t>
            </a:r>
            <a:br>
              <a:rPr lang="sl-SI" noProof="0" dirty="0"/>
            </a:br>
            <a:r>
              <a:rPr lang="sl-SI" noProof="0" dirty="0"/>
              <a:t>20 skupin izdelkov in storitev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9483-2085-AB14-BBE2-13EB0E1C9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Čistila in storitve čiščenja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9529C-F545-7D77-334E-B5110EC20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Kopirni in grafični papir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F61C0-2DA9-18E5-C813-185734352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Barve, laki in prometni znaki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F00FE7-5E4F-E1EA-9536-1A8C995228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Električne in elektronske naprave v zdravstvu</a:t>
            </a:r>
            <a:endParaRPr lang="sl-SI" b="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39901F-14FE-9D83-BCE4-AD660CAF7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sl-SI" noProof="0" dirty="0"/>
              <a:t>Električna energija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C0DD8A-712C-BFEB-4498-1673E0BB5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Živila, „</a:t>
            </a:r>
            <a:r>
              <a:rPr lang="sl-SI" noProof="0" dirty="0" err="1"/>
              <a:t>catering</a:t>
            </a:r>
            <a:r>
              <a:rPr lang="sl-SI" noProof="0" dirty="0"/>
              <a:t>“ in prodajni avtomati</a:t>
            </a:r>
            <a:r>
              <a:rPr lang="sl-SI" b="0" noProof="0" dirty="0"/>
              <a:t> </a:t>
            </a:r>
            <a:endParaRPr lang="sl-SI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FDF650-324D-FA76-AC1E-1FA3E33349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Notranja oprema</a:t>
            </a:r>
          </a:p>
        </p:txBody>
      </p:sp>
    </p:spTree>
    <p:extLst>
      <p:ext uri="{BB962C8B-B14F-4D97-AF65-F5344CB8AC3E}">
        <p14:creationId xmlns:p14="http://schemas.microsoft.com/office/powerpoint/2010/main" val="262142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34;p8" title="pexels-cup-of-couple-6963622 (1).jpg">
            <a:extLst>
              <a:ext uri="{FF2B5EF4-FFF2-40B4-BE49-F238E27FC236}">
                <a16:creationId xmlns:a16="http://schemas.microsoft.com/office/drawing/2014/main" id="{674A998A-02EA-15C7-B014-1AF6EC1C5D6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t="8125" b="8125"/>
          <a:stretch/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18898C-7D6F-3E7C-0644-C89B2D76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137542"/>
            <a:ext cx="6139146" cy="1083374"/>
          </a:xfrm>
        </p:spPr>
        <p:txBody>
          <a:bodyPr/>
          <a:lstStyle/>
          <a:p>
            <a:r>
              <a:rPr lang="sl-SI" noProof="0" dirty="0"/>
              <a:t>Nekaj pomembnih zgodovinskih letnic</a:t>
            </a:r>
          </a:p>
        </p:txBody>
      </p:sp>
      <p:sp>
        <p:nvSpPr>
          <p:cNvPr id="6" name="Google Shape;136;p8">
            <a:extLst>
              <a:ext uri="{FF2B5EF4-FFF2-40B4-BE49-F238E27FC236}">
                <a16:creationId xmlns:a16="http://schemas.microsoft.com/office/drawing/2014/main" id="{608BB2F1-646B-715D-D81B-935BD1C6FA61}"/>
              </a:ext>
            </a:extLst>
          </p:cNvPr>
          <p:cNvSpPr txBox="1"/>
          <p:nvPr/>
        </p:nvSpPr>
        <p:spPr>
          <a:xfrm>
            <a:off x="1283324" y="3429000"/>
            <a:ext cx="7454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1972 –</a:t>
            </a:r>
            <a:endParaRPr lang="sl-SI" sz="2000" b="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9" name="Google Shape;136;p8">
            <a:extLst>
              <a:ext uri="{FF2B5EF4-FFF2-40B4-BE49-F238E27FC236}">
                <a16:creationId xmlns:a16="http://schemas.microsoft.com/office/drawing/2014/main" id="{D5B29DD2-F89D-A6B7-32B0-B64C7387092D}"/>
              </a:ext>
            </a:extLst>
          </p:cNvPr>
          <p:cNvSpPr txBox="1"/>
          <p:nvPr/>
        </p:nvSpPr>
        <p:spPr>
          <a:xfrm>
            <a:off x="2080261" y="3429000"/>
            <a:ext cx="401574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i="0" u="none" strike="noStrike" cap="none" noProof="0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rPr>
              <a:t>Konferenca Združenih narodov o človekovem okolju </a:t>
            </a:r>
            <a:endParaRPr lang="sl-SI" sz="2000" b="0" i="0" u="none" strike="noStrike" cap="none" noProof="0" dirty="0">
              <a:solidFill>
                <a:srgbClr val="03585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" name="Google Shape;136;p8">
            <a:extLst>
              <a:ext uri="{FF2B5EF4-FFF2-40B4-BE49-F238E27FC236}">
                <a16:creationId xmlns:a16="http://schemas.microsoft.com/office/drawing/2014/main" id="{22E00226-B901-13B2-350F-39AF8D19AFC0}"/>
              </a:ext>
            </a:extLst>
          </p:cNvPr>
          <p:cNvSpPr txBox="1"/>
          <p:nvPr/>
        </p:nvSpPr>
        <p:spPr>
          <a:xfrm>
            <a:off x="1283323" y="4373115"/>
            <a:ext cx="7454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noProof="0" dirty="0">
                <a:solidFill>
                  <a:srgbClr val="3F3F3F"/>
                </a:solidFill>
                <a:latin typeface="Aptos" panose="020B0004020202020204" pitchFamily="34" charset="0"/>
              </a:rPr>
              <a:t>1972</a:t>
            </a:r>
            <a:r>
              <a:rPr lang="sl-SI" sz="20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–</a:t>
            </a:r>
            <a:endParaRPr lang="sl-SI" sz="2000" b="0" i="0" u="none" strike="noStrike" cap="none" noProof="0" dirty="0">
              <a:solidFill>
                <a:srgbClr val="03585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136;p8">
            <a:extLst>
              <a:ext uri="{FF2B5EF4-FFF2-40B4-BE49-F238E27FC236}">
                <a16:creationId xmlns:a16="http://schemas.microsoft.com/office/drawing/2014/main" id="{C4BAD578-1275-B19A-759F-1DA59DE17270}"/>
              </a:ext>
            </a:extLst>
          </p:cNvPr>
          <p:cNvSpPr txBox="1"/>
          <p:nvPr/>
        </p:nvSpPr>
        <p:spPr>
          <a:xfrm>
            <a:off x="2080260" y="4365622"/>
            <a:ext cx="40157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sl-SI" sz="2000" b="1" noProof="0" dirty="0">
                <a:solidFill>
                  <a:srgbClr val="035854"/>
                </a:solidFill>
                <a:latin typeface="Aptos" panose="020B0004020202020204" pitchFamily="34" charset="0"/>
              </a:rPr>
              <a:t>Poročilo „Meje rasti“ (Rimski klub)</a:t>
            </a:r>
            <a:endParaRPr lang="sl-SI" noProof="0" dirty="0">
              <a:latin typeface="Aptos" panose="020B0004020202020204" pitchFamily="34" charset="0"/>
            </a:endParaRPr>
          </a:p>
        </p:txBody>
      </p:sp>
      <p:sp>
        <p:nvSpPr>
          <p:cNvPr id="13" name="Google Shape;136;p8">
            <a:extLst>
              <a:ext uri="{FF2B5EF4-FFF2-40B4-BE49-F238E27FC236}">
                <a16:creationId xmlns:a16="http://schemas.microsoft.com/office/drawing/2014/main" id="{16538886-A838-5B05-F446-01773052B740}"/>
              </a:ext>
            </a:extLst>
          </p:cNvPr>
          <p:cNvSpPr txBox="1"/>
          <p:nvPr/>
        </p:nvSpPr>
        <p:spPr>
          <a:xfrm>
            <a:off x="1283322" y="4957426"/>
            <a:ext cx="7454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noProof="0" dirty="0">
                <a:solidFill>
                  <a:srgbClr val="3F3F3F"/>
                </a:solidFill>
                <a:latin typeface="Aptos" panose="020B0004020202020204" pitchFamily="34" charset="0"/>
              </a:rPr>
              <a:t>1987</a:t>
            </a:r>
            <a:r>
              <a:rPr lang="sl-SI" sz="20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–</a:t>
            </a:r>
            <a:endParaRPr lang="sl-SI" sz="2000" b="0" i="0" u="none" strike="noStrike" cap="none" noProof="0" dirty="0">
              <a:solidFill>
                <a:srgbClr val="03585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136;p8">
            <a:extLst>
              <a:ext uri="{FF2B5EF4-FFF2-40B4-BE49-F238E27FC236}">
                <a16:creationId xmlns:a16="http://schemas.microsoft.com/office/drawing/2014/main" id="{E917F362-5649-03AD-8149-4C3F8C7EECD8}"/>
              </a:ext>
            </a:extLst>
          </p:cNvPr>
          <p:cNvSpPr txBox="1"/>
          <p:nvPr/>
        </p:nvSpPr>
        <p:spPr>
          <a:xfrm>
            <a:off x="2080259" y="4957426"/>
            <a:ext cx="401574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sl-SI" sz="2000" b="1" noProof="0" dirty="0" err="1">
                <a:solidFill>
                  <a:srgbClr val="035854"/>
                </a:solidFill>
                <a:latin typeface="Aptos" panose="020B0004020202020204" pitchFamily="34" charset="0"/>
              </a:rPr>
              <a:t>Brundtlandino</a:t>
            </a:r>
            <a:r>
              <a:rPr lang="sl-SI" sz="2000" b="1" noProof="0" dirty="0">
                <a:solidFill>
                  <a:srgbClr val="035854"/>
                </a:solidFill>
                <a:latin typeface="Aptos" panose="020B0004020202020204" pitchFamily="34" charset="0"/>
              </a:rPr>
              <a:t> poročilo: „Naša skupna prihodnost“</a:t>
            </a:r>
            <a:endParaRPr lang="sl-SI" noProof="0" dirty="0">
              <a:latin typeface="Aptos" panose="020B0004020202020204" pitchFamily="34" charset="0"/>
            </a:endParaRPr>
          </a:p>
        </p:txBody>
      </p:sp>
      <p:pic>
        <p:nvPicPr>
          <p:cNvPr id="15" name="Google Shape;139;p8" descr="Globo terrestre: Asia con riempimento a tinta unita">
            <a:extLst>
              <a:ext uri="{FF2B5EF4-FFF2-40B4-BE49-F238E27FC236}">
                <a16:creationId xmlns:a16="http://schemas.microsoft.com/office/drawing/2014/main" id="{C5797F59-35E0-BB9F-879D-5B76F6758C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943" y="34290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0;p8" descr="Documento con riempimento a tinta unita">
            <a:extLst>
              <a:ext uri="{FF2B5EF4-FFF2-40B4-BE49-F238E27FC236}">
                <a16:creationId xmlns:a16="http://schemas.microsoft.com/office/drawing/2014/main" id="{2276DD0B-2B7C-0368-CEC5-339E7944E5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17" y="4274218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1;p8" descr="Mano aperta con pianta con riempimento a tinta unita">
            <a:extLst>
              <a:ext uri="{FF2B5EF4-FFF2-40B4-BE49-F238E27FC236}">
                <a16:creationId xmlns:a16="http://schemas.microsoft.com/office/drawing/2014/main" id="{1DBF532C-A881-731A-D6FA-DCDA9E3442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943" y="49152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83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ADF8F-B6E7-0582-2339-0457C203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3587D-727B-3B4A-A115-5EC2C3A8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-487518"/>
            <a:ext cx="8037298" cy="2708434"/>
          </a:xfrm>
        </p:spPr>
        <p:txBody>
          <a:bodyPr/>
          <a:lstStyle/>
          <a:p>
            <a:r>
              <a:rPr lang="sv-SE" noProof="0" dirty="0"/>
              <a:t>Merila EU</a:t>
            </a:r>
            <a:br>
              <a:rPr lang="sv-SE" noProof="0" dirty="0"/>
            </a:br>
            <a:r>
              <a:rPr lang="sv-SE" noProof="0" dirty="0"/>
              <a:t>za zeleno javno naročanje:</a:t>
            </a:r>
            <a:br>
              <a:rPr lang="sv-SE" noProof="0" dirty="0"/>
            </a:br>
            <a:r>
              <a:rPr lang="sv-SE" noProof="0" dirty="0"/>
              <a:t>20 skupin izdelkov in storitev </a:t>
            </a:r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B2FA5-36B1-BA43-D232-D691E40F6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sl-SI" noProof="0" dirty="0"/>
              <a:t>Podatkovni centri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E7376-76B8-9C8F-13CE-E7857F7F7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9404" y="3045509"/>
            <a:ext cx="8012907" cy="400069"/>
          </a:xfrm>
        </p:spPr>
        <p:txBody>
          <a:bodyPr>
            <a:noAutofit/>
          </a:bodyPr>
          <a:lstStyle/>
          <a:p>
            <a:pPr lvl="0"/>
            <a:r>
              <a:rPr lang="sl-SI" noProof="0" dirty="0"/>
              <a:t>Naprave za slikanje, potrošni material in tiskarske storitve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C6679D-F09F-9DCB-B7D9-D6D97BAAF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sl-SI" noProof="0" dirty="0"/>
              <a:t>Načrtovanje, gradnja in vzdrževanje cest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66A013-4096-3CC0-4C14-3C6BD6D46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0"/>
            <a:r>
              <a:rPr lang="sl-SI" noProof="0" dirty="0"/>
              <a:t>Sanitarna oprema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007561-8C7E-F1DE-4B6E-5064B3B432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lvl="0"/>
            <a:r>
              <a:rPr lang="sl-SI" noProof="0" dirty="0"/>
              <a:t>Cestna razsvetljava in prometni znaki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818C5B-C916-6DB8-8967-712233CA9B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sl-SI" noProof="0" dirty="0"/>
              <a:t>Tkanine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80E5A0-719C-BBE2-CEAB-49321E79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lvl="0"/>
            <a:r>
              <a:rPr lang="sl-SI" noProof="0" dirty="0"/>
              <a:t>Sanitarna keramika in pisoarji</a:t>
            </a:r>
          </a:p>
        </p:txBody>
      </p:sp>
    </p:spTree>
    <p:extLst>
      <p:ext uri="{BB962C8B-B14F-4D97-AF65-F5344CB8AC3E}">
        <p14:creationId xmlns:p14="http://schemas.microsoft.com/office/powerpoint/2010/main" val="1074469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EF66D-0479-AFF3-0766-26A86980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7E299-D160-4D9D-BAD3-6F209871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-487518"/>
            <a:ext cx="8076112" cy="2708434"/>
          </a:xfrm>
        </p:spPr>
        <p:txBody>
          <a:bodyPr/>
          <a:lstStyle/>
          <a:p>
            <a:r>
              <a:rPr lang="sv-SE" dirty="0"/>
              <a:t>Merila EU</a:t>
            </a:r>
            <a:br>
              <a:rPr lang="sv-SE" dirty="0"/>
            </a:br>
            <a:r>
              <a:rPr lang="sv-SE" dirty="0"/>
              <a:t>za zeleno javno naročanje:</a:t>
            </a:r>
            <a:br>
              <a:rPr lang="sv-SE" dirty="0"/>
            </a:br>
            <a:r>
              <a:rPr lang="sv-SE" dirty="0"/>
              <a:t>20 skupin izdelkov in storitev </a:t>
            </a:r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07EB3-3E49-A8D9-127B-B58DE4095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3022" y="2488006"/>
            <a:ext cx="8408495" cy="40006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sl-SI" noProof="0" dirty="0"/>
              <a:t>Prevoz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09D12-0550-C2D6-0FA0-7A1F6D969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9404" y="3045509"/>
            <a:ext cx="8408495" cy="400069"/>
          </a:xfrm>
        </p:spPr>
        <p:txBody>
          <a:bodyPr>
            <a:noAutofit/>
          </a:bodyPr>
          <a:lstStyle/>
          <a:p>
            <a:pPr lvl="0"/>
            <a:r>
              <a:rPr lang="sl-SI" noProof="0" dirty="0"/>
              <a:t>Cestni promet (NOVO)</a:t>
            </a:r>
            <a:endParaRPr lang="sl-SI" b="0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902A0-2530-9FD7-CE0A-DC5E0E82D7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3739" y="3602603"/>
            <a:ext cx="8408495" cy="400069"/>
          </a:xfrm>
        </p:spPr>
        <p:txBody>
          <a:bodyPr>
            <a:normAutofit/>
          </a:bodyPr>
          <a:lstStyle/>
          <a:p>
            <a:pPr lvl="0"/>
            <a:r>
              <a:rPr lang="sl-SI" noProof="0" dirty="0"/>
              <a:t>Infrastruktura za odpadne vode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046EDE-542C-BB93-63C1-85C6FB588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2596" y="4160105"/>
            <a:ext cx="8408495" cy="40006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sl-SI" noProof="0" dirty="0"/>
              <a:t>Ogrevanje vode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45A16-1427-01E9-E7A1-B2EA0F615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83739" y="4717606"/>
            <a:ext cx="8408495" cy="400069"/>
          </a:xfrm>
        </p:spPr>
        <p:txBody>
          <a:bodyPr>
            <a:normAutofit/>
          </a:bodyPr>
          <a:lstStyle/>
          <a:p>
            <a:pPr lvl="0"/>
            <a:r>
              <a:rPr lang="sl-SI" noProof="0" dirty="0"/>
              <a:t>Vzdrževanje javnih prostorov</a:t>
            </a:r>
            <a:endParaRPr lang="sl-SI" b="0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0C8B2B-D4DE-9B1B-4765-4AAFF0F482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99404" y="5274701"/>
            <a:ext cx="8408495" cy="400069"/>
          </a:xfrm>
        </p:spPr>
        <p:txBody>
          <a:bodyPr>
            <a:noAutofit/>
          </a:bodyPr>
          <a:lstStyle/>
          <a:p>
            <a:pPr lvl="0"/>
            <a:r>
              <a:rPr lang="sl-SI" noProof="0" dirty="0"/>
              <a:t>Računalniki, monitorji, tablični računalniki, pametni telefoni (NOVO)</a:t>
            </a:r>
            <a:endParaRPr lang="sl-SI" b="0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AE890C-CBFA-77A8-0B99-8DF66B3361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63022" y="5831794"/>
            <a:ext cx="8408495" cy="400069"/>
          </a:xfrm>
        </p:spPr>
        <p:txBody>
          <a:bodyPr>
            <a:noAutofit/>
          </a:bodyPr>
          <a:lstStyle/>
          <a:p>
            <a:pPr lvl="0"/>
            <a:r>
              <a:rPr lang="sl-SI" noProof="0" dirty="0"/>
              <a:t>Računalniški centri, strežniške sobe in storitve v oblaku</a:t>
            </a:r>
            <a:endParaRPr lang="sl-SI" b="0" noProof="0" dirty="0"/>
          </a:p>
        </p:txBody>
      </p:sp>
    </p:spTree>
    <p:extLst>
      <p:ext uri="{BB962C8B-B14F-4D97-AF65-F5344CB8AC3E}">
        <p14:creationId xmlns:p14="http://schemas.microsoft.com/office/powerpoint/2010/main" val="3735097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520020F-5D10-FA9A-DBDC-799A9DE4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981" y="895998"/>
            <a:ext cx="6880075" cy="2954655"/>
          </a:xfrm>
        </p:spPr>
        <p:txBody>
          <a:bodyPr/>
          <a:lstStyle/>
          <a:p>
            <a:r>
              <a:rPr lang="sl-SI" noProof="0" dirty="0"/>
              <a:t>4. Prednosti trajnostnega javnega naročanja</a:t>
            </a:r>
          </a:p>
        </p:txBody>
      </p:sp>
    </p:spTree>
    <p:extLst>
      <p:ext uri="{BB962C8B-B14F-4D97-AF65-F5344CB8AC3E}">
        <p14:creationId xmlns:p14="http://schemas.microsoft.com/office/powerpoint/2010/main" val="2370460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5"/>
          <p:cNvSpPr txBox="1">
            <a:spLocks noGrp="1"/>
          </p:cNvSpPr>
          <p:nvPr>
            <p:ph type="title"/>
          </p:nvPr>
        </p:nvSpPr>
        <p:spPr>
          <a:xfrm>
            <a:off x="594360" y="365124"/>
            <a:ext cx="11597640" cy="57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/>
              <a:t>Prednosti trajnostnega javnega naročanja </a:t>
            </a:r>
          </a:p>
        </p:txBody>
      </p:sp>
      <p:grpSp>
        <p:nvGrpSpPr>
          <p:cNvPr id="688" name="Google Shape;688;p75"/>
          <p:cNvGrpSpPr/>
          <p:nvPr/>
        </p:nvGrpSpPr>
        <p:grpSpPr>
          <a:xfrm>
            <a:off x="594360" y="1186383"/>
            <a:ext cx="9569295" cy="5109162"/>
            <a:chOff x="0" y="35628"/>
            <a:chExt cx="10012992" cy="5387799"/>
          </a:xfrm>
        </p:grpSpPr>
        <p:sp>
          <p:nvSpPr>
            <p:cNvPr id="689" name="Google Shape;689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0" name="Google Shape;690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Zmanjševanje emisij, onesnaževanja in odpadkov</a:t>
              </a:r>
              <a:endParaRPr lang="sl-SI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1" name="Google Shape;691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2" name="Google Shape;692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Zmanjševanje emisij toplogrednih plinov</a:t>
              </a:r>
              <a:endParaRPr lang="sl-SI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3" name="Google Shape;693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4" name="Google Shape;694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Biotska raznovrstnost in varovanje virov</a:t>
              </a:r>
              <a:endParaRPr lang="sl-SI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5" name="Google Shape;695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6" name="Google Shape;696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Socialna vključenost, pošteni delovni pogoji in lokalni gospodarski razvoj</a:t>
              </a:r>
              <a:endParaRPr lang="sl-SI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7" name="Google Shape;697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98" name="Google Shape;698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1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Krepitev krožnega gospodarstva</a:t>
              </a:r>
              <a:endParaRPr lang="sl-SI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B850A-1B32-6434-7E09-DD466897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Povzetek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FE9D9-E857-4832-E635-D4A7B93C25A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360" y="2654644"/>
            <a:ext cx="5394904" cy="276998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b="1" noProof="0" dirty="0"/>
              <a:t>del: Osnove trajnosti</a:t>
            </a:r>
          </a:p>
          <a:p>
            <a:endParaRPr lang="sl-SI" b="1" noProof="0" dirty="0"/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Uvod v „trajnost“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Uvod v »podnebne spremembe«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Agenda 2030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(Med)narodni cilji za trajnostni razvoj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Uvod v „trajnostno javno naročanje“</a:t>
            </a:r>
          </a:p>
          <a:p>
            <a:endParaRPr lang="sl-SI" noProof="0" dirty="0"/>
          </a:p>
          <a:p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527B4-454D-2209-A380-A67B1EB13EF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56075" y="2654643"/>
            <a:ext cx="5394904" cy="2769989"/>
          </a:xfrm>
        </p:spPr>
        <p:txBody>
          <a:bodyPr/>
          <a:lstStyle/>
          <a:p>
            <a:r>
              <a:rPr lang="sl-SI" b="1" noProof="0" dirty="0"/>
              <a:t>2. del: Uvod v trajnostno javno naročanje</a:t>
            </a:r>
          </a:p>
          <a:p>
            <a:endParaRPr lang="sl-SI" noProof="0" dirty="0"/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Primerjava razvojnih modelov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Opredelitev zelenega javnega naročanja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Evropski instrumenti za </a:t>
            </a:r>
            <a:r>
              <a:rPr lang="sl-SI" noProof="0" dirty="0" err="1"/>
              <a:t>diseminacijo</a:t>
            </a:r>
            <a:r>
              <a:rPr lang="sl-SI" noProof="0" dirty="0"/>
              <a:t> zelenega javnega naročanja</a:t>
            </a:r>
          </a:p>
          <a:p>
            <a:pPr marL="457200" indent="-457200">
              <a:buFont typeface="+mj-lt"/>
              <a:buAutoNum type="arabicPeriod"/>
            </a:pPr>
            <a:r>
              <a:rPr lang="sl-SI" noProof="0" dirty="0"/>
              <a:t>Prednosti trajnostnega javnega naročanja</a:t>
            </a:r>
          </a:p>
          <a:p>
            <a:endParaRPr lang="sl-SI" noProof="0" dirty="0"/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98954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sl-SI" noProof="0" dirty="0"/>
              <a:t>Hvala za pozornost!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sl-SI" noProof="0" dirty="0"/>
              <a:t>Viri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469DE-E226-8A60-9D98-1D222AB187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4359" y="2739118"/>
            <a:ext cx="11009969" cy="3600986"/>
          </a:xfrm>
        </p:spPr>
        <p:txBody>
          <a:bodyPr/>
          <a:lstStyle/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https://www.are.admin.ch/are/en/home/media/publications/sustainable-development/brundtland-report.html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https://www.clubofrome.org/publication/the-limits-to-growth/#:~:text=Published%201972%20%E2%80%93%20The%20message%20of,long%2C%20even%20with%20advanced%20technology.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https://www.un.org/en/conferences/environment/stockholm1972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https://unric.org/it/che-cosa-sono-i-cambiamenti-climatici/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https://asvis.it/goal-e-target-obiettivi-e-traguardi-per-il-2030/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https://sdgs.un.org/2030agenda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https://sdgs.un.org/goals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https://gpp.mase.gov.it/Home/PianoAzioneNazionaleGPP?utm_source=chatgpt.com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https://gpp.mase.gov.it/Struttura-dei-CAM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https://thedocs.worldbank.org/en/doc/e77a9257967cac8b62484c7e8c974e70-0290012024/original/WB-SUSTAINABLE-PROCUREMENT-16574-CH1.pdf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 dirty="0"/>
              <a:t>https://procuraplus.org/fileadmin/user_upload/ManualProcura_online_version_new_logo.pdf 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sl-SI" sz="1200" b="0" u="sng" noProof="0"/>
              <a:t>https://www.oneplanetnetwork.org/sites/default/files/10yfp_spp_programme_principles_of_sustainable_public_procurement.pdf </a:t>
            </a:r>
            <a:endParaRPr lang="sl-SI" sz="1200" b="0" u="sng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0BF51-4364-692B-E2F5-CB52833E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200" noProof="0" dirty="0">
                <a:ea typeface="Arial"/>
                <a:sym typeface="Arial"/>
              </a:rPr>
              <a:t>1972 – Konferenca </a:t>
            </a:r>
            <a:br>
              <a:rPr lang="sl-SI" sz="4200" noProof="0" dirty="0">
                <a:ea typeface="Arial"/>
                <a:sym typeface="Arial"/>
              </a:rPr>
            </a:br>
            <a:r>
              <a:rPr lang="sl-SI" sz="4200" noProof="0" dirty="0">
                <a:ea typeface="Arial"/>
                <a:sym typeface="Arial"/>
              </a:rPr>
              <a:t>Združenih narodov o človekovem okolju</a:t>
            </a:r>
            <a:endParaRPr lang="sl-SI" sz="42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1E89C-5540-0D6D-47CC-2E78C5C5289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marL="571500" lvl="0" indent="-342900">
              <a:lnSpc>
                <a:spcPct val="130000"/>
              </a:lnSpc>
              <a:buClr>
                <a:srgbClr val="035854"/>
              </a:buClr>
              <a:buSzPts val="2800"/>
              <a:buFont typeface="Arial"/>
              <a:buChar char="•"/>
            </a:pPr>
            <a:r>
              <a:rPr lang="sl-SI" noProof="0" dirty="0"/>
              <a:t>To je bila prva svetovna konferenca, na kateri je</a:t>
            </a:r>
            <a:r>
              <a:rPr lang="sl-SI" b="1" noProof="0" dirty="0"/>
              <a:t> </a:t>
            </a:r>
            <a:r>
              <a:rPr lang="sl-SI" noProof="0" dirty="0"/>
              <a:t>bilo</a:t>
            </a:r>
            <a:r>
              <a:rPr lang="sl-SI" b="1" noProof="0" dirty="0"/>
              <a:t> okolje pomembna tema</a:t>
            </a:r>
            <a:r>
              <a:rPr lang="sl-SI" noProof="0" dirty="0"/>
              <a:t>.</a:t>
            </a:r>
          </a:p>
          <a:p>
            <a:pPr marL="571500" lvl="0" indent="-342900">
              <a:lnSpc>
                <a:spcPct val="130000"/>
              </a:lnSpc>
              <a:buClr>
                <a:srgbClr val="035854"/>
              </a:buClr>
              <a:buSzPts val="2800"/>
              <a:buFont typeface="Arial"/>
              <a:buChar char="•"/>
            </a:pPr>
            <a:r>
              <a:rPr lang="sl-SI" noProof="0" dirty="0"/>
              <a:t>Sprejeta je bila</a:t>
            </a:r>
            <a:r>
              <a:rPr lang="sl-SI" b="1" noProof="0" dirty="0"/>
              <a:t> Stockholmska deklaracija.</a:t>
            </a:r>
            <a:endParaRPr lang="sl-SI" noProof="0" dirty="0"/>
          </a:p>
          <a:p>
            <a:pPr marL="571500" lvl="0" indent="-342900">
              <a:lnSpc>
                <a:spcPct val="130000"/>
              </a:lnSpc>
              <a:buClr>
                <a:srgbClr val="035854"/>
              </a:buClr>
              <a:buSzPts val="2800"/>
              <a:buFont typeface="Arial"/>
              <a:buChar char="•"/>
            </a:pPr>
            <a:r>
              <a:rPr lang="sl-SI" noProof="0" dirty="0"/>
              <a:t>Eden od najpomembnejših rezultatov konference v Stockholmu je bila ustanovitev </a:t>
            </a:r>
            <a:r>
              <a:rPr lang="sl-SI" b="1" u="sng" noProof="0" dirty="0">
                <a:solidFill>
                  <a:schemeClr val="accent4"/>
                </a:solidFill>
              </a:rPr>
              <a:t>Programa Združenih narodov za okolje (UNEP).</a:t>
            </a:r>
          </a:p>
          <a:p>
            <a:pPr>
              <a:lnSpc>
                <a:spcPct val="130000"/>
              </a:lnSpc>
              <a:buClr>
                <a:srgbClr val="035854"/>
              </a:buClr>
            </a:pPr>
            <a:endParaRPr lang="sl-SI" noProof="0" dirty="0"/>
          </a:p>
          <a:p>
            <a:pPr>
              <a:lnSpc>
                <a:spcPct val="130000"/>
              </a:lnSpc>
            </a:pPr>
            <a:endParaRPr lang="sl-SI" noProof="0" dirty="0"/>
          </a:p>
        </p:txBody>
      </p:sp>
      <p:pic>
        <p:nvPicPr>
          <p:cNvPr id="11" name="Google Shape;148;p30">
            <a:extLst>
              <a:ext uri="{FF2B5EF4-FFF2-40B4-BE49-F238E27FC236}">
                <a16:creationId xmlns:a16="http://schemas.microsoft.com/office/drawing/2014/main" id="{F4A38C68-C013-4F1B-5157-499AD44C0F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487" r="1" b="11487"/>
          <a:stretch/>
        </p:blipFill>
        <p:spPr>
          <a:xfrm>
            <a:off x="594359" y="2454007"/>
            <a:ext cx="4490827" cy="368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1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9ECAFD-5429-F424-EF69-5CE534827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>
              <a:buClr>
                <a:srgbClr val="000000"/>
              </a:buClr>
            </a:pPr>
            <a:r>
              <a:rPr lang="sl-SI" b="1" noProof="0" dirty="0"/>
              <a:t>1970  </a:t>
            </a:r>
            <a:r>
              <a:rPr lang="sl-SI" noProof="0" dirty="0"/>
              <a:t>– 	Mednarodna skupina raziskovalcev na 	Massachusetts Institute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Technology</a:t>
            </a:r>
            <a:r>
              <a:rPr lang="sl-SI" noProof="0" dirty="0"/>
              <a:t> (MIT) je 	začela z izvajanjem študije o </a:t>
            </a:r>
            <a:r>
              <a:rPr lang="sl-SI" b="1" noProof="0" dirty="0"/>
              <a:t>posledicah nadaljnje 	svetovne rasti</a:t>
            </a:r>
            <a:r>
              <a:rPr lang="sl-SI" noProof="0" dirty="0"/>
              <a:t>.</a:t>
            </a:r>
          </a:p>
          <a:p>
            <a:pPr lvl="0" indent="0">
              <a:buClr>
                <a:srgbClr val="000000"/>
              </a:buClr>
            </a:pPr>
            <a:r>
              <a:rPr lang="sl-SI" b="1" noProof="0" dirty="0"/>
              <a:t>1972  </a:t>
            </a:r>
            <a:r>
              <a:rPr lang="sl-SI" noProof="0" dirty="0"/>
              <a:t>– 	Rimski klub je objavil </a:t>
            </a:r>
            <a:r>
              <a:rPr lang="sl-SI" b="1" noProof="0" dirty="0"/>
              <a:t>poročilo „Meje rasti“.</a:t>
            </a:r>
            <a:endParaRPr lang="sl-SI" sz="1400" b="1" noProof="0" dirty="0">
              <a:solidFill>
                <a:srgbClr val="000000"/>
              </a:solidFill>
            </a:endParaRPr>
          </a:p>
          <a:p>
            <a:endParaRPr lang="sl-S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C729EC-CCB3-2F49-16AF-8677677A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>
                <a:ea typeface="Arial"/>
                <a:sym typeface="Arial"/>
              </a:rPr>
              <a:t>1972 – Poročilo „Meje rasti“</a:t>
            </a:r>
            <a:br>
              <a:rPr lang="sl-SI" noProof="0" dirty="0">
                <a:ea typeface="Arial"/>
                <a:sym typeface="Arial"/>
              </a:rPr>
            </a:br>
            <a:r>
              <a:rPr lang="sl-SI" noProof="0" dirty="0">
                <a:ea typeface="Arial"/>
                <a:sym typeface="Arial"/>
              </a:rPr>
              <a:t>(Rimski klub)</a:t>
            </a:r>
            <a:endParaRPr lang="sl-SI" noProof="0" dirty="0"/>
          </a:p>
        </p:txBody>
      </p:sp>
      <p:sp>
        <p:nvSpPr>
          <p:cNvPr id="6" name="Google Shape;159;p31">
            <a:extLst>
              <a:ext uri="{FF2B5EF4-FFF2-40B4-BE49-F238E27FC236}">
                <a16:creationId xmlns:a16="http://schemas.microsoft.com/office/drawing/2014/main" id="{D520A8AD-1ACA-896E-82CC-5CA95AED72ED}"/>
              </a:ext>
            </a:extLst>
          </p:cNvPr>
          <p:cNvSpPr txBox="1"/>
          <p:nvPr/>
        </p:nvSpPr>
        <p:spPr>
          <a:xfrm>
            <a:off x="2507788" y="4337373"/>
            <a:ext cx="6038927" cy="15667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0000" rIns="91425" bIns="90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Poročilo je </a:t>
            </a:r>
            <a:r>
              <a:rPr lang="sl-SI" sz="18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poudarilo potrebo po trajnostnem razvoju in odgovornem upravljanju virov.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Študija je napovedala, da bodo ob nadaljevanju teh trendov zemeljski viri do konca 21. stoletja izčrpani, kar bo vodilo k potencialnemu </a:t>
            </a:r>
            <a:r>
              <a:rPr lang="sl-SI" sz="1800" b="1" i="0" u="none" strike="noStrike" cap="none" noProof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gospodarskemu in ekološkemu zlomu.</a:t>
            </a:r>
          </a:p>
        </p:txBody>
      </p:sp>
      <p:sp>
        <p:nvSpPr>
          <p:cNvPr id="7" name="Google Shape;156;p31">
            <a:extLst>
              <a:ext uri="{FF2B5EF4-FFF2-40B4-BE49-F238E27FC236}">
                <a16:creationId xmlns:a16="http://schemas.microsoft.com/office/drawing/2014/main" id="{953A01F9-B732-F1C0-FE00-AA4CF4073564}"/>
              </a:ext>
            </a:extLst>
          </p:cNvPr>
          <p:cNvSpPr/>
          <p:nvPr/>
        </p:nvSpPr>
        <p:spPr>
          <a:xfrm rot="16200000">
            <a:off x="1631654" y="4738704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0" name="Google Shape;157;p31">
            <a:extLst>
              <a:ext uri="{FF2B5EF4-FFF2-40B4-BE49-F238E27FC236}">
                <a16:creationId xmlns:a16="http://schemas.microsoft.com/office/drawing/2014/main" id="{09873C45-51F6-0A79-ED28-A906D85500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92742" y="2333094"/>
            <a:ext cx="2557921" cy="3571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09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98646-65F2-C2C9-435B-C4D0A4DF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606C37-E09F-61FB-A084-96CC437B8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noProof="0" dirty="0"/>
              <a:t>1983  – </a:t>
            </a:r>
            <a:r>
              <a:rPr lang="sl-SI" noProof="0" dirty="0"/>
              <a:t>	Ustanovljena je bila </a:t>
            </a:r>
            <a:r>
              <a:rPr lang="sl-SI" b="1" noProof="0" dirty="0"/>
              <a:t>Svetovna komisija za okolje in 	razvoj (WCED).</a:t>
            </a:r>
          </a:p>
          <a:p>
            <a:r>
              <a:rPr lang="sl-SI" b="1" noProof="0" dirty="0"/>
              <a:t>1987 – </a:t>
            </a:r>
            <a:r>
              <a:rPr lang="sl-SI" noProof="0" dirty="0"/>
              <a:t>	Svetovna komisija za okolje in razvoj je objavila 	poročilo „Naša skupna prihodnost“. Dokument je po 	predsednici komisije, </a:t>
            </a:r>
            <a:r>
              <a:rPr lang="sl-SI" noProof="0" dirty="0" err="1"/>
              <a:t>Gro</a:t>
            </a:r>
            <a:r>
              <a:rPr lang="sl-SI" noProof="0" dirty="0"/>
              <a:t> Harlem </a:t>
            </a:r>
            <a:r>
              <a:rPr lang="sl-SI" noProof="0" dirty="0" err="1"/>
              <a:t>Brundtland</a:t>
            </a:r>
            <a:r>
              <a:rPr lang="sl-SI" noProof="0" dirty="0"/>
              <a:t>, postal 	znan kot </a:t>
            </a:r>
            <a:r>
              <a:rPr lang="sl-SI" b="1" noProof="0" dirty="0"/>
              <a:t>„</a:t>
            </a:r>
            <a:r>
              <a:rPr lang="sl-SI" b="1" noProof="0" dirty="0" err="1"/>
              <a:t>Brundtlandino</a:t>
            </a:r>
            <a:r>
              <a:rPr lang="sl-SI" b="1" noProof="0" dirty="0"/>
              <a:t> poročilo“. </a:t>
            </a:r>
          </a:p>
          <a:p>
            <a:endParaRPr lang="sl-SI" noProof="0" dirty="0"/>
          </a:p>
          <a:p>
            <a:endParaRPr lang="sl-S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F6BE9C-34A8-E77C-CE8B-E795F220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>
                <a:ea typeface="Arial"/>
                <a:sym typeface="Arial"/>
              </a:rPr>
              <a:t>1987 – </a:t>
            </a:r>
            <a:r>
              <a:rPr lang="sl-SI" noProof="0" dirty="0" err="1">
                <a:ea typeface="Arial"/>
                <a:sym typeface="Arial"/>
              </a:rPr>
              <a:t>Brundtlandino</a:t>
            </a:r>
            <a:r>
              <a:rPr lang="sl-SI" noProof="0" dirty="0">
                <a:ea typeface="Arial"/>
                <a:sym typeface="Arial"/>
              </a:rPr>
              <a:t> poročilo:</a:t>
            </a:r>
            <a:br>
              <a:rPr lang="sl-SI" noProof="0" dirty="0">
                <a:ea typeface="Arial"/>
                <a:sym typeface="Arial"/>
              </a:rPr>
            </a:br>
            <a:r>
              <a:rPr lang="sl-SI" noProof="0" dirty="0">
                <a:ea typeface="Arial"/>
                <a:sym typeface="Arial"/>
              </a:rPr>
              <a:t>„Naša skupna prihodnost“</a:t>
            </a:r>
            <a:endParaRPr lang="sl-SI" noProof="0" dirty="0"/>
          </a:p>
        </p:txBody>
      </p:sp>
      <p:sp>
        <p:nvSpPr>
          <p:cNvPr id="5" name="Google Shape;159;p31">
            <a:extLst>
              <a:ext uri="{FF2B5EF4-FFF2-40B4-BE49-F238E27FC236}">
                <a16:creationId xmlns:a16="http://schemas.microsoft.com/office/drawing/2014/main" id="{50AA9F7F-ED14-1AF7-3200-D8432545143C}"/>
              </a:ext>
            </a:extLst>
          </p:cNvPr>
          <p:cNvSpPr txBox="1"/>
          <p:nvPr/>
        </p:nvSpPr>
        <p:spPr>
          <a:xfrm>
            <a:off x="2538654" y="4704842"/>
            <a:ext cx="6206567" cy="128975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0000" rIns="91425" bIns="90000" anchor="t" anchorCtr="0">
            <a:spAutoFit/>
          </a:bodyPr>
          <a:lstStyle/>
          <a:p>
            <a:pPr lvl="0"/>
            <a:r>
              <a:rPr lang="sl-SI" sz="1800" noProof="0" dirty="0">
                <a:solidFill>
                  <a:srgbClr val="3F3F3F"/>
                </a:solidFill>
                <a:latin typeface="Aptos" panose="020B0004020202020204" pitchFamily="34" charset="0"/>
              </a:rPr>
              <a:t>Izraz </a:t>
            </a:r>
            <a:r>
              <a:rPr lang="sl-SI" sz="1800" b="1" noProof="0" dirty="0">
                <a:solidFill>
                  <a:srgbClr val="3F3F3F"/>
                </a:solidFill>
                <a:latin typeface="Aptos" panose="020B0004020202020204" pitchFamily="34" charset="0"/>
              </a:rPr>
              <a:t>„trajnostni razvoj“ </a:t>
            </a:r>
            <a:r>
              <a:rPr lang="sl-SI" sz="1800" noProof="0" dirty="0">
                <a:solidFill>
                  <a:srgbClr val="3F3F3F"/>
                </a:solidFill>
                <a:latin typeface="Aptos" panose="020B0004020202020204" pitchFamily="34" charset="0"/>
              </a:rPr>
              <a:t>je uradno opredeljen kot </a:t>
            </a:r>
            <a:r>
              <a:rPr lang="sl-SI" sz="1800" b="1" noProof="0" dirty="0">
                <a:solidFill>
                  <a:srgbClr val="3F3F3F"/>
                </a:solidFill>
                <a:latin typeface="Aptos" panose="020B0004020202020204" pitchFamily="34" charset="0"/>
              </a:rPr>
              <a:t>„proces, ki omogoča zadovoljevanje potreb sedanje generacije, ne da bi ogrožal sposobnost prihodnjih generacij, da zadovoljijo svoje potrebe“.</a:t>
            </a:r>
            <a:endParaRPr lang="sl-SI" sz="1200" b="1" noProof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3" name="Google Shape;166;p32">
            <a:extLst>
              <a:ext uri="{FF2B5EF4-FFF2-40B4-BE49-F238E27FC236}">
                <a16:creationId xmlns:a16="http://schemas.microsoft.com/office/drawing/2014/main" id="{53648980-010F-79AA-4C9E-1C9F46A1C0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1028" y="2479414"/>
            <a:ext cx="2219635" cy="32675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6;p31">
            <a:extLst>
              <a:ext uri="{FF2B5EF4-FFF2-40B4-BE49-F238E27FC236}">
                <a16:creationId xmlns:a16="http://schemas.microsoft.com/office/drawing/2014/main" id="{2FB9FDF0-392D-B859-8F5B-B4E5B5AC99AE}"/>
              </a:ext>
            </a:extLst>
          </p:cNvPr>
          <p:cNvSpPr/>
          <p:nvPr/>
        </p:nvSpPr>
        <p:spPr>
          <a:xfrm rot="16200000">
            <a:off x="1653169" y="48912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l-SI" sz="1400" b="0" i="0" u="none" strike="noStrike" cap="none" noProof="0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l-SI" noProof="0" dirty="0">
                <a:ea typeface="Arial"/>
                <a:sym typeface="Arial"/>
              </a:rPr>
              <a:t>3 glavni stebri</a:t>
            </a:r>
            <a:endParaRPr lang="sl-SI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50BBE-8A2D-71F0-47E1-2A3638D7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3342161"/>
            <a:ext cx="4177529" cy="1846659"/>
          </a:xfrm>
        </p:spPr>
        <p:txBody>
          <a:bodyPr/>
          <a:lstStyle/>
          <a:p>
            <a:r>
              <a:rPr lang="sl-SI" noProof="0" dirty="0" err="1"/>
              <a:t>Brundtlandovo</a:t>
            </a:r>
            <a:r>
              <a:rPr lang="sl-SI" noProof="0" dirty="0"/>
              <a:t> poročilo navaja tri stebre, na katerih temelji ta proces: </a:t>
            </a:r>
            <a:r>
              <a:rPr lang="sl-SI" b="1" noProof="0" dirty="0"/>
              <a:t>okolje, gospodarstvo in socialne zadeve.</a:t>
            </a:r>
          </a:p>
          <a:p>
            <a:endParaRPr lang="sl-SI" noProof="0" dirty="0"/>
          </a:p>
        </p:txBody>
      </p:sp>
      <p:grpSp>
        <p:nvGrpSpPr>
          <p:cNvPr id="175" name="Google Shape;175;p33"/>
          <p:cNvGrpSpPr/>
          <p:nvPr/>
        </p:nvGrpSpPr>
        <p:grpSpPr>
          <a:xfrm>
            <a:off x="4832770" y="436798"/>
            <a:ext cx="6343389" cy="5984404"/>
            <a:chOff x="1036166" y="78307"/>
            <a:chExt cx="6343389" cy="5984404"/>
          </a:xfrm>
        </p:grpSpPr>
        <p:sp>
          <p:nvSpPr>
            <p:cNvPr id="176" name="Google Shape;176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7" name="Google Shape;177;p33"/>
            <p:cNvSpPr txBox="1"/>
            <p:nvPr/>
          </p:nvSpPr>
          <p:spPr>
            <a:xfrm>
              <a:off x="4410489" y="3335579"/>
              <a:ext cx="1820090" cy="153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 b="1" i="0" u="none" strike="noStrike" cap="none" noProof="0" dirty="0" err="1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okoljski</a:t>
              </a:r>
              <a:endParaRPr lang="sl-SI" sz="2000" b="1" i="0" u="none" strike="noStrike" cap="none" noProof="0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9" name="Google Shape;179;p33"/>
            <p:cNvSpPr txBox="1"/>
            <p:nvPr/>
          </p:nvSpPr>
          <p:spPr>
            <a:xfrm>
              <a:off x="2258069" y="2362264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 b="1" i="0" u="none" strike="noStrike" cap="none" noProof="0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družbeni</a:t>
              </a: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1" name="Google Shape;181;p33"/>
            <p:cNvSpPr txBox="1"/>
            <p:nvPr/>
          </p:nvSpPr>
          <p:spPr>
            <a:xfrm>
              <a:off x="3564814" y="723046"/>
              <a:ext cx="1839127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 b="1" noProof="0" dirty="0">
                  <a:solidFill>
                    <a:srgbClr val="035854"/>
                  </a:solidFill>
                  <a:latin typeface="Aptos" panose="020B0004020202020204" pitchFamily="34" charset="0"/>
                </a:rPr>
                <a:t>g</a:t>
              </a:r>
              <a:r>
                <a:rPr lang="sl-SI" sz="2000" b="1" i="0" u="none" strike="noStrike" cap="none" noProof="0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ospodarski</a:t>
              </a: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sl-SI" sz="14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Učno_gradivo_Tematski_sklop_1.pptx" id="{02F2E086-A77F-409B-B237-CC7352392B59}" vid="{D8CD2E47-731E-4671-95D0-442862BD891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proCURE template</Template>
  <TotalTime>164</TotalTime>
  <Words>3261</Words>
  <Application>Microsoft Office PowerPoint</Application>
  <PresentationFormat>Widescreen</PresentationFormat>
  <Paragraphs>332</Paragraphs>
  <Slides>56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Aptos</vt:lpstr>
      <vt:lpstr>Arial</vt:lpstr>
      <vt:lpstr>Aptos Serif</vt:lpstr>
      <vt:lpstr>Noto Sans Symbols</vt:lpstr>
      <vt:lpstr>Calibri</vt:lpstr>
      <vt:lpstr>Roboto</vt:lpstr>
      <vt:lpstr>Play</vt:lpstr>
      <vt:lpstr>Benutzerdefiniert</vt:lpstr>
      <vt:lpstr>Uvod v trajnostno javno naročanje</vt:lpstr>
      <vt:lpstr>Program – 1. del Osnove trajnosti</vt:lpstr>
      <vt:lpstr>1. Uvod v „trajnost”</vt:lpstr>
      <vt:lpstr>Pomembne definicije</vt:lpstr>
      <vt:lpstr>Nekaj pomembnih zgodovinskih letnic</vt:lpstr>
      <vt:lpstr>1972 – Konferenca  Združenih narodov o človekovem okolju</vt:lpstr>
      <vt:lpstr>1972 – Poročilo „Meje rasti“ (Rimski klub)</vt:lpstr>
      <vt:lpstr>1987 – Brundtlandino poročilo: „Naša skupna prihodnost“</vt:lpstr>
      <vt:lpstr>3 glavni stebri</vt:lpstr>
      <vt:lpstr> Institucionalni steber – dodatni vidik</vt:lpstr>
      <vt:lpstr>Uvod v „podnebne spremembe“</vt:lpstr>
      <vt:lpstr>2. Kaj so „podnebne spremembe“?</vt:lpstr>
      <vt:lpstr>Vzroki in posledice </vt:lpstr>
      <vt:lpstr>Vzroki in posledice </vt:lpstr>
      <vt:lpstr>3. Agenda 2030 za trajnostni razvoj</vt:lpstr>
      <vt:lpstr>Zgodovina</vt:lpstr>
      <vt:lpstr>Zgodovina</vt:lpstr>
      <vt:lpstr>Leto 2015</vt:lpstr>
      <vt:lpstr>4. (Med)narodni cilji za trajnostni razvoj </vt:lpstr>
      <vt:lpstr>17 ciljev trajnostnega razvoja in 169 podciljev</vt:lpstr>
      <vt:lpstr>Kaj so cilji trajnostnega razvoja?</vt:lpstr>
      <vt:lpstr>Kakšne so značilnosti ciljev trajnostnega razvoja?</vt:lpstr>
      <vt:lpstr>Lokalne oblasti: ključni akterji za cilje trajnostnega razvoja</vt:lpstr>
      <vt:lpstr>Trajnostna javna naročila: strateški instrument za uresničevanje ciljev trajnostnega razvoja</vt:lpstr>
      <vt:lpstr>5. Uvod v trajnostno javno naročanje</vt:lpstr>
      <vt:lpstr>Program – 2. del Uvod v trajnostno javno naročanje</vt:lpstr>
      <vt:lpstr>1. Primerjava razvojnih modelov</vt:lpstr>
      <vt:lpstr>1. Primerjava linearnega in krožnega gospodarstva</vt:lpstr>
      <vt:lpstr>Primerjava razvojnih modelov </vt:lpstr>
      <vt:lpstr>„Doughnut“ ekonomija </vt:lpstr>
      <vt:lpstr>2. Opredelitev zelenega javnega naročanja</vt:lpstr>
      <vt:lpstr>2. Zelena javna naročila</vt:lpstr>
      <vt:lpstr>Pet vidikov zelenega javnega naročanja</vt:lpstr>
      <vt:lpstr>Kaj je trajnostno javno naročanje?</vt:lpstr>
      <vt:lpstr>Načela trajnostnih javnih naročil</vt:lpstr>
      <vt:lpstr>Trajnostno in okolju prijazno javno naročanje</vt:lpstr>
      <vt:lpstr>Strateška vloga SPP v javni politiki</vt:lpstr>
      <vt:lpstr>Instrument za trajnostno javno naročanje in zeleno javno naročanje</vt:lpstr>
      <vt:lpstr>Instrument za trajnostno javno naročanje in zeleno javno naročanje</vt:lpstr>
      <vt:lpstr>Zeleno javno naročanje v evropski politiki</vt:lpstr>
      <vt:lpstr>10 ključnih dokumentov</vt:lpstr>
      <vt:lpstr>Kupujte zeleno!</vt:lpstr>
      <vt:lpstr>Družbeno odgovorno javno naročanje</vt:lpstr>
      <vt:lpstr>Evropski zeleni dogovor </vt:lpstr>
      <vt:lpstr>3. Evropski instrumenti za diseminacijo zelenega javnega naročanja</vt:lpstr>
      <vt:lpstr>Evropski instrumenti za diseminacijo zelenega javnega naročanja</vt:lpstr>
      <vt:lpstr>Nacionalni akcijski načrt za GPP </vt:lpstr>
      <vt:lpstr>Merila EU za zeleno javno naročanje</vt:lpstr>
      <vt:lpstr>Merila EU za zeleno javno naročanje: 20 skupin izdelkov in storitev </vt:lpstr>
      <vt:lpstr>Merila EU za zeleno javno naročanje: 20 skupin izdelkov in storitev </vt:lpstr>
      <vt:lpstr>Merila EU za zeleno javno naročanje: 20 skupin izdelkov in storitev </vt:lpstr>
      <vt:lpstr>4. Prednosti trajnostnega javnega naročanja</vt:lpstr>
      <vt:lpstr>Prednosti trajnostnega javnega naročanja </vt:lpstr>
      <vt:lpstr>Povzetek</vt:lpstr>
      <vt:lpstr>Hvala za pozornost!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Brina Meze Petrić</dc:creator>
  <cp:lastModifiedBy>Brina Meze Petrić</cp:lastModifiedBy>
  <cp:revision>9</cp:revision>
  <dcterms:created xsi:type="dcterms:W3CDTF">2026-04-23T20:36:37Z</dcterms:created>
  <dcterms:modified xsi:type="dcterms:W3CDTF">2026-04-26T16:03:45Z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