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5" r:id="rId2"/>
  </p:sldMasterIdLst>
  <p:notesMasterIdLst>
    <p:notesMasterId r:id="rId43"/>
  </p:notesMasterIdLst>
  <p:handoutMasterIdLst>
    <p:handoutMasterId r:id="rId44"/>
  </p:handoutMasterIdLst>
  <p:sldIdLst>
    <p:sldId id="311" r:id="rId3"/>
    <p:sldId id="347" r:id="rId4"/>
    <p:sldId id="258" r:id="rId5"/>
    <p:sldId id="259" r:id="rId6"/>
    <p:sldId id="348" r:id="rId7"/>
    <p:sldId id="349" r:id="rId8"/>
    <p:sldId id="350" r:id="rId9"/>
    <p:sldId id="351" r:id="rId10"/>
    <p:sldId id="377" r:id="rId11"/>
    <p:sldId id="353" r:id="rId12"/>
    <p:sldId id="354" r:id="rId13"/>
    <p:sldId id="378" r:id="rId14"/>
    <p:sldId id="284" r:id="rId15"/>
    <p:sldId id="355" r:id="rId16"/>
    <p:sldId id="286" r:id="rId17"/>
    <p:sldId id="356" r:id="rId18"/>
    <p:sldId id="380" r:id="rId19"/>
    <p:sldId id="358" r:id="rId20"/>
    <p:sldId id="381" r:id="rId21"/>
    <p:sldId id="360" r:id="rId22"/>
    <p:sldId id="292"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269" r:id="rId36"/>
    <p:sldId id="270" r:id="rId37"/>
    <p:sldId id="373" r:id="rId38"/>
    <p:sldId id="374" r:id="rId39"/>
    <p:sldId id="273" r:id="rId40"/>
    <p:sldId id="375" r:id="rId41"/>
    <p:sldId id="308" r:id="rId42"/>
  </p:sldIdLst>
  <p:sldSz cx="12192000" cy="6858000"/>
  <p:notesSz cx="6858000" cy="9144000"/>
  <p:embeddedFontLst>
    <p:embeddedFont>
      <p:font typeface="Aptos Serif" panose="02020604070405020304" pitchFamily="18" charset="0"/>
      <p:regular r:id="rId45"/>
      <p:bold r:id="rId46"/>
      <p:italic r:id="rId47"/>
      <p:boldItalic r:id="rId48"/>
    </p:embeddedFont>
    <p:embeddedFont>
      <p:font typeface="Play"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42A"/>
    <a:srgbClr val="3F3F3F"/>
    <a:srgbClr val="035854"/>
    <a:srgbClr val="64B1BE"/>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362" autoAdjust="0"/>
  </p:normalViewPr>
  <p:slideViewPr>
    <p:cSldViewPr snapToGrid="0">
      <p:cViewPr varScale="1">
        <p:scale>
          <a:sx n="50" d="100"/>
          <a:sy n="50" d="100"/>
        </p:scale>
        <p:origin x="1891" y="29"/>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89"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87"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86"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26.04.2026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 name="Google Shape;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34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Znaki so pomembno orodje, saj omogočajo merljivost in prepoznavnost trajnosti, so učinkovit način za implementacijo trajnostnih načel v razpise, zagotavljajo znanstveno podlago za trajnostna merila, prispevajo k obravnavanju treh stebrov trajnosti, ter zmanjšujejo stroške preverjanja in povečujejo verodostojnost.</a:t>
            </a:r>
          </a:p>
        </p:txBody>
      </p:sp>
      <p:sp>
        <p:nvSpPr>
          <p:cNvPr id="189" name="Google Shape;18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263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04649FEE-94BB-3244-5659-677D194EB9D8}"/>
            </a:ext>
          </a:extLst>
        </p:cNvPr>
        <p:cNvGrpSpPr/>
        <p:nvPr/>
      </p:nvGrpSpPr>
      <p:grpSpPr>
        <a:xfrm>
          <a:off x="0" y="0"/>
          <a:ext cx="0" cy="0"/>
          <a:chOff x="0" y="0"/>
          <a:chExt cx="0" cy="0"/>
        </a:xfrm>
      </p:grpSpPr>
      <p:sp>
        <p:nvSpPr>
          <p:cNvPr id="89" name="Google Shape;89;p30:notes">
            <a:extLst>
              <a:ext uri="{FF2B5EF4-FFF2-40B4-BE49-F238E27FC236}">
                <a16:creationId xmlns:a16="http://schemas.microsoft.com/office/drawing/2014/main" id="{04767D71-1BFA-3FDD-A858-3FAF5CC2A5F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l-SI" noProof="0" dirty="0"/>
          </a:p>
        </p:txBody>
      </p:sp>
      <p:sp>
        <p:nvSpPr>
          <p:cNvPr id="90" name="Google Shape;90;p30:notes">
            <a:extLst>
              <a:ext uri="{FF2B5EF4-FFF2-40B4-BE49-F238E27FC236}">
                <a16:creationId xmlns:a16="http://schemas.microsoft.com/office/drawing/2014/main" id="{DEBA5F82-C763-9202-1285-2BB25CE24C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45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Dobro pripravljen katalog javnih naročil lahko občinam pomaga pri učinkovitem in trajnostnem javnem naročanju. Lahko je </a:t>
            </a:r>
            <a:r>
              <a:rPr lang="en-GB" noProof="0"/>
              <a:t>v </a:t>
            </a:r>
            <a:r>
              <a:rPr lang="sl-SI" noProof="0"/>
              <a:t>papirni </a:t>
            </a:r>
            <a:r>
              <a:rPr lang="sl-SI" noProof="0" dirty="0"/>
              <a:t>ali digitalni obliki. Namenjen je predvsem odgovornim za javna naročila v občini kot pomoč pri prihodnjih nakupih. Prvi korak za pripravo kataloga javnih naročil je priprava njegovega “ogrodja”, nato pa se določi in preveri možne dobavitelje. Katalog mora biti dostopen vsem uslužbencem, zadolženim za javna naročila v občini. Ker se trgi spreminjajo, je treba katalog redno posodabljati.</a:t>
            </a:r>
          </a:p>
        </p:txBody>
      </p:sp>
      <p:sp>
        <p:nvSpPr>
          <p:cNvPr id="224" name="Google Shape;2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000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sl-SI" noProof="0" dirty="0"/>
          </a:p>
        </p:txBody>
      </p:sp>
      <p:sp>
        <p:nvSpPr>
          <p:cNvPr id="240" name="Google Shape;24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1461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Z možnimi dobavitelji se opravi razgovor in ugotovi, ali ponujajo blago in storitve, ki izpolnjujejo opredeljena trajnostna merila. Če to potrdijo, se jih prosi, da predložijo dokazila, ki se jih nato na občini preveri. Zberejo se trenutne cene trajnostnega </a:t>
            </a:r>
            <a:r>
              <a:rPr lang="en-GB" noProof="0" dirty="0"/>
              <a:t>b</a:t>
            </a:r>
            <a:r>
              <a:rPr lang="sl-SI" noProof="0" dirty="0"/>
              <a:t>laga in storitev ter cene primerljivega običajnega </a:t>
            </a:r>
            <a:r>
              <a:rPr lang="en-GB" noProof="0" dirty="0"/>
              <a:t>b</a:t>
            </a:r>
            <a:r>
              <a:rPr lang="sl-SI" noProof="0" dirty="0"/>
              <a:t>laga in storitev. Podatke se vnese v katalog.</a:t>
            </a:r>
          </a:p>
        </p:txBody>
      </p:sp>
      <p:sp>
        <p:nvSpPr>
          <p:cNvPr id="247" name="Google Shape;2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717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3" name="Google Shape;2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737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5A87116B-176F-116A-67D4-EA410265D6FF}"/>
            </a:ext>
          </a:extLst>
        </p:cNvPr>
        <p:cNvGrpSpPr/>
        <p:nvPr/>
      </p:nvGrpSpPr>
      <p:grpSpPr>
        <a:xfrm>
          <a:off x="0" y="0"/>
          <a:ext cx="0" cy="0"/>
          <a:chOff x="0" y="0"/>
          <a:chExt cx="0" cy="0"/>
        </a:xfrm>
      </p:grpSpPr>
      <p:sp>
        <p:nvSpPr>
          <p:cNvPr id="89" name="Google Shape;89;p30:notes">
            <a:extLst>
              <a:ext uri="{FF2B5EF4-FFF2-40B4-BE49-F238E27FC236}">
                <a16:creationId xmlns:a16="http://schemas.microsoft.com/office/drawing/2014/main" id="{B2A327ED-ABB5-5EEF-F477-DC0622812F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l-SI" noProof="0" dirty="0"/>
          </a:p>
        </p:txBody>
      </p:sp>
      <p:sp>
        <p:nvSpPr>
          <p:cNvPr id="90" name="Google Shape;90;p30:notes">
            <a:extLst>
              <a:ext uri="{FF2B5EF4-FFF2-40B4-BE49-F238E27FC236}">
                <a16:creationId xmlns:a16="http://schemas.microsoft.com/office/drawing/2014/main" id="{404BF048-6486-F2F5-64DA-D92F92EA50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263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Lokalna in regionalna javna naročila so pomemben vidik trajnostnega javnega naročanja. Pri javnih naročilih storitev lahko razpisna dokumentacija vsebuje zahteve, ki jim bolje zadostijo lokalni in regionalni ponudniki. Na primer, zaradi krajših razdalj so pri lokalni in regionalni oskrbi izpusti škodljivih snovi iz prometa manjši. Naročniki lahko velika javna naročila razdelijo na manjše sklope ali del naročila oddajo v obliki t. i. izločenih sklopov. Opredelitev krajših dobavnih ali odzivnih rokov je lahko v prid lokalnim in regionalnim dobaviteljem, saj se zaradi bližine načeloma hitreje odzivajo. Zelo učinkovit pristop je lahko tudi opredelitev meril kakovosti, ki jih bodo z večjo verjetnostjo izpolnjevali lokalni dobavitelji.</a:t>
            </a:r>
          </a:p>
        </p:txBody>
      </p:sp>
      <p:sp>
        <p:nvSpPr>
          <p:cNvPr id="280" name="Google Shape;2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8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5052CE0-F5CA-0328-8D2A-1394722611F0}"/>
            </a:ext>
          </a:extLst>
        </p:cNvPr>
        <p:cNvGrpSpPr/>
        <p:nvPr/>
      </p:nvGrpSpPr>
      <p:grpSpPr>
        <a:xfrm>
          <a:off x="0" y="0"/>
          <a:ext cx="0" cy="0"/>
          <a:chOff x="0" y="0"/>
          <a:chExt cx="0" cy="0"/>
        </a:xfrm>
      </p:grpSpPr>
      <p:sp>
        <p:nvSpPr>
          <p:cNvPr id="89" name="Google Shape;89;p30:notes">
            <a:extLst>
              <a:ext uri="{FF2B5EF4-FFF2-40B4-BE49-F238E27FC236}">
                <a16:creationId xmlns:a16="http://schemas.microsoft.com/office/drawing/2014/main" id="{E05FEFB2-597D-4AEA-40B1-B3C99B527A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l-SI" noProof="0" dirty="0"/>
          </a:p>
        </p:txBody>
      </p:sp>
      <p:sp>
        <p:nvSpPr>
          <p:cNvPr id="90" name="Google Shape;90;p30:notes">
            <a:extLst>
              <a:ext uri="{FF2B5EF4-FFF2-40B4-BE49-F238E27FC236}">
                <a16:creationId xmlns:a16="http://schemas.microsoft.com/office/drawing/2014/main" id="{2404D8E9-F180-1C44-0820-F1D9D06F07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59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Spremembe v organizacijah so </a:t>
            </a:r>
            <a:r>
              <a:rPr lang="sl-SI" noProof="0"/>
              <a:t>družbeni proces</a:t>
            </a:r>
            <a:r>
              <a:rPr lang="sl-SI" noProof="0" dirty="0"/>
              <a:t>, zato je sporočanje o njih eden od ključnih dejavnikov uspeha. Le če vsi, ki jih to zadeva, razumejo, zakaj je trajnostno javno naročanje pomembno ter kakšne koristi prinaša občini in njim samim, bodo pripravljeni sodelovati. Orodja, ki so uporabna za sporočanje znotraj občinske uprave so usposabljanja in delavnice za uslužbence, odgovorne za javna naročila, obveščanje o načelih in merilih trajnostnega javnega naročanja, interna glasila in e-sporočila, primeri dobrih praks v občini in delavnice za uporabnike.</a:t>
            </a:r>
          </a:p>
        </p:txBody>
      </p:sp>
      <p:sp>
        <p:nvSpPr>
          <p:cNvPr id="296" name="Google Shape;29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618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16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Učinkovito sporočanje navzven je ključnega pomena za to, da pobude za trajnostno javno naročanje podprejo lokalna podjetja in širša javnost. Orodja, uporabna za sporočanje navzven so stiki z lokalnimi podjetji, delavnice za dobavitelje, lahko razumljive smernice za dobavitelje, kampanje za obveščanje javnosti, mednarodni okoljski dnevi in stiki z drugimi občinami in omrežji.</a:t>
            </a:r>
          </a:p>
        </p:txBody>
      </p:sp>
      <p:sp>
        <p:nvSpPr>
          <p:cNvPr id="304" name="Google Shape;30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310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085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dirty="0"/>
              <a:t>Ta orodja imajo dve glavni funkciji: pomagajo vam opredeliti, </a:t>
            </a:r>
            <a:r>
              <a:rPr lang="sl-SI" b="1" dirty="0"/>
              <a:t>katere</a:t>
            </a:r>
            <a:r>
              <a:rPr lang="sl-SI" dirty="0"/>
              <a:t> zahteve vključiti (»kaj«) in </a:t>
            </a:r>
            <a:r>
              <a:rPr lang="sl-SI" b="1" dirty="0"/>
              <a:t>kako</a:t>
            </a:r>
            <a:r>
              <a:rPr lang="sl-SI" dirty="0"/>
              <a:t> jih vključiti v vaše dokumente (»kako«). Zagotavljajo konkretno besedilo za tehnične specifikacije, merila za oddajo naročila in klavzule o izpolnjevanju pogodbe, ki so že pravno oblikovane, da se zagotovi skladnost z zakonodajo o javnih naročilih.</a:t>
            </a:r>
            <a:endParaRPr dirty="0"/>
          </a:p>
        </p:txBody>
      </p:sp>
      <p:sp>
        <p:nvSpPr>
          <p:cNvPr id="107" name="Google Shape;10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208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Namesto da bi merila ustvarjali od začetka, naj naročniki uporabijo uveljavljene evropske vire. Ti vključujejo </a:t>
            </a:r>
            <a:r>
              <a:rPr lang="sl-SI" b="1" noProof="0" dirty="0"/>
              <a:t>merila zelenega javnega naročanja EU</a:t>
            </a:r>
            <a:r>
              <a:rPr lang="sl-SI" noProof="0" dirty="0"/>
              <a:t>, </a:t>
            </a:r>
            <a:r>
              <a:rPr lang="sl-SI" b="1" noProof="0" dirty="0"/>
              <a:t>Znak za okolje EU </a:t>
            </a:r>
            <a:r>
              <a:rPr lang="sl-SI" noProof="0" dirty="0"/>
              <a:t>in različne standarde okoljskega upravljanja. Ti viri ponujajo pravno utemeljeno besedilo, ki ga lahko kopirate ali prilagodite neposredno za svoje razpisne dokumente.</a:t>
            </a:r>
          </a:p>
        </p:txBody>
      </p:sp>
      <p:sp>
        <p:nvSpPr>
          <p:cNvPr id="114" name="Google Shape;11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8840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Merila EU za zeleno javno naročanje so glavni vir za zmanjšanje vpliva na okolje. Trenutno so na voljo za </a:t>
            </a:r>
            <a:r>
              <a:rPr lang="sl-SI" b="1" noProof="0" dirty="0"/>
              <a:t>14 različnih skupin izdelkov</a:t>
            </a:r>
            <a:r>
              <a:rPr lang="sl-SI" noProof="0" dirty="0"/>
              <a:t>. Ta merila so zasnovana tako, da se jih lahko vključi v postopke javnih naročil za blago, storitve ali dela po vsej EU.</a:t>
            </a:r>
          </a:p>
        </p:txBody>
      </p:sp>
      <p:sp>
        <p:nvSpPr>
          <p:cNvPr id="137" name="Google Shape;1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896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Znak za okolje Evropske unije je “oznaka, ki ji lahko zaupate”, saj zajema celoten življenjski cikel izdelka. Je pomemben vir meril, saj vam pomaga opredeliti </a:t>
            </a:r>
            <a:r>
              <a:rPr lang="sl-SI" b="1" noProof="0" dirty="0"/>
              <a:t>tehnične specifikacije</a:t>
            </a:r>
            <a:r>
              <a:rPr lang="sl-SI" noProof="0" dirty="0"/>
              <a:t> in </a:t>
            </a:r>
            <a:r>
              <a:rPr lang="sl-SI" b="1" noProof="0" dirty="0"/>
              <a:t>zahteve za preverjanje</a:t>
            </a:r>
            <a:r>
              <a:rPr lang="sl-SI" noProof="0" dirty="0"/>
              <a:t>. Če ima izdelek to oznako, avtomatično izpolnjuje visoke standarde, ki jih zahteva javni razpis.</a:t>
            </a:r>
          </a:p>
        </p:txBody>
      </p:sp>
      <p:sp>
        <p:nvSpPr>
          <p:cNvPr id="143" name="Google Shape;1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691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33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Vse oznake niso enake. Razlikujemo med </a:t>
            </a:r>
            <a:r>
              <a:rPr lang="sl-SI" b="1" noProof="0" dirty="0"/>
              <a:t>zakonsko predpisanimi oznakami </a:t>
            </a:r>
            <a:r>
              <a:rPr lang="sl-SI" noProof="0" dirty="0"/>
              <a:t>(kot so energijske ocene), </a:t>
            </a:r>
            <a:r>
              <a:rPr lang="sl-SI" b="1" noProof="0" dirty="0"/>
              <a:t>prostovoljnimi okoljskimi znaki </a:t>
            </a:r>
            <a:r>
              <a:rPr lang="sl-SI" noProof="0" dirty="0"/>
              <a:t>(tip I), </a:t>
            </a:r>
            <a:r>
              <a:rPr lang="sl-SI" b="1" noProof="0" dirty="0"/>
              <a:t>socialnimi oznakami </a:t>
            </a:r>
            <a:r>
              <a:rPr lang="sl-SI" noProof="0" dirty="0"/>
              <a:t>(osredotočenimi na pravično trgovino) in </a:t>
            </a:r>
            <a:r>
              <a:rPr lang="sl-SI" b="1" noProof="0" dirty="0"/>
              <a:t>certifikati podjetij </a:t>
            </a:r>
            <a:r>
              <a:rPr lang="sl-SI" noProof="0" dirty="0"/>
              <a:t>(osredotočenimi na način upravljanja lokacije). Razumevanje the vrst vam pomaga izbrati pravi dokaz skladnosti za vašo ponudbo.</a:t>
            </a:r>
          </a:p>
        </p:txBody>
      </p:sp>
      <p:sp>
        <p:nvSpPr>
          <p:cNvPr id="174" name="Google Shape;1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366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Nekatere oznake so obvezne za določene izdelke. Na primer, </a:t>
            </a:r>
            <a:r>
              <a:rPr lang="sl-SI" b="1" noProof="0" dirty="0"/>
              <a:t>energetska oznaka EU </a:t>
            </a:r>
            <a:r>
              <a:rPr lang="sl-SI" noProof="0" dirty="0"/>
              <a:t>(razvrščena od A do G od leta 2021) mora biti prikazana na aparatih, kot so hladilniki in pomivalni stroji. Podobno je za kmetijske izdelke, ki se tržijo kot ekološki, obvezna </a:t>
            </a:r>
            <a:r>
              <a:rPr lang="sl-SI" b="1" noProof="0" dirty="0"/>
              <a:t>ekološka oznaka EU</a:t>
            </a:r>
            <a:r>
              <a:rPr lang="sl-SI" noProof="0" dirty="0"/>
              <a:t>. To so najlažja merila za vključitev, saj so že standardizirana z zakonom.</a:t>
            </a:r>
          </a:p>
        </p:txBody>
      </p:sp>
      <p:sp>
        <p:nvSpPr>
          <p:cNvPr id="180" name="Google Shape;18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048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Znaki tipa I (kot sta Blue Angel ali Nordic Swan) so certificirane s strani neodvisnih tretjih oseb. Dokazujejo, da blago izpolnjuje določene omejitve glede onesnaževal, porabe energije in reciklabilnosti. Ker so razvite v sodelovanju z zainteresiranimi stranmi in imajo javna merila, zagotavljajo zelo visoko stopnjo verodostojnosti za vaše naročanje.</a:t>
            </a:r>
          </a:p>
        </p:txBody>
      </p:sp>
      <p:sp>
        <p:nvSpPr>
          <p:cNvPr id="188" name="Google Shape;1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47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Za uspešno načrtovanje in izvajanje trajnostnega javnega naročanja je pomembnih pet ključnih faz. Začnemo s pripravljalnimi koraki (1.1), nadaljujemo s tehničnimi orodji kot so znaki (1.2), nato pripravimo katalog javnih naročil</a:t>
            </a:r>
            <a:r>
              <a:rPr lang="en-GB" noProof="0" dirty="0"/>
              <a:t> </a:t>
            </a:r>
            <a:r>
              <a:rPr lang="en-GB" noProof="0" dirty="0" err="1"/>
              <a:t>kot</a:t>
            </a:r>
            <a:r>
              <a:rPr lang="en-GB" noProof="0" dirty="0"/>
              <a:t> so </a:t>
            </a:r>
            <a:r>
              <a:rPr lang="en-GB" noProof="0" dirty="0" err="1"/>
              <a:t>znaki</a:t>
            </a:r>
            <a:r>
              <a:rPr lang="sl-SI" noProof="0" dirty="0"/>
              <a:t> (1.3), obravnavamo lokalna in regionalna javna naročila (1.4) ter zaključimo s sporočanjem (1.5), da zagotovimo dolgoročno podporo vseh deležnikov.</a:t>
            </a:r>
          </a:p>
        </p:txBody>
      </p:sp>
      <p:sp>
        <p:nvSpPr>
          <p:cNvPr id="90" name="Google Shape;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973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Socialni znaki se osredotočajo na človekove pravice in delovne pogoje, pogosto v skladu z osnovnimi standardi </a:t>
            </a:r>
            <a:r>
              <a:rPr lang="sl-SI" b="1" noProof="0" dirty="0"/>
              <a:t>Mednarodne organizacije dela</a:t>
            </a:r>
            <a:r>
              <a:rPr lang="sl-SI" noProof="0" dirty="0"/>
              <a:t>. To vključuje prepoved otroškega dela, enako plačilo za enako delo in svobodo sindikalnega združevanja. </a:t>
            </a:r>
            <a:r>
              <a:rPr lang="sl-SI" b="1" noProof="0" dirty="0"/>
              <a:t>Znaki pravične trgovine </a:t>
            </a:r>
            <a:r>
              <a:rPr lang="sl-SI" noProof="0" dirty="0"/>
              <a:t>gredo še dlje, saj zagotavljajo minimalne cene in dostojne place za proizvajalce.</a:t>
            </a: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3163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757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Nekateri znaki združujejo okoljska in socialna merila. Obstajajo tudi </a:t>
            </a:r>
            <a:r>
              <a:rPr lang="sl-SI" b="1" noProof="0" dirty="0"/>
              <a:t>lastne izjave tipa II</a:t>
            </a:r>
            <a:r>
              <a:rPr lang="sl-SI" noProof="0" dirty="0"/>
              <a:t>, ki so proizvodne linije, ustvarjene s strani trgovskih družb. Čeprav imajo te izjave prednosti, kot so ekološke lastnosti in lastnosti pravične trgovine, </a:t>
            </a:r>
            <a:r>
              <a:rPr lang="sl-SI" b="1" noProof="0" dirty="0"/>
              <a:t>niso neodvisno certificirane</a:t>
            </a:r>
            <a:r>
              <a:rPr lang="sl-SI" noProof="0" dirty="0"/>
              <a:t>, zato jih je treba v fazi ocenjevanja obravnavati drugače.</a:t>
            </a: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50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46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Ti certifikati, kot sta </a:t>
            </a:r>
            <a:r>
              <a:rPr lang="sl-SI" b="1" noProof="0" dirty="0"/>
              <a:t>ISO 14001 </a:t>
            </a:r>
            <a:r>
              <a:rPr lang="sl-SI" noProof="0" dirty="0"/>
              <a:t>ali </a:t>
            </a:r>
            <a:r>
              <a:rPr lang="sl-SI" b="1" noProof="0" dirty="0"/>
              <a:t>EMAS</a:t>
            </a:r>
            <a:r>
              <a:rPr lang="sl-SI" noProof="0" dirty="0"/>
              <a:t>, se ne nanašajo na določeno blago, temveč na </a:t>
            </a:r>
            <a:r>
              <a:rPr lang="sl-SI" b="1" noProof="0" dirty="0"/>
              <a:t>podjetje ali proizvodni obrat</a:t>
            </a:r>
            <a:r>
              <a:rPr lang="sl-SI" noProof="0" dirty="0"/>
              <a:t>. Dokazujejo, da ima dobavitelj vzpostavljene strokovne procese za upravljanje svojega okoljeskega ali družbenega vpliva (npr. SA8000 za delovne standarde).</a:t>
            </a:r>
          </a:p>
        </p:txBody>
      </p:sp>
      <p:sp>
        <p:nvSpPr>
          <p:cNvPr id="234" name="Google Shape;2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938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noProof="0" dirty="0"/>
              <a:t>Preden merila vključite v svoj razpis, vedno ocenite tri vidike: </a:t>
            </a:r>
            <a:r>
              <a:rPr lang="sl-SI" b="1" noProof="0" dirty="0"/>
              <a:t>tehnično ustreznost </a:t>
            </a:r>
            <a:r>
              <a:rPr lang="sl-SI" noProof="0" dirty="0"/>
              <a:t>(ali je primerno za to blago?), </a:t>
            </a:r>
            <a:r>
              <a:rPr lang="sl-SI" b="1" noProof="0" dirty="0"/>
              <a:t>preverljivost</a:t>
            </a:r>
            <a:r>
              <a:rPr lang="sl-SI" noProof="0" dirty="0"/>
              <a:t> (ali ga je mogoče dejansko preveriti?) in </a:t>
            </a:r>
            <a:r>
              <a:rPr lang="sl-SI" b="1" noProof="0" dirty="0"/>
              <a:t>konkurenco</a:t>
            </a:r>
            <a:r>
              <a:rPr lang="sl-SI" noProof="0" dirty="0"/>
              <a:t> (ali je tako strogo, da lahko odda ponudbo le en dobavitelj?). Za majhne občine naj bo poudarek na tem, da so te zahteve </a:t>
            </a:r>
            <a:r>
              <a:rPr lang="sl-SI" b="1" noProof="0" dirty="0"/>
              <a:t>uporabne in prilagodljive</a:t>
            </a:r>
            <a:r>
              <a:rPr lang="sl-SI" noProof="0" dirty="0"/>
              <a:t> lokalnemu tržnemu kontekstu.</a:t>
            </a:r>
          </a:p>
        </p:txBody>
      </p:sp>
      <p:sp>
        <p:nvSpPr>
          <p:cNvPr id="246" name="Google Shape;24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6402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122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835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l-SI" dirty="0"/>
              <a:t>Standardiziran vprašalnik je odlično orodje za zbiranje podatkov o trajnosti od ponudnikov. Zmanjšuje tveganje pravnih sporov in olajša spremljanje med izvajanjem pogodbe. </a:t>
            </a:r>
            <a:r>
              <a:rPr lang="sl-SI" b="1" dirty="0"/>
              <a:t>Nasvet:</a:t>
            </a:r>
            <a:r>
              <a:rPr lang="sl-SI" dirty="0"/>
              <a:t> jezik naj bo preprost, da ga lahko razumejo tudi MSP (mala in srednja podjetja), in vedno omogočite tudi »enakovredna« dokazila, da zagotovite pošteno konkurenco.</a:t>
            </a:r>
            <a:endParaRPr dirty="0"/>
          </a:p>
        </p:txBody>
      </p:sp>
      <p:sp>
        <p:nvSpPr>
          <p:cNvPr id="273" name="Google Shape;2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576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Prvi pripravljalni korak je oblikovanje delovne skupine in pridobivanje zunanje podpore. Drugi priprava pregleda javnih naročil, tretji pa opredelitev ciljev in obsega trajnostnega javnega naročanja. </a:t>
            </a:r>
          </a:p>
          <a:p>
            <a:pPr marL="457200" marR="0" lvl="0" indent="-228600" algn="l" rtl="0">
              <a:lnSpc>
                <a:spcPct val="100000"/>
              </a:lnSpc>
              <a:spcBef>
                <a:spcPts val="0"/>
              </a:spcBef>
              <a:spcAft>
                <a:spcPts val="0"/>
              </a:spcAft>
              <a:buSzPts val="1400"/>
              <a:buNone/>
            </a:pPr>
            <a:endParaRPr lang="sl-SI" noProof="0" dirty="0"/>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66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l-SI" noProof="0" dirty="0"/>
              <a:t>Trajnostno javno naročanje zahteva skupinsko delo. Za uspešno izvajanje je treba poiskati ključne zaposlene v občinski upravi, spodbujati sodelovanje med njimi in izoblikovati skupen pogled na temo trajnostnega javnega naročanja. V skladu s tem je treba imenovati usklajevalca, ustanoviti delovno skupino, pridobivati dodatne informacije in strokovno znanje ter uporabiti razpoložljiva orodja in informacije.</a:t>
            </a:r>
          </a:p>
          <a:p>
            <a:pPr marL="0" lvl="0" indent="0" algn="l" rtl="0">
              <a:lnSpc>
                <a:spcPct val="100000"/>
              </a:lnSpc>
              <a:spcBef>
                <a:spcPts val="0"/>
              </a:spcBef>
              <a:spcAft>
                <a:spcPts val="0"/>
              </a:spcAft>
              <a:buSzPts val="1400"/>
              <a:buNone/>
            </a:pPr>
            <a:endParaRPr dirty="0"/>
          </a:p>
        </p:txBody>
      </p:sp>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35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noProof="0" dirty="0"/>
              <a:t>Pri uvajanju trajnostnega javnega naročanja je potrebno opraviti pregled obstoječih dejavnosti javnega naročanja v občini. Pri tem je treba najprej ugotoviti, kdo vse je v občinski upravi odgovoren za izvedbo javnih naročil. Z razgovori s sodelavci, ki izvajajo javna naročila, je treba zbrati podatke o tem, kaj se nabavlja, v kakšnih časovnih presledkih in v kakšnih količinah. Na koncu je treba zbrane podatke podrobno pregledati in urediti.</a:t>
            </a:r>
          </a:p>
        </p:txBody>
      </p:sp>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685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sl-SI" noProof="0" dirty="0"/>
              <a:t>Pomemben korak pri trajnostnem javnem naročanju je opredelitev ciljev. Na podlagi ciljev je nato treba izbrati skupine blaga in storitev, ki bi jih občina lahko vključila v postopke trajnostnega javnega naročanja. Za vsako skupino blaga in storitev je treba izbrati in razviti trajnostna merila in v končnem koraku sprejeti odločitev, kdo od zaposlenih v občinski upravi bo odgovoren za to, da se bodo izbrana merila dejansko uporabljala.</a:t>
            </a:r>
          </a:p>
        </p:txBody>
      </p:sp>
      <p:sp>
        <p:nvSpPr>
          <p:cNvPr id="142" name="Google Shape;1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33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C1951D42-265F-910D-F43E-66AE0A35E368}"/>
            </a:ext>
          </a:extLst>
        </p:cNvPr>
        <p:cNvGrpSpPr/>
        <p:nvPr/>
      </p:nvGrpSpPr>
      <p:grpSpPr>
        <a:xfrm>
          <a:off x="0" y="0"/>
          <a:ext cx="0" cy="0"/>
          <a:chOff x="0" y="0"/>
          <a:chExt cx="0" cy="0"/>
        </a:xfrm>
      </p:grpSpPr>
      <p:sp>
        <p:nvSpPr>
          <p:cNvPr id="89" name="Google Shape;89;p30:notes">
            <a:extLst>
              <a:ext uri="{FF2B5EF4-FFF2-40B4-BE49-F238E27FC236}">
                <a16:creationId xmlns:a16="http://schemas.microsoft.com/office/drawing/2014/main" id="{24C71FFE-A08D-E6FB-A78A-99F98311866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sl-SI" noProof="0" dirty="0"/>
          </a:p>
        </p:txBody>
      </p:sp>
      <p:sp>
        <p:nvSpPr>
          <p:cNvPr id="90" name="Google Shape;90;p30:notes">
            <a:extLst>
              <a:ext uri="{FF2B5EF4-FFF2-40B4-BE49-F238E27FC236}">
                <a16:creationId xmlns:a16="http://schemas.microsoft.com/office/drawing/2014/main" id="{FA85E8A5-DC83-4F25-C3A9-1FBBF8A4CF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0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dirty="0"/>
              <a:t>Ključno orodje za trajnostno javno naročanje, zlasti za majhne občine, so znaki, saj predstavljajo zagotovilo, da blago in storitve izpolnjujejo opredeljena trajnostna merila. Obstajajo znaki iz širših pobud za certificiranje, kot je Znak za okolje EU, znaki za posamezne skupine blaga, zakonsko predpisani znaki, kot je na primer znak EU za ekološko pridelavo, ter znaki za pravično trgovino. </a:t>
            </a:r>
          </a:p>
          <a:p>
            <a:pPr marL="0" lvl="0" indent="0" algn="l" rtl="0">
              <a:lnSpc>
                <a:spcPct val="100000"/>
              </a:lnSpc>
              <a:spcBef>
                <a:spcPts val="0"/>
              </a:spcBef>
              <a:spcAft>
                <a:spcPts val="0"/>
              </a:spcAft>
              <a:buSzPts val="1400"/>
              <a:buNone/>
            </a:pPr>
            <a:endParaRPr dirty="0"/>
          </a:p>
        </p:txBody>
      </p:sp>
      <p:sp>
        <p:nvSpPr>
          <p:cNvPr id="164" name="Google Shape;1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2" userDrawn="1">
  <p:cSld name="Večji naslov in slika">
    <p:bg>
      <p:bgPr>
        <a:solidFill>
          <a:schemeClr val="lt1"/>
        </a:solidFill>
        <a:effectLst/>
      </p:bgPr>
    </p:bg>
    <p:spTree>
      <p:nvGrpSpPr>
        <p:cNvPr id="1" name="Shape 80"/>
        <p:cNvGrpSpPr/>
        <p:nvPr/>
      </p:nvGrpSpPr>
      <p:grpSpPr>
        <a:xfrm>
          <a:off x="0" y="0"/>
          <a:ext cx="0" cy="0"/>
          <a:chOff x="0" y="0"/>
          <a:chExt cx="0" cy="0"/>
        </a:xfrm>
      </p:grpSpPr>
      <p:cxnSp>
        <p:nvCxnSpPr>
          <p:cNvPr id="83" name="Google Shape;83;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4" name="Google Shape;84;p21"/>
          <p:cNvSpPr>
            <a:spLocks noGrp="1"/>
          </p:cNvSpPr>
          <p:nvPr>
            <p:ph type="pic" idx="2"/>
          </p:nvPr>
        </p:nvSpPr>
        <p:spPr>
          <a:xfrm>
            <a:off x="0" y="-11113"/>
            <a:ext cx="5628068"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2" name="Google Shape;24;p18">
            <a:extLst>
              <a:ext uri="{FF2B5EF4-FFF2-40B4-BE49-F238E27FC236}">
                <a16:creationId xmlns:a16="http://schemas.microsoft.com/office/drawing/2014/main" id="{E3E0675D-53B6-FC31-C174-BA8A97228F86}"/>
              </a:ext>
            </a:extLst>
          </p:cNvPr>
          <p:cNvSpPr txBox="1">
            <a:spLocks noGrp="1"/>
          </p:cNvSpPr>
          <p:nvPr>
            <p:ph type="body" idx="10"/>
          </p:nvPr>
        </p:nvSpPr>
        <p:spPr>
          <a:xfrm>
            <a:off x="6299834" y="4049764"/>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3A306B0C-5AC1-4556-D075-73F23D3E8615}"/>
              </a:ext>
            </a:extLst>
          </p:cNvPr>
          <p:cNvCxnSpPr/>
          <p:nvPr userDrawn="1"/>
        </p:nvCxnSpPr>
        <p:spPr>
          <a:xfrm>
            <a:off x="6299835"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145B6773-4BFC-E522-2546-3C6590BA1524}"/>
              </a:ext>
            </a:extLst>
          </p:cNvPr>
          <p:cNvSpPr txBox="1">
            <a:spLocks noGrp="1"/>
          </p:cNvSpPr>
          <p:nvPr>
            <p:ph type="title"/>
          </p:nvPr>
        </p:nvSpPr>
        <p:spPr>
          <a:xfrm>
            <a:off x="6296787" y="3111989"/>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85"/>
        <p:cNvGrpSpPr/>
        <p:nvPr/>
      </p:nvGrpSpPr>
      <p:grpSpPr>
        <a:xfrm>
          <a:off x="0" y="0"/>
          <a:ext cx="0" cy="0"/>
          <a:chOff x="0" y="0"/>
          <a:chExt cx="0" cy="0"/>
        </a:xfrm>
      </p:grpSpPr>
      <p:sp>
        <p:nvSpPr>
          <p:cNvPr id="88" name="Google Shape;88;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90" name="Google Shape;90;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cxnSp>
        <p:nvCxnSpPr>
          <p:cNvPr id="6" name="Google Shape;44;p24">
            <a:extLst>
              <a:ext uri="{FF2B5EF4-FFF2-40B4-BE49-F238E27FC236}">
                <a16:creationId xmlns:a16="http://schemas.microsoft.com/office/drawing/2014/main" id="{14067E3E-0322-15D1-38DF-D8130E57589E}"/>
              </a:ext>
            </a:extLst>
          </p:cNvPr>
          <p:cNvCxnSpPr>
            <a:cxnSpLocks/>
          </p:cNvCxnSpPr>
          <p:nvPr userDrawn="1"/>
        </p:nvCxnSpPr>
        <p:spPr>
          <a:xfrm>
            <a:off x="594360" y="1008752"/>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 name="Google Shape;70;p26">
            <a:extLst>
              <a:ext uri="{FF2B5EF4-FFF2-40B4-BE49-F238E27FC236}">
                <a16:creationId xmlns:a16="http://schemas.microsoft.com/office/drawing/2014/main" id="{E3C93DD9-9245-9736-FDB2-6A86B2383DEC}"/>
              </a:ext>
            </a:extLst>
          </p:cNvPr>
          <p:cNvSpPr txBox="1">
            <a:spLocks noGrp="1"/>
          </p:cNvSpPr>
          <p:nvPr>
            <p:ph type="title"/>
          </p:nvPr>
        </p:nvSpPr>
        <p:spPr>
          <a:xfrm>
            <a:off x="594360" y="365124"/>
            <a:ext cx="10971827" cy="5778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188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1">
  <p:cSld name="1_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3864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elle 2">
  <p:cSld name="2_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extLst>
      <p:ext uri="{BB962C8B-B14F-4D97-AF65-F5344CB8AC3E}">
        <p14:creationId xmlns:p14="http://schemas.microsoft.com/office/powerpoint/2010/main" val="297457877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inhalt und Bild">
  <p:cSld name="1_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7530478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44"/>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44"/>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4"/>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49" name="Google Shape;49;p44"/>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4"/>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9262021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el 2">
  <p:cSld name="1_Titel 2">
    <p:bg>
      <p:bgPr>
        <a:solidFill>
          <a:schemeClr val="lt1"/>
        </a:solidFill>
        <a:effectLst/>
      </p:bgPr>
    </p:bg>
    <p:spTree>
      <p:nvGrpSpPr>
        <p:cNvPr id="1" name="Shape 52"/>
        <p:cNvGrpSpPr/>
        <p:nvPr/>
      </p:nvGrpSpPr>
      <p:grpSpPr>
        <a:xfrm>
          <a:off x="0" y="0"/>
          <a:ext cx="0" cy="0"/>
          <a:chOff x="0" y="0"/>
          <a:chExt cx="0" cy="0"/>
        </a:xfrm>
      </p:grpSpPr>
      <p:sp>
        <p:nvSpPr>
          <p:cNvPr id="53" name="Google Shape;53;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sl-SI"/>
          </a:p>
        </p:txBody>
      </p:sp>
    </p:spTree>
    <p:extLst>
      <p:ext uri="{BB962C8B-B14F-4D97-AF65-F5344CB8AC3E}">
        <p14:creationId xmlns:p14="http://schemas.microsoft.com/office/powerpoint/2010/main" val="109701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el">
  <p:cSld name="1_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88833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el und zwei Inhalte 2">
  <p:cSld name="3_Titel und zwei Inhalte 2">
    <p:bg>
      <p:bgPr>
        <a:solidFill>
          <a:schemeClr val="lt1"/>
        </a:solidFill>
        <a:effectLst/>
      </p:bgPr>
    </p:bg>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76" name="Google Shape;76;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 name="Google Shape;77;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8" name="Google Shape;78;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270827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el 1" userDrawn="1">
  <p:cSld name="Titel 1">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extLst>
      <p:ext uri="{BB962C8B-B14F-4D97-AF65-F5344CB8AC3E}">
        <p14:creationId xmlns:p14="http://schemas.microsoft.com/office/powerpoint/2010/main" val="4284444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1" userDrawn="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223577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inhalt und Bild" userDrawn="1">
  <p:cSld name="Titelinhalt und Bild">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76232518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1_Titelinhalt und Bild">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82872659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el" userDrawn="1">
  <p:cSld name="Titel">
    <p:bg>
      <p:bgPr>
        <a:solidFill>
          <a:schemeClr val="lt1"/>
        </a:solidFill>
        <a:effectLst/>
      </p:bgPr>
    </p:bg>
    <p:spTree>
      <p:nvGrpSpPr>
        <p:cNvPr id="1" name="Shape 52"/>
        <p:cNvGrpSpPr/>
        <p:nvPr/>
      </p:nvGrpSpPr>
      <p:grpSpPr>
        <a:xfrm>
          <a:off x="0" y="0"/>
          <a:ext cx="0" cy="0"/>
          <a:chOff x="0" y="0"/>
          <a:chExt cx="0" cy="0"/>
        </a:xfrm>
      </p:grpSpPr>
      <p:cxnSp>
        <p:nvCxnSpPr>
          <p:cNvPr id="54" name="Google Shape;54;p22"/>
          <p:cNvCxnSpPr/>
          <p:nvPr/>
        </p:nvCxnSpPr>
        <p:spPr>
          <a:xfrm>
            <a:off x="5047402"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FAAC26CC-4EF5-5FF1-194F-9F778DFE0F42}"/>
              </a:ext>
            </a:extLst>
          </p:cNvPr>
          <p:cNvSpPr txBox="1">
            <a:spLocks noGrp="1"/>
          </p:cNvSpPr>
          <p:nvPr>
            <p:ph type="body" idx="10"/>
          </p:nvPr>
        </p:nvSpPr>
        <p:spPr>
          <a:xfrm>
            <a:off x="4357029" y="4049764"/>
            <a:ext cx="6173811"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AAC3F425-B8B8-5183-2EBD-1C47E9263A8F}"/>
              </a:ext>
            </a:extLst>
          </p:cNvPr>
          <p:cNvCxnSpPr/>
          <p:nvPr userDrawn="1"/>
        </p:nvCxnSpPr>
        <p:spPr>
          <a:xfrm>
            <a:off x="4357030"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817D1EB6-00F9-E7CC-CD34-A7CEE00DADD7}"/>
              </a:ext>
            </a:extLst>
          </p:cNvPr>
          <p:cNvSpPr txBox="1">
            <a:spLocks noGrp="1"/>
          </p:cNvSpPr>
          <p:nvPr>
            <p:ph type="title"/>
          </p:nvPr>
        </p:nvSpPr>
        <p:spPr>
          <a:xfrm>
            <a:off x="4353982" y="3111989"/>
            <a:ext cx="6176858"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029484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el und zwei Inhalte 2" userDrawn="1">
  <p:cSld name="Titel und zwei Inhalte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6072623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5166144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91386422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serDrawn="1">
  <p:cSld name="Naslov 2">
    <p:bg>
      <p:bgPr>
        <a:solidFill>
          <a:schemeClr val="lt1"/>
        </a:solidFill>
        <a:effectLst/>
      </p:bgPr>
    </p:bg>
    <p:spTree>
      <p:nvGrpSpPr>
        <p:cNvPr id="1" name="Shape 52"/>
        <p:cNvGrpSpPr/>
        <p:nvPr/>
      </p:nvGrpSpPr>
      <p:grpSpPr>
        <a:xfrm>
          <a:off x="0" y="0"/>
          <a:ext cx="0" cy="0"/>
          <a:chOff x="0" y="0"/>
          <a:chExt cx="0" cy="0"/>
        </a:xfrm>
      </p:grpSpPr>
      <p:cxnSp>
        <p:nvCxnSpPr>
          <p:cNvPr id="54" name="Google Shape;54;p22"/>
          <p:cNvCxnSpPr/>
          <p:nvPr/>
        </p:nvCxnSpPr>
        <p:spPr>
          <a:xfrm>
            <a:off x="5047402"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FAAC26CC-4EF5-5FF1-194F-9F778DFE0F42}"/>
              </a:ext>
            </a:extLst>
          </p:cNvPr>
          <p:cNvSpPr txBox="1">
            <a:spLocks noGrp="1"/>
          </p:cNvSpPr>
          <p:nvPr>
            <p:ph type="body" idx="10"/>
          </p:nvPr>
        </p:nvSpPr>
        <p:spPr>
          <a:xfrm>
            <a:off x="4357029" y="4049764"/>
            <a:ext cx="6173811"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AAC3F425-B8B8-5183-2EBD-1C47E9263A8F}"/>
              </a:ext>
            </a:extLst>
          </p:cNvPr>
          <p:cNvCxnSpPr/>
          <p:nvPr userDrawn="1"/>
        </p:nvCxnSpPr>
        <p:spPr>
          <a:xfrm>
            <a:off x="4357030"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817D1EB6-00F9-E7CC-CD34-A7CEE00DADD7}"/>
              </a:ext>
            </a:extLst>
          </p:cNvPr>
          <p:cNvSpPr txBox="1">
            <a:spLocks noGrp="1"/>
          </p:cNvSpPr>
          <p:nvPr>
            <p:ph type="title"/>
          </p:nvPr>
        </p:nvSpPr>
        <p:spPr>
          <a:xfrm>
            <a:off x="4353982" y="3111989"/>
            <a:ext cx="6176858"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el und Inhalt " userDrawn="1">
  <p:cSld name="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1277471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37913544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el und Inhalt " preserve="1" userDrawn="1">
  <p:cSld name="2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7452395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und Inhalt " preserve="1" userDrawn="1">
  <p:cSld name="3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28127790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3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7563944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el 3" userDrawn="1">
  <p:cSld name="Titel 3">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020347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elle 2" userDrawn="1">
  <p:cSld name="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8798925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36102660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elle 2" preserve="1" userDrawn="1">
  <p:cSld name="2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1865772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Titelinhalt und Tabelle">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68482353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extLst>
      <p:ext uri="{BB962C8B-B14F-4D97-AF65-F5344CB8AC3E}">
        <p14:creationId xmlns:p14="http://schemas.microsoft.com/office/powerpoint/2010/main" val="3882961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elinhalt und Tabelle">
  <p:cSld name="1_Titelinhalt und Tabelle">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3661409" y="4506329"/>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6"/>
          <p:cNvSpPr txBox="1">
            <a:spLocks noGrp="1"/>
          </p:cNvSpPr>
          <p:nvPr>
            <p:ph type="body" idx="1"/>
          </p:nvPr>
        </p:nvSpPr>
        <p:spPr>
          <a:xfrm>
            <a:off x="603885" y="778948"/>
            <a:ext cx="2825115" cy="3536064"/>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3" name="Google Shape;73;p26"/>
          <p:cNvSpPr txBox="1">
            <a:spLocks noGrp="1"/>
          </p:cNvSpPr>
          <p:nvPr>
            <p:ph type="body" idx="2"/>
          </p:nvPr>
        </p:nvSpPr>
        <p:spPr>
          <a:xfrm>
            <a:off x="3661410" y="1934758"/>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Tree>
    <p:extLst>
      <p:ext uri="{BB962C8B-B14F-4D97-AF65-F5344CB8AC3E}">
        <p14:creationId xmlns:p14="http://schemas.microsoft.com/office/powerpoint/2010/main" val="292429884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2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1070425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85"/>
        <p:cNvGrpSpPr/>
        <p:nvPr/>
      </p:nvGrpSpPr>
      <p:grpSpPr>
        <a:xfrm>
          <a:off x="0" y="0"/>
          <a:ext cx="0" cy="0"/>
          <a:chOff x="0" y="0"/>
          <a:chExt cx="0" cy="0"/>
        </a:xfrm>
      </p:grpSpPr>
      <p:sp>
        <p:nvSpPr>
          <p:cNvPr id="88" name="Google Shape;88;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90" name="Google Shape;90;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cxnSp>
        <p:nvCxnSpPr>
          <p:cNvPr id="6" name="Google Shape;44;p24">
            <a:extLst>
              <a:ext uri="{FF2B5EF4-FFF2-40B4-BE49-F238E27FC236}">
                <a16:creationId xmlns:a16="http://schemas.microsoft.com/office/drawing/2014/main" id="{14067E3E-0322-15D1-38DF-D8130E57589E}"/>
              </a:ext>
            </a:extLst>
          </p:cNvPr>
          <p:cNvCxnSpPr>
            <a:cxnSpLocks/>
          </p:cNvCxnSpPr>
          <p:nvPr userDrawn="1"/>
        </p:nvCxnSpPr>
        <p:spPr>
          <a:xfrm>
            <a:off x="594360" y="1008752"/>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 name="Google Shape;70;p26">
            <a:extLst>
              <a:ext uri="{FF2B5EF4-FFF2-40B4-BE49-F238E27FC236}">
                <a16:creationId xmlns:a16="http://schemas.microsoft.com/office/drawing/2014/main" id="{E3C93DD9-9245-9736-FDB2-6A86B2383DEC}"/>
              </a:ext>
            </a:extLst>
          </p:cNvPr>
          <p:cNvSpPr txBox="1">
            <a:spLocks noGrp="1"/>
          </p:cNvSpPr>
          <p:nvPr>
            <p:ph type="title"/>
          </p:nvPr>
        </p:nvSpPr>
        <p:spPr>
          <a:xfrm>
            <a:off x="594360" y="365124"/>
            <a:ext cx="10971827" cy="5778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9550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el 3" preserve="1" userDrawn="1">
  <p:cSld name="1_Titel 3">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2078353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genda 1" preserve="1" userDrawn="1">
  <p:cSld name="1_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43748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userDrawn="1">
  <p:cSld name="Naslov in dve besedili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png"/><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3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63" r:id="rId3"/>
    <p:sldLayoutId id="2147483654" r:id="rId4"/>
    <p:sldLayoutId id="2147483655" r:id="rId5"/>
    <p:sldLayoutId id="2147483665" r:id="rId6"/>
    <p:sldLayoutId id="2147483662" r:id="rId7"/>
    <p:sldLayoutId id="2147483653" r:id="rId8"/>
    <p:sldLayoutId id="2147483667" r:id="rId9"/>
    <p:sldLayoutId id="2147483671" r:id="rId10"/>
    <p:sldLayoutId id="2147483664" r:id="rId11"/>
    <p:sldLayoutId id="2147483668" r:id="rId12"/>
    <p:sldLayoutId id="2147483675" r:id="rId13"/>
    <p:sldLayoutId id="2147483657" r:id="rId14"/>
    <p:sldLayoutId id="2147483660" r:id="rId15"/>
    <p:sldLayoutId id="2147483670" r:id="rId16"/>
    <p:sldLayoutId id="2147483672" r:id="rId17"/>
    <p:sldLayoutId id="2147483666" r:id="rId18"/>
    <p:sldLayoutId id="2147483661" r:id="rId19"/>
    <p:sldLayoutId id="2147483669" r:id="rId20"/>
    <p:sldLayoutId id="2147483658" r:id="rId21"/>
    <p:sldLayoutId id="2147483673" r:id="rId22"/>
    <p:sldLayoutId id="2147483674" r:id="rId23"/>
    <p:sldLayoutId id="2147483676" r:id="rId24"/>
    <p:sldLayoutId id="2147483677" r:id="rId25"/>
    <p:sldLayoutId id="2147483678" r:id="rId26"/>
    <p:sldLayoutId id="2147483679" r:id="rId27"/>
    <p:sldLayoutId id="2147483680" r:id="rId28"/>
    <p:sldLayoutId id="2147483681" r:id="rId29"/>
    <p:sldLayoutId id="2147483683" r:id="rId30"/>
    <p:sldLayoutId id="2147483684" r:id="rId3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6">
            <a:alphaModFix/>
          </a:blip>
          <a:srcRect/>
          <a:stretch/>
        </p:blipFill>
        <p:spPr>
          <a:xfrm>
            <a:off x="10419633" y="5890912"/>
            <a:ext cx="1307555" cy="713855"/>
          </a:xfrm>
          <a:prstGeom prst="rect">
            <a:avLst/>
          </a:prstGeom>
          <a:noFill/>
          <a:ln>
            <a:noFill/>
          </a:ln>
        </p:spPr>
      </p:pic>
    </p:spTree>
    <p:extLst>
      <p:ext uri="{BB962C8B-B14F-4D97-AF65-F5344CB8AC3E}">
        <p14:creationId xmlns:p14="http://schemas.microsoft.com/office/powerpoint/2010/main" val="227435805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jpg"/><Relationship Id="rId1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jpg"/><Relationship Id="rId12" Type="http://schemas.openxmlformats.org/officeDocument/2006/relationships/image" Target="../media/image10.png"/><Relationship Id="rId17" Type="http://schemas.openxmlformats.org/officeDocument/2006/relationships/image" Target="../media/image26.png"/><Relationship Id="rId2" Type="http://schemas.openxmlformats.org/officeDocument/2006/relationships/notesSlide" Target="../notesSlides/notesSlide26.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9.pn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8.jpg"/><Relationship Id="rId4" Type="http://schemas.openxmlformats.org/officeDocument/2006/relationships/image" Target="../media/image14.jpg"/><Relationship Id="rId9" Type="http://schemas.openxmlformats.org/officeDocument/2006/relationships/image" Target="../media/image7.png"/><Relationship Id="rId1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3DCEC-9963-B6AA-5426-360239C55471}"/>
              </a:ext>
            </a:extLst>
          </p:cNvPr>
          <p:cNvSpPr>
            <a:spLocks noGrp="1"/>
          </p:cNvSpPr>
          <p:nvPr>
            <p:ph type="title"/>
          </p:nvPr>
        </p:nvSpPr>
        <p:spPr/>
        <p:txBody>
          <a:bodyPr wrap="square">
            <a:noAutofit/>
          </a:bodyPr>
          <a:lstStyle/>
          <a:p>
            <a:r>
              <a:rPr lang="sl-SI" noProof="0" dirty="0"/>
              <a:t>Načrtovanje in izvajanje trajnostnega javnega naročanja </a:t>
            </a:r>
          </a:p>
        </p:txBody>
      </p:sp>
      <p:sp>
        <p:nvSpPr>
          <p:cNvPr id="6" name="Text Placeholder 5">
            <a:extLst>
              <a:ext uri="{FF2B5EF4-FFF2-40B4-BE49-F238E27FC236}">
                <a16:creationId xmlns:a16="http://schemas.microsoft.com/office/drawing/2014/main" id="{374B3251-48DC-0BDA-6A18-5322DC0B2983}"/>
              </a:ext>
            </a:extLst>
          </p:cNvPr>
          <p:cNvSpPr>
            <a:spLocks noGrp="1"/>
          </p:cNvSpPr>
          <p:nvPr>
            <p:ph type="body" idx="2"/>
          </p:nvPr>
        </p:nvSpPr>
        <p:spPr>
          <a:xfrm>
            <a:off x="6344124" y="943209"/>
            <a:ext cx="5242557" cy="830997"/>
          </a:xfrm>
        </p:spPr>
        <p:txBody>
          <a:bodyPr/>
          <a:lstStyle/>
          <a:p>
            <a:pPr>
              <a:lnSpc>
                <a:spcPct val="100000"/>
              </a:lnSpc>
              <a:spcBef>
                <a:spcPts val="0"/>
              </a:spcBef>
            </a:pPr>
            <a:r>
              <a:rPr lang="sl-SI" noProof="0" dirty="0"/>
              <a:t>Gradivo o trajnostnem javnem naročanju za izobraževalce</a:t>
            </a:r>
          </a:p>
          <a:p>
            <a:pPr>
              <a:lnSpc>
                <a:spcPct val="100000"/>
              </a:lnSpc>
              <a:spcBef>
                <a:spcPts val="0"/>
              </a:spcBef>
            </a:pPr>
            <a:r>
              <a:rPr lang="sl-SI" noProof="0" dirty="0"/>
              <a:t>Tematski sklop </a:t>
            </a:r>
            <a:r>
              <a:rPr lang="en-GB" dirty="0"/>
              <a:t>2</a:t>
            </a:r>
            <a:endParaRPr lang="sl-SI" noProof="0" dirty="0"/>
          </a:p>
        </p:txBody>
      </p:sp>
      <p:sp>
        <p:nvSpPr>
          <p:cNvPr id="3" name="Google Shape;117;p1">
            <a:extLst>
              <a:ext uri="{FF2B5EF4-FFF2-40B4-BE49-F238E27FC236}">
                <a16:creationId xmlns:a16="http://schemas.microsoft.com/office/drawing/2014/main" id="{ADBCACB3-0BAF-E5A2-7EBF-F6E498CED584}"/>
              </a:ext>
            </a:extLst>
          </p:cNvPr>
          <p:cNvSpPr txBox="1"/>
          <p:nvPr/>
        </p:nvSpPr>
        <p:spPr>
          <a:xfrm>
            <a:off x="6309358" y="3180636"/>
            <a:ext cx="2656045" cy="369332"/>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sl-SI" sz="1800" b="0" i="0" u="none" strike="noStrike" kern="0" cap="none" spc="0" normalizeH="0" baseline="0" noProof="0" dirty="0">
                <a:ln>
                  <a:noFill/>
                </a:ln>
                <a:solidFill>
                  <a:srgbClr val="3F3F3F"/>
                </a:solidFill>
                <a:effectLst/>
                <a:uLnTx/>
                <a:uFillTx/>
                <a:latin typeface="Aptos" panose="020B0004020202020204" pitchFamily="34" charset="0"/>
                <a:cs typeface="Arial"/>
                <a:sym typeface="Arial"/>
              </a:rPr>
              <a:t>Datum</a:t>
            </a:r>
            <a:endParaRPr kumimoji="0" lang="sl-SI" sz="1400" b="0" i="0" u="none" strike="noStrike" kern="0" cap="none" spc="0" normalizeH="0" baseline="0" noProof="0" dirty="0">
              <a:ln>
                <a:noFill/>
              </a:ln>
              <a:solidFill>
                <a:srgbClr val="000000"/>
              </a:solidFill>
              <a:effectLst/>
              <a:uLnTx/>
              <a:uFillTx/>
              <a:latin typeface="Aptos" panose="020B0004020202020204" pitchFamily="34" charset="0"/>
              <a:cs typeface="Arial"/>
              <a:sym typeface="Arial"/>
            </a:endParaRPr>
          </a:p>
        </p:txBody>
      </p:sp>
    </p:spTree>
    <p:extLst>
      <p:ext uri="{BB962C8B-B14F-4D97-AF65-F5344CB8AC3E}">
        <p14:creationId xmlns:p14="http://schemas.microsoft.com/office/powerpoint/2010/main" val="297629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74" name="Google Shape;174;p32" descr="Die globale Nachhaltigkeitszertifizierung für IT-Produkte"/>
          <p:cNvPicPr preferRelativeResize="0"/>
          <p:nvPr/>
        </p:nvPicPr>
        <p:blipFill rotWithShape="1">
          <a:blip r:embed="rId3">
            <a:alphaModFix/>
          </a:blip>
          <a:srcRect/>
          <a:stretch/>
        </p:blipFill>
        <p:spPr>
          <a:xfrm>
            <a:off x="594360" y="4825887"/>
            <a:ext cx="1438275" cy="895350"/>
          </a:xfrm>
          <a:prstGeom prst="rect">
            <a:avLst/>
          </a:prstGeom>
          <a:noFill/>
          <a:ln>
            <a:noFill/>
          </a:ln>
        </p:spPr>
      </p:pic>
      <p:pic>
        <p:nvPicPr>
          <p:cNvPr id="175" name="Google Shape;175;p32" descr="OEKO-TEX® STANDARD 100"/>
          <p:cNvPicPr preferRelativeResize="0"/>
          <p:nvPr/>
        </p:nvPicPr>
        <p:blipFill rotWithShape="1">
          <a:blip r:embed="rId4">
            <a:alphaModFix/>
          </a:blip>
          <a:srcRect/>
          <a:stretch/>
        </p:blipFill>
        <p:spPr>
          <a:xfrm>
            <a:off x="2245852" y="4768737"/>
            <a:ext cx="1066800" cy="1009650"/>
          </a:xfrm>
          <a:prstGeom prst="rect">
            <a:avLst/>
          </a:prstGeom>
          <a:noFill/>
          <a:ln>
            <a:noFill/>
          </a:ln>
        </p:spPr>
      </p:pic>
      <p:pic>
        <p:nvPicPr>
          <p:cNvPr id="176" name="Google Shape;176;p32" descr="Global Organic Textile Standard Logo"/>
          <p:cNvPicPr preferRelativeResize="0"/>
          <p:nvPr/>
        </p:nvPicPr>
        <p:blipFill rotWithShape="1">
          <a:blip r:embed="rId5">
            <a:alphaModFix/>
          </a:blip>
          <a:srcRect/>
          <a:stretch/>
        </p:blipFill>
        <p:spPr>
          <a:xfrm>
            <a:off x="3374681" y="4868750"/>
            <a:ext cx="809625" cy="809625"/>
          </a:xfrm>
          <a:prstGeom prst="rect">
            <a:avLst/>
          </a:prstGeom>
          <a:noFill/>
          <a:ln>
            <a:noFill/>
          </a:ln>
        </p:spPr>
      </p:pic>
      <p:pic>
        <p:nvPicPr>
          <p:cNvPr id="177" name="Google Shape;177;p32"/>
          <p:cNvPicPr preferRelativeResize="0"/>
          <p:nvPr/>
        </p:nvPicPr>
        <p:blipFill rotWithShape="1">
          <a:blip r:embed="rId6">
            <a:alphaModFix/>
          </a:blip>
          <a:srcRect/>
          <a:stretch/>
        </p:blipFill>
        <p:spPr>
          <a:xfrm>
            <a:off x="4363669" y="5049725"/>
            <a:ext cx="1019175" cy="447675"/>
          </a:xfrm>
          <a:prstGeom prst="rect">
            <a:avLst/>
          </a:prstGeom>
          <a:noFill/>
          <a:ln>
            <a:noFill/>
          </a:ln>
        </p:spPr>
      </p:pic>
      <p:pic>
        <p:nvPicPr>
          <p:cNvPr id="178" name="Google Shape;178;p32" descr="ASC | Labelinfo"/>
          <p:cNvPicPr preferRelativeResize="0"/>
          <p:nvPr/>
        </p:nvPicPr>
        <p:blipFill rotWithShape="1">
          <a:blip r:embed="rId7">
            <a:alphaModFix/>
          </a:blip>
          <a:srcRect/>
          <a:stretch/>
        </p:blipFill>
        <p:spPr>
          <a:xfrm>
            <a:off x="5562207" y="4474897"/>
            <a:ext cx="1597331" cy="1597331"/>
          </a:xfrm>
          <a:prstGeom prst="rect">
            <a:avLst/>
          </a:prstGeom>
          <a:noFill/>
          <a:ln>
            <a:noFill/>
          </a:ln>
        </p:spPr>
      </p:pic>
      <p:pic>
        <p:nvPicPr>
          <p:cNvPr id="167" name="Google Shape;167;p32" descr="Europäisches Umweltzeichen – Wikipedia"/>
          <p:cNvPicPr preferRelativeResize="0"/>
          <p:nvPr/>
        </p:nvPicPr>
        <p:blipFill rotWithShape="1">
          <a:blip r:embed="rId8">
            <a:alphaModFix/>
          </a:blip>
          <a:srcRect/>
          <a:stretch/>
        </p:blipFill>
        <p:spPr>
          <a:xfrm>
            <a:off x="594360" y="2974359"/>
            <a:ext cx="974873" cy="974873"/>
          </a:xfrm>
          <a:prstGeom prst="rect">
            <a:avLst/>
          </a:prstGeom>
          <a:noFill/>
          <a:ln>
            <a:noFill/>
          </a:ln>
        </p:spPr>
      </p:pic>
      <p:pic>
        <p:nvPicPr>
          <p:cNvPr id="168" name="Google Shape;168;p32" descr="Österreichisches Umweltzeichen"/>
          <p:cNvPicPr preferRelativeResize="0"/>
          <p:nvPr/>
        </p:nvPicPr>
        <p:blipFill rotWithShape="1">
          <a:blip r:embed="rId9">
            <a:alphaModFix/>
          </a:blip>
          <a:srcRect/>
          <a:stretch/>
        </p:blipFill>
        <p:spPr>
          <a:xfrm>
            <a:off x="1801080" y="2974359"/>
            <a:ext cx="974872" cy="974872"/>
          </a:xfrm>
          <a:prstGeom prst="rect">
            <a:avLst/>
          </a:prstGeom>
          <a:noFill/>
          <a:ln>
            <a:noFill/>
          </a:ln>
        </p:spPr>
      </p:pic>
      <p:pic>
        <p:nvPicPr>
          <p:cNvPr id="169" name="Google Shape;169;p32" descr="Blauer Engel | Das deutsche Umweltzeichen"/>
          <p:cNvPicPr preferRelativeResize="0"/>
          <p:nvPr/>
        </p:nvPicPr>
        <p:blipFill rotWithShape="1">
          <a:blip r:embed="rId10">
            <a:alphaModFix/>
          </a:blip>
          <a:srcRect/>
          <a:stretch/>
        </p:blipFill>
        <p:spPr>
          <a:xfrm>
            <a:off x="2775952" y="2897041"/>
            <a:ext cx="2007084" cy="1129509"/>
          </a:xfrm>
          <a:prstGeom prst="rect">
            <a:avLst/>
          </a:prstGeom>
          <a:noFill/>
          <a:ln>
            <a:noFill/>
          </a:ln>
        </p:spPr>
      </p:pic>
      <p:pic>
        <p:nvPicPr>
          <p:cNvPr id="170" name="Google Shape;170;p32" descr="NF environnement - papier | écoconso"/>
          <p:cNvPicPr preferRelativeResize="0"/>
          <p:nvPr/>
        </p:nvPicPr>
        <p:blipFill rotWithShape="1">
          <a:blip r:embed="rId11">
            <a:alphaModFix/>
          </a:blip>
          <a:srcRect/>
          <a:stretch/>
        </p:blipFill>
        <p:spPr>
          <a:xfrm>
            <a:off x="4515449" y="2974360"/>
            <a:ext cx="1332324" cy="974871"/>
          </a:xfrm>
          <a:prstGeom prst="rect">
            <a:avLst/>
          </a:prstGeom>
          <a:noFill/>
          <a:ln>
            <a:noFill/>
          </a:ln>
        </p:spPr>
      </p:pic>
      <p:pic>
        <p:nvPicPr>
          <p:cNvPr id="171" name="Google Shape;171;p32" descr="Cradle to Cradle Certified Tyman International products"/>
          <p:cNvPicPr preferRelativeResize="0"/>
          <p:nvPr/>
        </p:nvPicPr>
        <p:blipFill rotWithShape="1">
          <a:blip r:embed="rId12">
            <a:alphaModFix/>
          </a:blip>
          <a:srcRect/>
          <a:stretch/>
        </p:blipFill>
        <p:spPr>
          <a:xfrm>
            <a:off x="6079620" y="3018883"/>
            <a:ext cx="885825" cy="885825"/>
          </a:xfrm>
          <a:prstGeom prst="rect">
            <a:avLst/>
          </a:prstGeom>
          <a:noFill/>
          <a:ln>
            <a:noFill/>
          </a:ln>
        </p:spPr>
      </p:pic>
      <p:sp>
        <p:nvSpPr>
          <p:cNvPr id="182" name="Google Shape;182;p32"/>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sl-SI" noProof="0" smtClean="0"/>
              <a:t>10</a:t>
            </a:fld>
            <a:endParaRPr lang="sl-SI" noProof="0" dirty="0"/>
          </a:p>
        </p:txBody>
      </p:sp>
      <p:sp>
        <p:nvSpPr>
          <p:cNvPr id="166" name="Google Shape;166;p3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Toliko znakov …</a:t>
            </a:r>
          </a:p>
        </p:txBody>
      </p:sp>
      <p:sp>
        <p:nvSpPr>
          <p:cNvPr id="2" name="Text Placeholder 1">
            <a:extLst>
              <a:ext uri="{FF2B5EF4-FFF2-40B4-BE49-F238E27FC236}">
                <a16:creationId xmlns:a16="http://schemas.microsoft.com/office/drawing/2014/main" id="{FAA603BE-3355-F8F4-9351-E82999159A9A}"/>
              </a:ext>
            </a:extLst>
          </p:cNvPr>
          <p:cNvSpPr>
            <a:spLocks noGrp="1"/>
          </p:cNvSpPr>
          <p:nvPr>
            <p:ph type="body" idx="15"/>
          </p:nvPr>
        </p:nvSpPr>
        <p:spPr>
          <a:xfrm>
            <a:off x="594360" y="2654644"/>
            <a:ext cx="5394904" cy="2769989"/>
          </a:xfrm>
        </p:spPr>
        <p:txBody>
          <a:bodyPr/>
          <a:lstStyle/>
          <a:p>
            <a:r>
              <a:rPr lang="sl-SI" b="1" dirty="0"/>
              <a:t>Znaki iz širših pobud za certificiranje:</a:t>
            </a:r>
          </a:p>
          <a:p>
            <a:endParaRPr lang="sl-SI" b="1" dirty="0"/>
          </a:p>
          <a:p>
            <a:endParaRPr lang="sl-SI" b="1" dirty="0"/>
          </a:p>
          <a:p>
            <a:endParaRPr lang="sl-SI" b="1" dirty="0"/>
          </a:p>
          <a:p>
            <a:endParaRPr lang="sl-SI" b="1" dirty="0"/>
          </a:p>
          <a:p>
            <a:endParaRPr lang="sl-SI" b="1" dirty="0"/>
          </a:p>
          <a:p>
            <a:r>
              <a:rPr lang="sl-SI" b="1" dirty="0"/>
              <a:t>Znaki za posamezne skupine blaga:</a:t>
            </a:r>
          </a:p>
          <a:p>
            <a:endParaRPr lang="sl-SI" b="1" dirty="0"/>
          </a:p>
          <a:p>
            <a:endParaRPr lang="sl-SI" b="1" dirty="0"/>
          </a:p>
        </p:txBody>
      </p:sp>
      <p:sp>
        <p:nvSpPr>
          <p:cNvPr id="3" name="Text Placeholder 2">
            <a:extLst>
              <a:ext uri="{FF2B5EF4-FFF2-40B4-BE49-F238E27FC236}">
                <a16:creationId xmlns:a16="http://schemas.microsoft.com/office/drawing/2014/main" id="{DD7CB778-1E5E-6E27-0019-A6DA8DC23690}"/>
              </a:ext>
            </a:extLst>
          </p:cNvPr>
          <p:cNvSpPr>
            <a:spLocks noGrp="1"/>
          </p:cNvSpPr>
          <p:nvPr>
            <p:ph type="body" idx="16"/>
          </p:nvPr>
        </p:nvSpPr>
        <p:spPr>
          <a:xfrm>
            <a:off x="7740834" y="1708223"/>
            <a:ext cx="5394904" cy="3385542"/>
          </a:xfrm>
        </p:spPr>
        <p:txBody>
          <a:bodyPr/>
          <a:lstStyle/>
          <a:p>
            <a:r>
              <a:rPr lang="sl-SI" b="1" dirty="0"/>
              <a:t>Zakonsko predpisani znaki:</a:t>
            </a:r>
          </a:p>
          <a:p>
            <a:endParaRPr lang="sl-SI" b="1" dirty="0"/>
          </a:p>
          <a:p>
            <a:endParaRPr lang="sl-SI" b="1" dirty="0"/>
          </a:p>
          <a:p>
            <a:endParaRPr lang="sl-SI" b="1" dirty="0"/>
          </a:p>
          <a:p>
            <a:endParaRPr lang="sl-SI" b="1" dirty="0"/>
          </a:p>
          <a:p>
            <a:endParaRPr lang="sl-SI" b="1" dirty="0"/>
          </a:p>
          <a:p>
            <a:endParaRPr lang="sl-SI" b="1" dirty="0"/>
          </a:p>
          <a:p>
            <a:endParaRPr lang="sl-SI" b="1" dirty="0"/>
          </a:p>
          <a:p>
            <a:endParaRPr lang="sl-SI" b="1" dirty="0"/>
          </a:p>
          <a:p>
            <a:r>
              <a:rPr lang="sl-SI" b="1" dirty="0"/>
              <a:t>Znaki za pravično trgovino:</a:t>
            </a:r>
            <a:endParaRPr lang="sl-SI" b="1" dirty="0">
              <a:latin typeface="Arial"/>
            </a:endParaRPr>
          </a:p>
          <a:p>
            <a:endParaRPr lang="sl-SI" b="1" dirty="0"/>
          </a:p>
        </p:txBody>
      </p:sp>
      <p:pic>
        <p:nvPicPr>
          <p:cNvPr id="180" name="Google Shape;180;p32" descr="Bio-Logo - Europäische Kommission"/>
          <p:cNvPicPr preferRelativeResize="0"/>
          <p:nvPr/>
        </p:nvPicPr>
        <p:blipFill rotWithShape="1">
          <a:blip r:embed="rId13">
            <a:alphaModFix/>
          </a:blip>
          <a:srcRect/>
          <a:stretch/>
        </p:blipFill>
        <p:spPr>
          <a:xfrm>
            <a:off x="7740834" y="2056703"/>
            <a:ext cx="1419225" cy="942975"/>
          </a:xfrm>
          <a:prstGeom prst="rect">
            <a:avLst/>
          </a:prstGeom>
          <a:noFill/>
          <a:ln>
            <a:noFill/>
          </a:ln>
        </p:spPr>
      </p:pic>
      <p:pic>
        <p:nvPicPr>
          <p:cNvPr id="181" name="Google Shape;181;p32" descr="Kühl- und Gefriergeräte | Umweltbundesamt"/>
          <p:cNvPicPr preferRelativeResize="0"/>
          <p:nvPr/>
        </p:nvPicPr>
        <p:blipFill rotWithShape="1">
          <a:blip r:embed="rId14">
            <a:alphaModFix/>
          </a:blip>
          <a:srcRect l="37292" r="37838"/>
          <a:stretch/>
        </p:blipFill>
        <p:spPr>
          <a:xfrm>
            <a:off x="9474701" y="2016147"/>
            <a:ext cx="1031358" cy="2087083"/>
          </a:xfrm>
          <a:prstGeom prst="rect">
            <a:avLst/>
          </a:prstGeom>
          <a:noFill/>
          <a:ln>
            <a:noFill/>
          </a:ln>
        </p:spPr>
      </p:pic>
      <p:pic>
        <p:nvPicPr>
          <p:cNvPr id="183" name="Google Shape;183;p32"/>
          <p:cNvPicPr preferRelativeResize="0"/>
          <p:nvPr/>
        </p:nvPicPr>
        <p:blipFill rotWithShape="1">
          <a:blip r:embed="rId15">
            <a:alphaModFix/>
          </a:blip>
          <a:srcRect/>
          <a:stretch/>
        </p:blipFill>
        <p:spPr>
          <a:xfrm>
            <a:off x="8391523" y="4841855"/>
            <a:ext cx="861310" cy="863415"/>
          </a:xfrm>
          <a:prstGeom prst="rect">
            <a:avLst/>
          </a:prstGeom>
          <a:noFill/>
          <a:ln>
            <a:noFill/>
          </a:ln>
        </p:spPr>
      </p:pic>
      <p:pic>
        <p:nvPicPr>
          <p:cNvPr id="184" name="Google Shape;184;p32"/>
          <p:cNvPicPr preferRelativeResize="0"/>
          <p:nvPr/>
        </p:nvPicPr>
        <p:blipFill rotWithShape="1">
          <a:blip r:embed="rId16">
            <a:alphaModFix/>
          </a:blip>
          <a:srcRect/>
          <a:stretch/>
        </p:blipFill>
        <p:spPr>
          <a:xfrm>
            <a:off x="9644749" y="4832674"/>
            <a:ext cx="861310" cy="881777"/>
          </a:xfrm>
          <a:prstGeom prst="rect">
            <a:avLst/>
          </a:prstGeom>
          <a:noFill/>
          <a:ln>
            <a:noFill/>
          </a:ln>
        </p:spPr>
      </p:pic>
    </p:spTree>
    <p:extLst>
      <p:ext uri="{BB962C8B-B14F-4D97-AF65-F5344CB8AC3E}">
        <p14:creationId xmlns:p14="http://schemas.microsoft.com/office/powerpoint/2010/main" val="246418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prstGeom prst="rect">
            <a:avLst/>
          </a:prstGeom>
          <a:noFill/>
          <a:ln>
            <a:noFill/>
          </a:ln>
        </p:spPr>
        <p:txBody>
          <a:bodyPr spcFirstLastPara="1" wrap="square" lIns="0" tIns="0" rIns="0" bIns="0" anchor="ctr" anchorCtr="0">
            <a:normAutofit/>
          </a:bodyPr>
          <a:lstStyle/>
          <a:p>
            <a:r>
              <a:rPr lang="sl-SI" dirty="0"/>
              <a:t>Zakaj so znaki pomembno orodje? </a:t>
            </a:r>
          </a:p>
        </p:txBody>
      </p:sp>
      <p:grpSp>
        <p:nvGrpSpPr>
          <p:cNvPr id="192" name="Google Shape;192;p33"/>
          <p:cNvGrpSpPr/>
          <p:nvPr/>
        </p:nvGrpSpPr>
        <p:grpSpPr>
          <a:xfrm>
            <a:off x="558626" y="2231258"/>
            <a:ext cx="11108316" cy="4065258"/>
            <a:chOff x="5571" y="676704"/>
            <a:chExt cx="11108316" cy="4065258"/>
          </a:xfrm>
        </p:grpSpPr>
        <p:sp>
          <p:nvSpPr>
            <p:cNvPr id="193" name="Google Shape;193;p33"/>
            <p:cNvSpPr/>
            <p:nvPr/>
          </p:nvSpPr>
          <p:spPr>
            <a:xfrm rot="5400000">
              <a:off x="414264" y="2508874"/>
              <a:ext cx="1231043" cy="2048429"/>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194" name="Google Shape;194;p33"/>
            <p:cNvSpPr/>
            <p:nvPr/>
          </p:nvSpPr>
          <p:spPr>
            <a:xfrm>
              <a:off x="208772" y="3120913"/>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195" name="Google Shape;195;p33"/>
            <p:cNvSpPr txBox="1"/>
            <p:nvPr/>
          </p:nvSpPr>
          <p:spPr>
            <a:xfrm>
              <a:off x="208772" y="3120913"/>
              <a:ext cx="1849333" cy="1621049"/>
            </a:xfrm>
            <a:prstGeom prst="rect">
              <a:avLst/>
            </a:prstGeom>
            <a:noFill/>
            <a:ln>
              <a:noFill/>
            </a:ln>
          </p:spPr>
          <p:txBody>
            <a:bodyPr spcFirstLastPara="1" wrap="square" lIns="60950" tIns="60950" rIns="60950" bIns="60950" anchor="t" anchorCtr="0">
              <a:noAutofit/>
            </a:bodyPr>
            <a:lstStyle/>
            <a:p>
              <a:pPr>
                <a:lnSpc>
                  <a:spcPct val="90000"/>
                </a:lnSpc>
                <a:buSzPts val="1600"/>
              </a:pPr>
              <a:r>
                <a:rPr lang="sl-SI" sz="1600" b="1" noProof="0" dirty="0">
                  <a:solidFill>
                    <a:srgbClr val="3F3F3F"/>
                  </a:solidFill>
                </a:rPr>
                <a:t>Omogočajo merljivost in prepoznavnost trajnosti.</a:t>
              </a:r>
            </a:p>
          </p:txBody>
        </p:sp>
        <p:sp>
          <p:nvSpPr>
            <p:cNvPr id="196" name="Google Shape;196;p33"/>
            <p:cNvSpPr/>
            <p:nvPr/>
          </p:nvSpPr>
          <p:spPr>
            <a:xfrm>
              <a:off x="1709175" y="2358066"/>
              <a:ext cx="348930" cy="348930"/>
            </a:xfrm>
            <a:prstGeom prst="triangle">
              <a:avLst>
                <a:gd name="adj" fmla="val 10000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197" name="Google Shape;197;p33"/>
            <p:cNvSpPr/>
            <p:nvPr/>
          </p:nvSpPr>
          <p:spPr>
            <a:xfrm rot="5400000">
              <a:off x="2678210" y="1948658"/>
              <a:ext cx="1231043" cy="2048429"/>
            </a:xfrm>
            <a:prstGeom prst="corner">
              <a:avLst>
                <a:gd name="adj1" fmla="val 16120"/>
                <a:gd name="adj2" fmla="val 1611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198" name="Google Shape;198;p33"/>
            <p:cNvSpPr/>
            <p:nvPr/>
          </p:nvSpPr>
          <p:spPr>
            <a:xfrm>
              <a:off x="2472718" y="2560697"/>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199" name="Google Shape;199;p33"/>
            <p:cNvSpPr txBox="1"/>
            <p:nvPr/>
          </p:nvSpPr>
          <p:spPr>
            <a:xfrm>
              <a:off x="2472718" y="2560697"/>
              <a:ext cx="1849333" cy="1621049"/>
            </a:xfrm>
            <a:prstGeom prst="rect">
              <a:avLst/>
            </a:prstGeom>
            <a:noFill/>
            <a:ln>
              <a:noFill/>
            </a:ln>
          </p:spPr>
          <p:txBody>
            <a:bodyPr spcFirstLastPara="1" wrap="square" lIns="60950" tIns="60950" rIns="60950" bIns="60950" anchor="t" anchorCtr="0">
              <a:noAutofit/>
            </a:bodyPr>
            <a:lstStyle/>
            <a:p>
              <a:pPr>
                <a:lnSpc>
                  <a:spcPct val="90000"/>
                </a:lnSpc>
                <a:buSzPts val="1600"/>
              </a:pPr>
              <a:r>
                <a:rPr lang="sl-SI" sz="1600" b="1" noProof="0" dirty="0">
                  <a:solidFill>
                    <a:srgbClr val="3F3F3F"/>
                  </a:solidFill>
                </a:rPr>
                <a:t>So učinkovit način za implementacijo trajnostnih načel v razpise.</a:t>
              </a:r>
              <a:endParaRPr lang="sl-SI" sz="1600" noProof="0" dirty="0">
                <a:solidFill>
                  <a:srgbClr val="3F3F3F"/>
                </a:solidFill>
              </a:endParaRPr>
            </a:p>
          </p:txBody>
        </p:sp>
        <p:sp>
          <p:nvSpPr>
            <p:cNvPr id="200" name="Google Shape;200;p33"/>
            <p:cNvSpPr/>
            <p:nvPr/>
          </p:nvSpPr>
          <p:spPr>
            <a:xfrm>
              <a:off x="3973120" y="1797850"/>
              <a:ext cx="348930" cy="348930"/>
            </a:xfrm>
            <a:prstGeom prst="triangle">
              <a:avLst>
                <a:gd name="adj" fmla="val 10000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1" name="Google Shape;201;p33"/>
            <p:cNvSpPr/>
            <p:nvPr/>
          </p:nvSpPr>
          <p:spPr>
            <a:xfrm rot="5400000">
              <a:off x="4942155" y="1388442"/>
              <a:ext cx="1231043" cy="2048429"/>
            </a:xfrm>
            <a:prstGeom prst="corner">
              <a:avLst>
                <a:gd name="adj1" fmla="val 16120"/>
                <a:gd name="adj2" fmla="val 16110"/>
              </a:avLst>
            </a:prstGeom>
            <a:solidFill>
              <a:srgbClr val="A2C328"/>
            </a:solidFill>
            <a:ln w="25400" cap="flat" cmpd="sng">
              <a:solidFill>
                <a:srgbClr val="A2C3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2" name="Google Shape;202;p33"/>
            <p:cNvSpPr/>
            <p:nvPr/>
          </p:nvSpPr>
          <p:spPr>
            <a:xfrm>
              <a:off x="4736663" y="2000482"/>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3" name="Google Shape;203;p33"/>
            <p:cNvSpPr txBox="1"/>
            <p:nvPr/>
          </p:nvSpPr>
          <p:spPr>
            <a:xfrm>
              <a:off x="4736663" y="2000482"/>
              <a:ext cx="1849333" cy="1621049"/>
            </a:xfrm>
            <a:prstGeom prst="rect">
              <a:avLst/>
            </a:prstGeom>
            <a:noFill/>
            <a:ln>
              <a:noFill/>
            </a:ln>
          </p:spPr>
          <p:txBody>
            <a:bodyPr spcFirstLastPara="1" wrap="square" lIns="60950" tIns="60950" rIns="60950" bIns="60950" anchor="t" anchorCtr="0">
              <a:noAutofit/>
            </a:bodyPr>
            <a:lstStyle/>
            <a:p>
              <a:pPr>
                <a:lnSpc>
                  <a:spcPct val="90000"/>
                </a:lnSpc>
                <a:buSzPts val="1600"/>
              </a:pPr>
              <a:r>
                <a:rPr lang="sl-SI" sz="1600" b="1" noProof="0" dirty="0">
                  <a:solidFill>
                    <a:srgbClr val="3F3F3F"/>
                  </a:solidFill>
                </a:rPr>
                <a:t>Zagotavljajo znanstveno podlago za trajnostna merila.</a:t>
              </a:r>
              <a:endParaRPr lang="sl-SI" sz="1600" noProof="0" dirty="0">
                <a:solidFill>
                  <a:srgbClr val="3F3F3F"/>
                </a:solidFill>
              </a:endParaRPr>
            </a:p>
          </p:txBody>
        </p:sp>
        <p:sp>
          <p:nvSpPr>
            <p:cNvPr id="204" name="Google Shape;204;p33"/>
            <p:cNvSpPr/>
            <p:nvPr/>
          </p:nvSpPr>
          <p:spPr>
            <a:xfrm>
              <a:off x="6237066" y="1237635"/>
              <a:ext cx="348930" cy="348930"/>
            </a:xfrm>
            <a:prstGeom prst="triangle">
              <a:avLst>
                <a:gd name="adj" fmla="val 10000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5" name="Google Shape;205;p33"/>
            <p:cNvSpPr/>
            <p:nvPr/>
          </p:nvSpPr>
          <p:spPr>
            <a:xfrm rot="5400000">
              <a:off x="7206101" y="828227"/>
              <a:ext cx="1231043" cy="2048429"/>
            </a:xfrm>
            <a:prstGeom prst="corner">
              <a:avLst>
                <a:gd name="adj1" fmla="val 16120"/>
                <a:gd name="adj2" fmla="val 1611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6" name="Google Shape;206;p33"/>
            <p:cNvSpPr/>
            <p:nvPr/>
          </p:nvSpPr>
          <p:spPr>
            <a:xfrm>
              <a:off x="7000609" y="1440266"/>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7" name="Google Shape;207;p33"/>
            <p:cNvSpPr txBox="1"/>
            <p:nvPr/>
          </p:nvSpPr>
          <p:spPr>
            <a:xfrm>
              <a:off x="7000609" y="1440266"/>
              <a:ext cx="1849333" cy="1621049"/>
            </a:xfrm>
            <a:prstGeom prst="rect">
              <a:avLst/>
            </a:prstGeom>
            <a:noFill/>
            <a:ln>
              <a:noFill/>
            </a:ln>
          </p:spPr>
          <p:txBody>
            <a:bodyPr spcFirstLastPara="1" wrap="square" lIns="60950" tIns="60950" rIns="60950" bIns="60950" anchor="t" anchorCtr="0">
              <a:noAutofit/>
            </a:bodyPr>
            <a:lstStyle/>
            <a:p>
              <a:pPr>
                <a:lnSpc>
                  <a:spcPct val="90000"/>
                </a:lnSpc>
                <a:buSzPts val="1600"/>
              </a:pPr>
              <a:r>
                <a:rPr lang="sl-SI" sz="1600" b="1" noProof="0" dirty="0">
                  <a:solidFill>
                    <a:srgbClr val="3F3F3F"/>
                  </a:solidFill>
                </a:rPr>
                <a:t>Prispevajo k obravnavanju treh stebrov trajnosti: gospodarski, okoljski in socialni</a:t>
              </a:r>
              <a:r>
                <a:rPr lang="sl-SI" sz="2000" b="1" noProof="0" dirty="0">
                  <a:solidFill>
                    <a:srgbClr val="3F3F3F"/>
                  </a:solidFill>
                </a:rPr>
                <a:t>.</a:t>
              </a:r>
              <a:endParaRPr lang="sl-SI" sz="2000" noProof="0" dirty="0">
                <a:solidFill>
                  <a:srgbClr val="3F3F3F"/>
                </a:solidFill>
              </a:endParaRPr>
            </a:p>
          </p:txBody>
        </p:sp>
        <p:sp>
          <p:nvSpPr>
            <p:cNvPr id="208" name="Google Shape;208;p33"/>
            <p:cNvSpPr/>
            <p:nvPr/>
          </p:nvSpPr>
          <p:spPr>
            <a:xfrm>
              <a:off x="8501011" y="677419"/>
              <a:ext cx="348930" cy="348930"/>
            </a:xfrm>
            <a:prstGeom prst="triangle">
              <a:avLst>
                <a:gd name="adj" fmla="val 10000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09" name="Google Shape;209;p33"/>
            <p:cNvSpPr/>
            <p:nvPr/>
          </p:nvSpPr>
          <p:spPr>
            <a:xfrm rot="5400000">
              <a:off x="9470046" y="268011"/>
              <a:ext cx="1231043" cy="2048429"/>
            </a:xfrm>
            <a:prstGeom prst="corner">
              <a:avLst>
                <a:gd name="adj1" fmla="val 16120"/>
                <a:gd name="adj2" fmla="val 1611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10" name="Google Shape;210;p33"/>
            <p:cNvSpPr/>
            <p:nvPr/>
          </p:nvSpPr>
          <p:spPr>
            <a:xfrm>
              <a:off x="9264554" y="880050"/>
              <a:ext cx="1849333" cy="162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211" name="Google Shape;211;p33"/>
            <p:cNvSpPr txBox="1"/>
            <p:nvPr/>
          </p:nvSpPr>
          <p:spPr>
            <a:xfrm>
              <a:off x="9264554" y="880050"/>
              <a:ext cx="1849333" cy="1621049"/>
            </a:xfrm>
            <a:prstGeom prst="rect">
              <a:avLst/>
            </a:prstGeom>
            <a:noFill/>
            <a:ln>
              <a:noFill/>
            </a:ln>
          </p:spPr>
          <p:txBody>
            <a:bodyPr spcFirstLastPara="1" wrap="square" lIns="60950" tIns="60950" rIns="60950" bIns="60950" anchor="t" anchorCtr="0">
              <a:noAutofit/>
            </a:bodyPr>
            <a:lstStyle/>
            <a:p>
              <a:pPr>
                <a:lnSpc>
                  <a:spcPct val="90000"/>
                </a:lnSpc>
                <a:buSzPts val="1600"/>
              </a:pPr>
              <a:r>
                <a:rPr lang="sl-SI" sz="1600" b="1" noProof="0" dirty="0">
                  <a:solidFill>
                    <a:srgbClr val="3F3F3F"/>
                  </a:solidFill>
                </a:rPr>
                <a:t>Zmanjšujejo stroške preverjanja in povečujejo verodostojnost.</a:t>
              </a:r>
              <a:endParaRPr lang="sl-SI" sz="1600" noProof="0" dirty="0">
                <a:solidFill>
                  <a:srgbClr val="3F3F3F"/>
                </a:solidFill>
              </a:endParaRPr>
            </a:p>
          </p:txBody>
        </p:sp>
      </p:grpSp>
      <p:pic>
        <p:nvPicPr>
          <p:cNvPr id="212" name="Google Shape;212;p33" descr="Sostenibilità con riempimento a tinta unita"/>
          <p:cNvPicPr preferRelativeResize="0"/>
          <p:nvPr/>
        </p:nvPicPr>
        <p:blipFill rotWithShape="1">
          <a:blip r:embed="rId3">
            <a:alphaModFix/>
          </a:blip>
          <a:srcRect/>
          <a:stretch/>
        </p:blipFill>
        <p:spPr>
          <a:xfrm>
            <a:off x="456029" y="3141119"/>
            <a:ext cx="1230464" cy="1230464"/>
          </a:xfrm>
          <a:prstGeom prst="rect">
            <a:avLst/>
          </a:prstGeom>
          <a:noFill/>
          <a:ln>
            <a:noFill/>
          </a:ln>
        </p:spPr>
      </p:pic>
      <p:pic>
        <p:nvPicPr>
          <p:cNvPr id="213" name="Google Shape;213;p33" descr="Sostenibilità con riempimento a tinta unita"/>
          <p:cNvPicPr preferRelativeResize="0"/>
          <p:nvPr/>
        </p:nvPicPr>
        <p:blipFill rotWithShape="1">
          <a:blip r:embed="rId3">
            <a:alphaModFix/>
          </a:blip>
          <a:srcRect/>
          <a:stretch/>
        </p:blipFill>
        <p:spPr>
          <a:xfrm>
            <a:off x="10505507" y="3701334"/>
            <a:ext cx="1230464" cy="1230464"/>
          </a:xfrm>
          <a:prstGeom prst="rect">
            <a:avLst/>
          </a:prstGeom>
          <a:noFill/>
          <a:ln>
            <a:noFill/>
          </a:ln>
        </p:spPr>
      </p:pic>
    </p:spTree>
    <p:extLst>
      <p:ext uri="{BB962C8B-B14F-4D97-AF65-F5344CB8AC3E}">
        <p14:creationId xmlns:p14="http://schemas.microsoft.com/office/powerpoint/2010/main" val="118925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1C52A427-5429-44B9-0D3B-6D0000C770B3}"/>
            </a:ext>
          </a:extLst>
        </p:cNvPr>
        <p:cNvGrpSpPr/>
        <p:nvPr/>
      </p:nvGrpSpPr>
      <p:grpSpPr>
        <a:xfrm>
          <a:off x="0" y="0"/>
          <a:ext cx="0" cy="0"/>
          <a:chOff x="0" y="0"/>
          <a:chExt cx="0" cy="0"/>
        </a:xfrm>
      </p:grpSpPr>
      <p:sp>
        <p:nvSpPr>
          <p:cNvPr id="92" name="Google Shape;92;p30">
            <a:extLst>
              <a:ext uri="{FF2B5EF4-FFF2-40B4-BE49-F238E27FC236}">
                <a16:creationId xmlns:a16="http://schemas.microsoft.com/office/drawing/2014/main" id="{06252239-36A5-7C92-880E-4A0DD0CEC91E}"/>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Pomembni koraki</a:t>
            </a:r>
          </a:p>
        </p:txBody>
      </p:sp>
      <p:sp>
        <p:nvSpPr>
          <p:cNvPr id="93" name="Google Shape;93;p30">
            <a:extLst>
              <a:ext uri="{FF2B5EF4-FFF2-40B4-BE49-F238E27FC236}">
                <a16:creationId xmlns:a16="http://schemas.microsoft.com/office/drawing/2014/main" id="{C9137A34-5927-8707-4584-12085D5E678D}"/>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dirty="0">
                <a:solidFill>
                  <a:srgbClr val="035854"/>
                </a:solidFill>
              </a:rPr>
              <a:t>1.1 Pripravljalni koraki</a:t>
            </a:r>
          </a:p>
          <a:p>
            <a:r>
              <a:rPr lang="sl-SI" dirty="0">
                <a:solidFill>
                  <a:srgbClr val="035854"/>
                </a:solidFill>
              </a:rPr>
              <a:t>1.2 Znaki kot pomembno orodje</a:t>
            </a:r>
          </a:p>
          <a:p>
            <a:r>
              <a:rPr lang="sl-SI" dirty="0">
                <a:solidFill>
                  <a:srgbClr val="A3C42A"/>
                </a:solidFill>
              </a:rPr>
              <a:t>1.3 Priprava kataloga javnih naročil</a:t>
            </a:r>
          </a:p>
          <a:p>
            <a:r>
              <a:rPr lang="sl-SI" dirty="0"/>
              <a:t>1.4 Lokalna in regionalna javna naročila</a:t>
            </a:r>
          </a:p>
          <a:p>
            <a:r>
              <a:rPr lang="sl-SI" dirty="0"/>
              <a:t>1.5 Sporočanje</a:t>
            </a:r>
          </a:p>
        </p:txBody>
      </p:sp>
    </p:spTree>
    <p:extLst>
      <p:ext uri="{BB962C8B-B14F-4D97-AF65-F5344CB8AC3E}">
        <p14:creationId xmlns:p14="http://schemas.microsoft.com/office/powerpoint/2010/main" val="105444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Google Shape;101;p3">
            <a:extLst>
              <a:ext uri="{FF2B5EF4-FFF2-40B4-BE49-F238E27FC236}">
                <a16:creationId xmlns:a16="http://schemas.microsoft.com/office/drawing/2014/main" id="{25648545-F876-8848-A6B7-2508CAD8667B}"/>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26" name="Google Shape;226;p35"/>
          <p:cNvSpPr txBox="1">
            <a:spLocks noGrp="1"/>
          </p:cNvSpPr>
          <p:nvPr>
            <p:ph type="title"/>
          </p:nvPr>
        </p:nvSpPr>
        <p:spPr>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Clr>
                <a:srgbClr val="3F3F3F"/>
              </a:buClr>
              <a:buSzPts val="4400"/>
              <a:buFont typeface="Play"/>
              <a:buNone/>
            </a:pPr>
            <a:r>
              <a:rPr lang="sl-SI" sz="4900" noProof="0" dirty="0"/>
              <a:t>1.3 Priprava kataloga</a:t>
            </a:r>
            <a:br>
              <a:rPr lang="sl-SI" sz="4900" noProof="0" dirty="0"/>
            </a:br>
            <a:r>
              <a:rPr lang="sl-SI" sz="4900" noProof="0" dirty="0"/>
              <a:t>javnih naročil</a:t>
            </a:r>
            <a:endParaRPr lang="sl-SI" sz="4100" noProof="0" dirty="0"/>
          </a:p>
        </p:txBody>
      </p:sp>
      <p:grpSp>
        <p:nvGrpSpPr>
          <p:cNvPr id="228" name="Google Shape;228;p35"/>
          <p:cNvGrpSpPr/>
          <p:nvPr/>
        </p:nvGrpSpPr>
        <p:grpSpPr>
          <a:xfrm>
            <a:off x="600021" y="3083514"/>
            <a:ext cx="11256247" cy="1774018"/>
            <a:chOff x="5663" y="1306449"/>
            <a:chExt cx="11256247" cy="1774018"/>
          </a:xfrm>
        </p:grpSpPr>
        <p:sp>
          <p:nvSpPr>
            <p:cNvPr id="230" name="Google Shape;230;p35"/>
            <p:cNvSpPr/>
            <p:nvPr/>
          </p:nvSpPr>
          <p:spPr>
            <a:xfrm>
              <a:off x="5663"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31" name="Google Shape;231;p35"/>
            <p:cNvSpPr txBox="1"/>
            <p:nvPr/>
          </p:nvSpPr>
          <p:spPr>
            <a:xfrm>
              <a:off x="90697"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sl-SI" sz="2400" b="0" i="0" u="none" strike="noStrike" cap="none" noProof="0" dirty="0">
                  <a:solidFill>
                    <a:schemeClr val="lt1"/>
                  </a:solidFill>
                  <a:latin typeface="Arial"/>
                  <a:ea typeface="Arial"/>
                  <a:cs typeface="Arial"/>
                  <a:sym typeface="Arial"/>
                </a:rPr>
                <a:t>Priprava “ogrodja” za katalog</a:t>
              </a:r>
            </a:p>
          </p:txBody>
        </p:sp>
        <p:sp>
          <p:nvSpPr>
            <p:cNvPr id="232" name="Google Shape;232;p35"/>
            <p:cNvSpPr/>
            <p:nvPr/>
          </p:nvSpPr>
          <p:spPr>
            <a:xfrm>
              <a:off x="2865806"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33" name="Google Shape;233;p3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sl-SI" sz="2400" b="0" i="0" u="none" strike="noStrike" cap="none" noProof="0" dirty="0">
                  <a:solidFill>
                    <a:schemeClr val="lt1"/>
                  </a:solidFill>
                  <a:latin typeface="Arial"/>
                  <a:ea typeface="Arial"/>
                  <a:cs typeface="Arial"/>
                  <a:sym typeface="Arial"/>
                </a:rPr>
                <a:t>Določitev in preverjanje dobaviteljev</a:t>
              </a:r>
            </a:p>
          </p:txBody>
        </p:sp>
        <p:sp>
          <p:nvSpPr>
            <p:cNvPr id="234" name="Google Shape;234;p35"/>
            <p:cNvSpPr/>
            <p:nvPr/>
          </p:nvSpPr>
          <p:spPr>
            <a:xfrm>
              <a:off x="5725949" y="1306449"/>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35" name="Google Shape;235;p3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sl-SI" sz="2400" noProof="0" dirty="0">
                  <a:solidFill>
                    <a:schemeClr val="lt1"/>
                  </a:solidFill>
                </a:rPr>
                <a:t>Uporaba kataloga javnih naročil</a:t>
              </a:r>
              <a:endParaRPr lang="sl-SI" sz="2400" b="0" i="0" u="none" strike="noStrike" cap="none" noProof="0" dirty="0">
                <a:solidFill>
                  <a:schemeClr val="lt1"/>
                </a:solidFill>
                <a:latin typeface="Arial"/>
                <a:ea typeface="Arial"/>
                <a:cs typeface="Arial"/>
                <a:sym typeface="Arial"/>
              </a:endParaRPr>
            </a:p>
          </p:txBody>
        </p:sp>
        <p:sp>
          <p:nvSpPr>
            <p:cNvPr id="236" name="Google Shape;236;p35"/>
            <p:cNvSpPr/>
            <p:nvPr/>
          </p:nvSpPr>
          <p:spPr>
            <a:xfrm>
              <a:off x="8537965" y="1338535"/>
              <a:ext cx="2723945" cy="174193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37" name="Google Shape;237;p3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buSzPts val="2800"/>
              </a:pPr>
              <a:r>
                <a:rPr lang="sl-SI" sz="2400" noProof="0" dirty="0">
                  <a:solidFill>
                    <a:schemeClr val="lt1"/>
                  </a:solidFill>
                </a:rPr>
                <a:t>Redno preverjanje in posodobitve</a:t>
              </a:r>
              <a:endParaRPr lang="sl-SI" sz="2400" b="0" i="0" u="none" strike="noStrike" cap="none" noProof="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35420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Priprava kataloga javnih naročil</a:t>
            </a:r>
          </a:p>
        </p:txBody>
      </p:sp>
      <p:sp>
        <p:nvSpPr>
          <p:cNvPr id="243" name="Google Shape;243;p36"/>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SzPts val="5053"/>
            </a:pPr>
            <a:r>
              <a:rPr lang="sl-SI" b="1" dirty="0"/>
              <a:t>Katalog naj vsebuje naslednje informacije:</a:t>
            </a:r>
          </a:p>
          <a:p>
            <a:pPr>
              <a:buSzPts val="5053"/>
            </a:pPr>
            <a:endParaRPr lang="sl-SI" dirty="0"/>
          </a:p>
          <a:p>
            <a:pPr marL="342000" lvl="0" indent="-342900">
              <a:lnSpc>
                <a:spcPct val="100000"/>
              </a:lnSpc>
              <a:buClr>
                <a:srgbClr val="035854"/>
              </a:buClr>
              <a:buSzPct val="100000"/>
              <a:buFont typeface="Arial" panose="020B0604020202020204" pitchFamily="34" charset="0"/>
              <a:buChar char="•"/>
            </a:pPr>
            <a:r>
              <a:rPr lang="sl-SI" dirty="0"/>
              <a:t>seznam blaga in storitev, ki jih občina redno nabavlja;</a:t>
            </a:r>
          </a:p>
          <a:p>
            <a:pPr marL="342000" lvl="0" indent="-342900">
              <a:lnSpc>
                <a:spcPct val="100000"/>
              </a:lnSpc>
              <a:buClr>
                <a:srgbClr val="035854"/>
              </a:buClr>
              <a:buSzPct val="100000"/>
              <a:buFont typeface="Arial" panose="020B0604020202020204" pitchFamily="34" charset="0"/>
              <a:buChar char="•"/>
            </a:pPr>
            <a:r>
              <a:rPr lang="sl-SI" dirty="0"/>
              <a:t>trajnostna merila za blago in storitve, ki jih želi občina nabavljati trajnostno, npr. znake za okolje;</a:t>
            </a:r>
          </a:p>
          <a:p>
            <a:pPr marL="342000" lvl="0" indent="-342900">
              <a:lnSpc>
                <a:spcPct val="100000"/>
              </a:lnSpc>
              <a:buClr>
                <a:srgbClr val="035854"/>
              </a:buClr>
              <a:buSzPct val="100000"/>
              <a:buFont typeface="Arial" panose="020B0604020202020204" pitchFamily="34" charset="0"/>
              <a:buChar char="•"/>
            </a:pPr>
            <a:r>
              <a:rPr lang="sl-SI" dirty="0"/>
              <a:t>podatke o tem, kako občina običajno nabavlja blago in storitve, na primer z neposrednim nakupom, povabilom več ponudnikom, izvedbo postopka za oddajo javnega naročila, preko osrednjega nabavnega organa, ali s skupnimi javnimi naročili z drugimi občinami;</a:t>
            </a:r>
          </a:p>
          <a:p>
            <a:pPr marL="342000" lvl="0" indent="-342900">
              <a:lnSpc>
                <a:spcPct val="100000"/>
              </a:lnSpc>
              <a:buClr>
                <a:srgbClr val="035854"/>
              </a:buClr>
              <a:buSzPct val="100000"/>
              <a:buFont typeface="Arial" panose="020B0604020202020204" pitchFamily="34" charset="0"/>
              <a:buChar char="•"/>
            </a:pPr>
            <a:r>
              <a:rPr lang="sl-SI" dirty="0"/>
              <a:t>podatke o dobaviteljih trajnostnega blaga in storitev (imena, naslove, spletne strani trgovin in e-trgovin), vključno z ugotovitvami iz postopkov ocenjevanja dobaviteljev;</a:t>
            </a:r>
          </a:p>
          <a:p>
            <a:pPr marL="342000" lvl="0" indent="-342900">
              <a:lnSpc>
                <a:spcPct val="100000"/>
              </a:lnSpc>
              <a:buClr>
                <a:srgbClr val="035854"/>
              </a:buClr>
              <a:buSzPct val="100000"/>
              <a:buFont typeface="Arial" panose="020B0604020202020204" pitchFamily="34" charset="0"/>
              <a:buChar char="•"/>
            </a:pPr>
            <a:r>
              <a:rPr lang="sl-SI" dirty="0"/>
              <a:t>če je mogoče, razlike v ceni in stroških med konvencionalnimi in trajnostnimi različicami blaga in storitev.</a:t>
            </a:r>
          </a:p>
        </p:txBody>
      </p:sp>
    </p:spTree>
    <p:extLst>
      <p:ext uri="{BB962C8B-B14F-4D97-AF65-F5344CB8AC3E}">
        <p14:creationId xmlns:p14="http://schemas.microsoft.com/office/powerpoint/2010/main" val="233972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14" name="Google Shape;101;p3">
            <a:extLst>
              <a:ext uri="{FF2B5EF4-FFF2-40B4-BE49-F238E27FC236}">
                <a16:creationId xmlns:a16="http://schemas.microsoft.com/office/drawing/2014/main" id="{6476ED06-2AEB-52DB-A878-4E89B5B385F1}"/>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249" name="Google Shape;249;p3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sz="4800" noProof="0" dirty="0"/>
              <a:t>Določitev</a:t>
            </a:r>
            <a:br>
              <a:rPr lang="sl-SI" sz="4800" noProof="0" dirty="0"/>
            </a:br>
            <a:r>
              <a:rPr lang="sl-SI" sz="4800" noProof="0" dirty="0"/>
              <a:t>in preverjanje dobaviteljev</a:t>
            </a:r>
          </a:p>
        </p:txBody>
      </p:sp>
      <p:grpSp>
        <p:nvGrpSpPr>
          <p:cNvPr id="4" name="Google Shape;251;p37">
            <a:extLst>
              <a:ext uri="{FF2B5EF4-FFF2-40B4-BE49-F238E27FC236}">
                <a16:creationId xmlns:a16="http://schemas.microsoft.com/office/drawing/2014/main" id="{4231ECAF-00E1-F680-C012-7AF1F2A39DCD}"/>
              </a:ext>
            </a:extLst>
          </p:cNvPr>
          <p:cNvGrpSpPr/>
          <p:nvPr/>
        </p:nvGrpSpPr>
        <p:grpSpPr>
          <a:xfrm>
            <a:off x="594358" y="2887575"/>
            <a:ext cx="11332886" cy="2167466"/>
            <a:chOff x="0" y="1625600"/>
            <a:chExt cx="11332886" cy="2167466"/>
          </a:xfrm>
        </p:grpSpPr>
        <p:sp>
          <p:nvSpPr>
            <p:cNvPr id="6" name="Google Shape;253;p37">
              <a:extLst>
                <a:ext uri="{FF2B5EF4-FFF2-40B4-BE49-F238E27FC236}">
                  <a16:creationId xmlns:a16="http://schemas.microsoft.com/office/drawing/2014/main" id="{4DD5342D-4B82-EDF7-2A80-F928BE5E8B36}"/>
                </a:ext>
              </a:extLst>
            </p:cNvPr>
            <p:cNvSpPr/>
            <p:nvPr/>
          </p:nvSpPr>
          <p:spPr>
            <a:xfrm>
              <a:off x="0"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7" name="Google Shape;254;p37">
              <a:extLst>
                <a:ext uri="{FF2B5EF4-FFF2-40B4-BE49-F238E27FC236}">
                  <a16:creationId xmlns:a16="http://schemas.microsoft.com/office/drawing/2014/main" id="{A797AB85-6C7E-B462-B2DF-B5D4571E733C}"/>
                </a:ext>
              </a:extLst>
            </p:cNvPr>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noProof="0" dirty="0">
                  <a:solidFill>
                    <a:schemeClr val="lt1"/>
                  </a:solidFill>
                </a:rPr>
                <a:t>Razgovor z možnimi dobavitelji</a:t>
              </a:r>
              <a:endParaRPr lang="sl-SI" sz="2400" b="0" i="0" u="none" strike="noStrike" cap="none" noProof="0" dirty="0">
                <a:solidFill>
                  <a:schemeClr val="lt1"/>
                </a:solidFill>
                <a:latin typeface="Arial"/>
                <a:ea typeface="Arial"/>
                <a:cs typeface="Arial"/>
                <a:sym typeface="Arial"/>
              </a:endParaRPr>
            </a:p>
          </p:txBody>
        </p:sp>
        <p:sp>
          <p:nvSpPr>
            <p:cNvPr id="8" name="Google Shape;255;p37">
              <a:extLst>
                <a:ext uri="{FF2B5EF4-FFF2-40B4-BE49-F238E27FC236}">
                  <a16:creationId xmlns:a16="http://schemas.microsoft.com/office/drawing/2014/main" id="{FF9E4C7A-152A-3228-180F-D1BD136466EF}"/>
                </a:ext>
              </a:extLst>
            </p:cNvPr>
            <p:cNvSpPr/>
            <p:nvPr/>
          </p:nvSpPr>
          <p:spPr>
            <a:xfrm>
              <a:off x="2871596"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9" name="Google Shape;256;p37">
              <a:extLst>
                <a:ext uri="{FF2B5EF4-FFF2-40B4-BE49-F238E27FC236}">
                  <a16:creationId xmlns:a16="http://schemas.microsoft.com/office/drawing/2014/main" id="{879FCF7A-96BA-AF01-EB0F-CCB264604ED4}"/>
                </a:ext>
              </a:extLst>
            </p:cNvPr>
            <p:cNvSpPr txBox="1"/>
            <p:nvPr/>
          </p:nvSpPr>
          <p:spPr>
            <a:xfrm>
              <a:off x="2977403" y="1731407"/>
              <a:ext cx="2517834" cy="1955852"/>
            </a:xfrm>
            <a:prstGeom prst="rect">
              <a:avLst/>
            </a:prstGeom>
            <a:solidFill>
              <a:schemeClr val="accent1"/>
            </a:solidFill>
            <a:ln>
              <a:noFill/>
            </a:ln>
          </p:spPr>
          <p:txBody>
            <a:bodyPr spcFirstLastPara="1" wrap="square" lIns="99050" tIns="99050" rIns="99050" bIns="99050" anchor="ctr" anchorCtr="0">
              <a:noAutofit/>
            </a:bodyPr>
            <a:lstStyle/>
            <a:p>
              <a:pPr lvl="0" algn="ctr">
                <a:lnSpc>
                  <a:spcPct val="90000"/>
                </a:lnSpc>
                <a:buSzPts val="2600"/>
              </a:pPr>
              <a:r>
                <a:rPr lang="sl-SI" sz="2400" noProof="0" dirty="0">
                  <a:solidFill>
                    <a:schemeClr val="lt1"/>
                  </a:solidFill>
                </a:rPr>
                <a:t>Pridobivanje dokazil o trajnostnih merilih</a:t>
              </a:r>
              <a:endParaRPr lang="sl-SI" sz="2400" b="0" i="0" u="none" strike="noStrike" cap="none" noProof="0" dirty="0">
                <a:solidFill>
                  <a:schemeClr val="lt1"/>
                </a:solidFill>
                <a:latin typeface="Arial"/>
                <a:ea typeface="Arial"/>
                <a:cs typeface="Arial"/>
                <a:sym typeface="Arial"/>
              </a:endParaRPr>
            </a:p>
          </p:txBody>
        </p:sp>
        <p:sp>
          <p:nvSpPr>
            <p:cNvPr id="10" name="Google Shape;257;p37">
              <a:extLst>
                <a:ext uri="{FF2B5EF4-FFF2-40B4-BE49-F238E27FC236}">
                  <a16:creationId xmlns:a16="http://schemas.microsoft.com/office/drawing/2014/main" id="{941EC6B8-ECDB-36C6-B2DD-0C187FB9A2C3}"/>
                </a:ext>
              </a:extLst>
            </p:cNvPr>
            <p:cNvSpPr/>
            <p:nvPr/>
          </p:nvSpPr>
          <p:spPr>
            <a:xfrm>
              <a:off x="5721474"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 name="Google Shape;258;p37">
              <a:extLst>
                <a:ext uri="{FF2B5EF4-FFF2-40B4-BE49-F238E27FC236}">
                  <a16:creationId xmlns:a16="http://schemas.microsoft.com/office/drawing/2014/main" id="{961E8FC7-E7F1-157A-AD15-1B0D121A0BB7}"/>
                </a:ext>
              </a:extLst>
            </p:cNvPr>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noProof="0" dirty="0">
                  <a:solidFill>
                    <a:schemeClr val="lt1"/>
                  </a:solidFill>
                </a:rPr>
                <a:t>Preverjanje dokazil</a:t>
              </a:r>
              <a:endParaRPr lang="sl-SI" sz="2400" b="0" i="0" u="none" strike="noStrike" cap="none" noProof="0" dirty="0">
                <a:solidFill>
                  <a:schemeClr val="lt1"/>
                </a:solidFill>
                <a:latin typeface="Arial"/>
                <a:ea typeface="Arial"/>
                <a:cs typeface="Arial"/>
                <a:sym typeface="Arial"/>
              </a:endParaRPr>
            </a:p>
          </p:txBody>
        </p:sp>
        <p:sp>
          <p:nvSpPr>
            <p:cNvPr id="12" name="Google Shape;259;p37">
              <a:extLst>
                <a:ext uri="{FF2B5EF4-FFF2-40B4-BE49-F238E27FC236}">
                  <a16:creationId xmlns:a16="http://schemas.microsoft.com/office/drawing/2014/main" id="{3DEEFB52-EC72-6889-E971-3DF437D09636}"/>
                </a:ext>
              </a:extLst>
            </p:cNvPr>
            <p:cNvSpPr/>
            <p:nvPr/>
          </p:nvSpPr>
          <p:spPr>
            <a:xfrm>
              <a:off x="8603438" y="1625600"/>
              <a:ext cx="2729448"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3" name="Google Shape;260;p37">
              <a:extLst>
                <a:ext uri="{FF2B5EF4-FFF2-40B4-BE49-F238E27FC236}">
                  <a16:creationId xmlns:a16="http://schemas.microsoft.com/office/drawing/2014/main" id="{8E95A893-01BA-812E-06DE-14ED156E1762}"/>
                </a:ext>
              </a:extLst>
            </p:cNvPr>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noProof="0" dirty="0">
                  <a:solidFill>
                    <a:schemeClr val="lt1"/>
                  </a:solidFill>
                </a:rPr>
                <a:t>Primerjava cen in vnos podatkov v katalog javnih naročil</a:t>
              </a:r>
              <a:endParaRPr lang="sl-SI" sz="2400" b="0" i="0" u="none" strike="noStrike" cap="none" noProof="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48600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5B19F9-5A59-2058-8C94-101FB417A36D}"/>
              </a:ext>
            </a:extLst>
          </p:cNvPr>
          <p:cNvSpPr>
            <a:spLocks noGrp="1"/>
          </p:cNvSpPr>
          <p:nvPr>
            <p:ph type="pic" idx="2"/>
          </p:nvPr>
        </p:nvSpPr>
        <p:spPr/>
        <p:txBody>
          <a:bodyPr/>
          <a:lstStyle/>
          <a:p>
            <a:endParaRPr lang="sl-SI"/>
          </a:p>
        </p:txBody>
      </p:sp>
      <p:sp>
        <p:nvSpPr>
          <p:cNvPr id="265" name="Google Shape;265;p38"/>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dirty="0"/>
              <a:t>Redno preverjanje in posodobitve</a:t>
            </a:r>
          </a:p>
        </p:txBody>
      </p:sp>
      <p:sp>
        <p:nvSpPr>
          <p:cNvPr id="266" name="Google Shape;266;p38"/>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indent="0">
              <a:lnSpc>
                <a:spcPct val="100000"/>
              </a:lnSpc>
            </a:pPr>
            <a:r>
              <a:rPr lang="sl-SI" sz="2400" dirty="0"/>
              <a:t>Ker se trgi nenehno spreminjajo, je treba katalog javnih naročil redno posodabljati.</a:t>
            </a:r>
          </a:p>
          <a:p>
            <a:pPr lvl="0" indent="0">
              <a:lnSpc>
                <a:spcPct val="100000"/>
              </a:lnSpc>
            </a:pPr>
            <a:r>
              <a:rPr lang="sl-SI" sz="2400" dirty="0"/>
              <a:t>Občine lahko javno naročanje posodobijo tudi tako, da statični katalog javnih naročil preoblikujejo v interaktivno spletno trgovino.</a:t>
            </a:r>
          </a:p>
        </p:txBody>
      </p:sp>
      <p:sp>
        <p:nvSpPr>
          <p:cNvPr id="268" name="Google Shape;268;p38"/>
          <p:cNvSpPr txBox="1"/>
          <p:nvPr/>
        </p:nvSpPr>
        <p:spPr>
          <a:xfrm>
            <a:off x="7705853" y="1193235"/>
            <a:ext cx="4050300" cy="4401164"/>
          </a:xfrm>
          <a:prstGeom prst="rect">
            <a:avLst/>
          </a:prstGeom>
          <a:solidFill>
            <a:srgbClr val="87C3CD"/>
          </a:solidFill>
          <a:ln>
            <a:noFill/>
          </a:ln>
        </p:spPr>
        <p:txBody>
          <a:bodyPr spcFirstLastPara="1" wrap="square" lIns="91425" tIns="45700" rIns="91425" bIns="45700" anchor="t" anchorCtr="0">
            <a:spAutoFit/>
          </a:bodyPr>
          <a:lstStyle/>
          <a:p>
            <a:pPr lvl="0">
              <a:buSzPts val="2400"/>
            </a:pPr>
            <a:r>
              <a:rPr lang="sl-SI" sz="2000" b="1" noProof="0" dirty="0">
                <a:solidFill>
                  <a:schemeClr val="lt1"/>
                </a:solidFill>
                <a:latin typeface="Aptos" panose="020B0004020202020204" pitchFamily="34" charset="0"/>
              </a:rPr>
              <a:t>Od kataloga javnih naročil do spletne trgovine</a:t>
            </a:r>
          </a:p>
          <a:p>
            <a:pPr lvl="0">
              <a:buSzPts val="2400"/>
            </a:pPr>
            <a:endParaRPr lang="sl-SI" sz="2000" noProof="0" dirty="0">
              <a:solidFill>
                <a:schemeClr val="lt1"/>
              </a:solidFill>
              <a:latin typeface="Aptos" panose="020B0004020202020204" pitchFamily="34" charset="0"/>
            </a:endParaRPr>
          </a:p>
          <a:p>
            <a:pPr lvl="0">
              <a:buSzPts val="2400"/>
            </a:pPr>
            <a:r>
              <a:rPr lang="sl-SI" sz="2000" noProof="0" dirty="0">
                <a:solidFill>
                  <a:schemeClr val="lt1"/>
                </a:solidFill>
                <a:latin typeface="Aptos" panose="020B0004020202020204" pitchFamily="34" charset="0"/>
              </a:rPr>
              <a:t>Spletna trgovina omogoča zaposlenim v občini, ki so odgovorni za nabavo, neposredno naročanje vnaprej izbranega blaga in storitev. Spletno trgovino je mogoče povezati z različnimi dobavitelji, na primer za čistila z lokalnim dobaviteljem, za bolj zahtevno trajnostno blago pa z ustrezno ponudbo osrednjega nabavnega organa.</a:t>
            </a:r>
          </a:p>
        </p:txBody>
      </p:sp>
    </p:spTree>
    <p:extLst>
      <p:ext uri="{BB962C8B-B14F-4D97-AF65-F5344CB8AC3E}">
        <p14:creationId xmlns:p14="http://schemas.microsoft.com/office/powerpoint/2010/main" val="294260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A2E5A32D-1EA9-0FE1-BE75-094E83B1A498}"/>
            </a:ext>
          </a:extLst>
        </p:cNvPr>
        <p:cNvGrpSpPr/>
        <p:nvPr/>
      </p:nvGrpSpPr>
      <p:grpSpPr>
        <a:xfrm>
          <a:off x="0" y="0"/>
          <a:ext cx="0" cy="0"/>
          <a:chOff x="0" y="0"/>
          <a:chExt cx="0" cy="0"/>
        </a:xfrm>
      </p:grpSpPr>
      <p:sp>
        <p:nvSpPr>
          <p:cNvPr id="92" name="Google Shape;92;p30">
            <a:extLst>
              <a:ext uri="{FF2B5EF4-FFF2-40B4-BE49-F238E27FC236}">
                <a16:creationId xmlns:a16="http://schemas.microsoft.com/office/drawing/2014/main" id="{75B33CD6-008C-B267-6C71-70CAD54F69BE}"/>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Pomembni koraki</a:t>
            </a:r>
          </a:p>
        </p:txBody>
      </p:sp>
      <p:sp>
        <p:nvSpPr>
          <p:cNvPr id="93" name="Google Shape;93;p30">
            <a:extLst>
              <a:ext uri="{FF2B5EF4-FFF2-40B4-BE49-F238E27FC236}">
                <a16:creationId xmlns:a16="http://schemas.microsoft.com/office/drawing/2014/main" id="{BF136639-8C3A-EB0F-ABEE-1FCA92DE4068}"/>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dirty="0">
                <a:solidFill>
                  <a:srgbClr val="035854"/>
                </a:solidFill>
              </a:rPr>
              <a:t>1.1 Pripravljalni koraki</a:t>
            </a:r>
          </a:p>
          <a:p>
            <a:r>
              <a:rPr lang="sl-SI" dirty="0">
                <a:solidFill>
                  <a:srgbClr val="035854"/>
                </a:solidFill>
              </a:rPr>
              <a:t>1.2 Znaki kot pomembno orodje</a:t>
            </a:r>
          </a:p>
          <a:p>
            <a:r>
              <a:rPr lang="sl-SI" dirty="0">
                <a:solidFill>
                  <a:srgbClr val="035854"/>
                </a:solidFill>
              </a:rPr>
              <a:t>1.3 Priprava kataloga javnih naročil</a:t>
            </a:r>
          </a:p>
          <a:p>
            <a:r>
              <a:rPr lang="sl-SI" dirty="0">
                <a:solidFill>
                  <a:srgbClr val="A3C42A"/>
                </a:solidFill>
              </a:rPr>
              <a:t>1.4 Lokalna in regionalna javna naročila</a:t>
            </a:r>
          </a:p>
          <a:p>
            <a:r>
              <a:rPr lang="sl-SI" dirty="0"/>
              <a:t>1.5 Sporočanje</a:t>
            </a:r>
          </a:p>
        </p:txBody>
      </p:sp>
    </p:spTree>
    <p:extLst>
      <p:ext uri="{BB962C8B-B14F-4D97-AF65-F5344CB8AC3E}">
        <p14:creationId xmlns:p14="http://schemas.microsoft.com/office/powerpoint/2010/main" val="47796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1.4 Lokalna in regionalna javna naročila</a:t>
            </a:r>
          </a:p>
        </p:txBody>
      </p:sp>
      <p:sp>
        <p:nvSpPr>
          <p:cNvPr id="4" name="Text Placeholder 3">
            <a:extLst>
              <a:ext uri="{FF2B5EF4-FFF2-40B4-BE49-F238E27FC236}">
                <a16:creationId xmlns:a16="http://schemas.microsoft.com/office/drawing/2014/main" id="{DFB7AAA3-92BD-2010-6A34-2D45D1E9C76F}"/>
              </a:ext>
            </a:extLst>
          </p:cNvPr>
          <p:cNvSpPr>
            <a:spLocks noGrp="1"/>
          </p:cNvSpPr>
          <p:nvPr>
            <p:ph type="body" idx="15"/>
          </p:nvPr>
        </p:nvSpPr>
        <p:spPr>
          <a:xfrm>
            <a:off x="594360" y="2654644"/>
            <a:ext cx="5394904" cy="3724096"/>
          </a:xfrm>
        </p:spPr>
        <p:txBody>
          <a:bodyPr/>
          <a:lstStyle/>
          <a:p>
            <a:pPr>
              <a:buSzPts val="2400"/>
            </a:pPr>
            <a:r>
              <a:rPr lang="sl-SI" sz="2200" b="1" dirty="0"/>
              <a:t>Zahteve, ki regionalnim in lokalnim ponudnikom dajejo prednost pri javnih razpisih:</a:t>
            </a:r>
          </a:p>
          <a:p>
            <a:pPr>
              <a:buSzPts val="2400"/>
            </a:pPr>
            <a:endParaRPr lang="sl-SI" sz="2200" dirty="0"/>
          </a:p>
          <a:p>
            <a:pPr marL="285750" lvl="0" indent="-285750">
              <a:buClr>
                <a:srgbClr val="035854"/>
              </a:buClr>
              <a:buSzPct val="100000"/>
              <a:buFont typeface="Arial"/>
              <a:buChar char="•"/>
            </a:pPr>
            <a:r>
              <a:rPr lang="sl-SI" sz="2200" dirty="0"/>
              <a:t>manjši izpusti škodljivih snovi pri prevozu;</a:t>
            </a:r>
          </a:p>
          <a:p>
            <a:pPr marL="285750" lvl="0" indent="-285750">
              <a:buClr>
                <a:srgbClr val="035854"/>
              </a:buClr>
              <a:buSzPct val="100000"/>
              <a:buFont typeface="Arial"/>
              <a:buChar char="•"/>
            </a:pPr>
            <a:r>
              <a:rPr lang="sl-SI" sz="2200" dirty="0"/>
              <a:t>razdelitev večjih javnih naročil na manjše sklope;</a:t>
            </a:r>
          </a:p>
          <a:p>
            <a:pPr marL="285750" lvl="0" indent="-285750">
              <a:buClr>
                <a:srgbClr val="035854"/>
              </a:buClr>
              <a:buSzPct val="100000"/>
              <a:buFont typeface="Arial"/>
              <a:buChar char="•"/>
            </a:pPr>
            <a:r>
              <a:rPr lang="sl-SI" sz="2200" dirty="0"/>
              <a:t>opredelitev krajših dobavnih ali odzivnih rokov;</a:t>
            </a:r>
          </a:p>
          <a:p>
            <a:pPr marL="285750" lvl="0" indent="-285750">
              <a:buClr>
                <a:srgbClr val="035854"/>
              </a:buClr>
              <a:buSzPct val="100000"/>
              <a:buFont typeface="Arial"/>
              <a:buChar char="•"/>
            </a:pPr>
            <a:r>
              <a:rPr lang="sl-SI" sz="2200" dirty="0"/>
              <a:t>opredelitev meril kakovosti.</a:t>
            </a:r>
          </a:p>
          <a:p>
            <a:endParaRPr lang="sl-SI" sz="2200" dirty="0"/>
          </a:p>
        </p:txBody>
      </p:sp>
      <p:sp>
        <p:nvSpPr>
          <p:cNvPr id="6" name="Text Placeholder 5">
            <a:extLst>
              <a:ext uri="{FF2B5EF4-FFF2-40B4-BE49-F238E27FC236}">
                <a16:creationId xmlns:a16="http://schemas.microsoft.com/office/drawing/2014/main" id="{BC73BB71-39DD-5E39-9561-5B56BC7A1379}"/>
              </a:ext>
            </a:extLst>
          </p:cNvPr>
          <p:cNvSpPr txBox="1">
            <a:spLocks/>
          </p:cNvSpPr>
          <p:nvPr/>
        </p:nvSpPr>
        <p:spPr>
          <a:xfrm>
            <a:off x="7063991" y="2654644"/>
            <a:ext cx="4170904" cy="2028417"/>
          </a:xfrm>
          <a:prstGeom prst="rect">
            <a:avLst/>
          </a:prstGeom>
          <a:solidFill>
            <a:schemeClr val="bg1"/>
          </a:solidFill>
          <a:ln>
            <a:solidFill>
              <a:srgbClr val="A3C42A"/>
            </a:solidFill>
          </a:ln>
        </p:spPr>
        <p:txBody>
          <a:bodyPr spcFirstLastPara="1" wrap="square" lIns="90000" tIns="90000" rIns="90000" bIns="90000" anchor="t" anchorCtr="0">
            <a:sp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rgbClr val="3F3F3F"/>
              </a:buClr>
              <a:buSzPts val="2000"/>
              <a:buFont typeface="Arial"/>
              <a:buNone/>
              <a:defRPr sz="2400" b="0" i="0" u="none" strike="noStrike" cap="none">
                <a:solidFill>
                  <a:srgbClr val="3F3F3F"/>
                </a:solidFill>
                <a:latin typeface="Aptos" panose="020B0004020202020204" pitchFamily="34" charset="0"/>
                <a:ea typeface="Arial"/>
                <a:cs typeface="Arial"/>
                <a:sym typeface="Arial"/>
              </a:defRPr>
            </a:lvl1pPr>
            <a:lvl2pPr marL="914400" marR="0" lvl="1" indent="-355600" algn="l" rtl="0" eaLnBrk="1" hangingPunct="1">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55600" algn="l" rtl="0" eaLnBrk="1" hangingPunct="1">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55600" algn="l" rtl="0" eaLnBrk="1" hangingPunct="1">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eaLnBrk="1" hangingPunct="1">
              <a:lnSpc>
                <a:spcPct val="90000"/>
              </a:lnSpc>
              <a:spcBef>
                <a:spcPts val="18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pPr lvl="0">
              <a:buSzPts val="2400"/>
            </a:pPr>
            <a:r>
              <a:rPr lang="sl-SI" sz="2000" dirty="0"/>
              <a:t>Z izvajanjem opisanih strategij lahko občine spodbujajo lokalno in regionalno gospodarstvo, hkrati pa dosežejo, da se v postopkih javnega naročanja ohranja konkurenčnost in zagotavlja skladnost z zakonodajo.</a:t>
            </a:r>
            <a:endParaRPr lang="sl-SI" sz="2000" dirty="0">
              <a:latin typeface="Arial"/>
            </a:endParaRPr>
          </a:p>
        </p:txBody>
      </p:sp>
    </p:spTree>
    <p:extLst>
      <p:ext uri="{BB962C8B-B14F-4D97-AF65-F5344CB8AC3E}">
        <p14:creationId xmlns:p14="http://schemas.microsoft.com/office/powerpoint/2010/main" val="342602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022A04B3-28B5-8FE9-D94C-295D45D81E83}"/>
            </a:ext>
          </a:extLst>
        </p:cNvPr>
        <p:cNvGrpSpPr/>
        <p:nvPr/>
      </p:nvGrpSpPr>
      <p:grpSpPr>
        <a:xfrm>
          <a:off x="0" y="0"/>
          <a:ext cx="0" cy="0"/>
          <a:chOff x="0" y="0"/>
          <a:chExt cx="0" cy="0"/>
        </a:xfrm>
      </p:grpSpPr>
      <p:sp>
        <p:nvSpPr>
          <p:cNvPr id="92" name="Google Shape;92;p30">
            <a:extLst>
              <a:ext uri="{FF2B5EF4-FFF2-40B4-BE49-F238E27FC236}">
                <a16:creationId xmlns:a16="http://schemas.microsoft.com/office/drawing/2014/main" id="{5E60FF9E-8066-B7DD-B9DD-2CCB3B7B2783}"/>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Pomembni koraki</a:t>
            </a:r>
          </a:p>
        </p:txBody>
      </p:sp>
      <p:sp>
        <p:nvSpPr>
          <p:cNvPr id="93" name="Google Shape;93;p30">
            <a:extLst>
              <a:ext uri="{FF2B5EF4-FFF2-40B4-BE49-F238E27FC236}">
                <a16:creationId xmlns:a16="http://schemas.microsoft.com/office/drawing/2014/main" id="{14465341-28C4-01D2-4B0B-836D16F2F9E2}"/>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dirty="0">
                <a:solidFill>
                  <a:srgbClr val="035854"/>
                </a:solidFill>
              </a:rPr>
              <a:t>1.1 Pripravljalni koraki</a:t>
            </a:r>
          </a:p>
          <a:p>
            <a:r>
              <a:rPr lang="sl-SI" dirty="0">
                <a:solidFill>
                  <a:srgbClr val="035854"/>
                </a:solidFill>
              </a:rPr>
              <a:t>1.2 Znaki kot pomembno orodje</a:t>
            </a:r>
          </a:p>
          <a:p>
            <a:r>
              <a:rPr lang="sl-SI" dirty="0">
                <a:solidFill>
                  <a:srgbClr val="035854"/>
                </a:solidFill>
              </a:rPr>
              <a:t>1.3 Priprava kataloga javnih naročil</a:t>
            </a:r>
          </a:p>
          <a:p>
            <a:r>
              <a:rPr lang="sl-SI" dirty="0">
                <a:solidFill>
                  <a:srgbClr val="035854"/>
                </a:solidFill>
              </a:rPr>
              <a:t>1.4 Lokalna in regionalna javna naročila</a:t>
            </a:r>
          </a:p>
          <a:p>
            <a:r>
              <a:rPr lang="sl-SI" dirty="0">
                <a:solidFill>
                  <a:srgbClr val="A3C42A"/>
                </a:solidFill>
              </a:rPr>
              <a:t>1.5 Sporočanje</a:t>
            </a:r>
          </a:p>
        </p:txBody>
      </p:sp>
    </p:spTree>
    <p:extLst>
      <p:ext uri="{BB962C8B-B14F-4D97-AF65-F5344CB8AC3E}">
        <p14:creationId xmlns:p14="http://schemas.microsoft.com/office/powerpoint/2010/main" val="69518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6"/>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685800" lvl="0" indent="-457200" algn="l" rtl="0">
              <a:lnSpc>
                <a:spcPct val="150000"/>
              </a:lnSpc>
              <a:spcBef>
                <a:spcPts val="0"/>
              </a:spcBef>
              <a:spcAft>
                <a:spcPts val="0"/>
              </a:spcAft>
              <a:buSzPts val="2800"/>
              <a:buFont typeface="Arial"/>
              <a:buAutoNum type="arabicPeriod"/>
            </a:pPr>
            <a:r>
              <a:rPr lang="sl-SI" sz="2400" dirty="0"/>
              <a:t>Pomembni koraki za izvajanje</a:t>
            </a:r>
          </a:p>
          <a:p>
            <a:pPr marL="685800" lvl="0" indent="-457200" algn="l" rtl="0">
              <a:lnSpc>
                <a:spcPct val="150000"/>
              </a:lnSpc>
              <a:spcBef>
                <a:spcPts val="600"/>
              </a:spcBef>
              <a:spcAft>
                <a:spcPts val="0"/>
              </a:spcAft>
              <a:buSzPts val="2800"/>
              <a:buFont typeface="Arial"/>
              <a:buAutoNum type="arabicPeriod"/>
            </a:pPr>
            <a:r>
              <a:rPr lang="sl-SI" sz="2400" dirty="0"/>
              <a:t>Orodja in obrazci/predloge</a:t>
            </a:r>
          </a:p>
          <a:p>
            <a:pPr marL="1143000" lvl="1" indent="-457200" algn="l" rtl="0">
              <a:lnSpc>
                <a:spcPct val="90000"/>
              </a:lnSpc>
              <a:spcBef>
                <a:spcPts val="600"/>
              </a:spcBef>
              <a:spcAft>
                <a:spcPts val="0"/>
              </a:spcAft>
              <a:buClr>
                <a:srgbClr val="035854"/>
              </a:buClr>
              <a:buSzPts val="2400"/>
              <a:buFont typeface="Arial"/>
              <a:buChar char="•"/>
            </a:pPr>
            <a:r>
              <a:rPr lang="sl-SI" sz="2400" dirty="0">
                <a:solidFill>
                  <a:srgbClr val="035854"/>
                </a:solidFill>
                <a:latin typeface="Aptos" panose="020B0004020202020204" pitchFamily="34" charset="0"/>
              </a:rPr>
              <a:t>Viri za merila</a:t>
            </a:r>
          </a:p>
          <a:p>
            <a:pPr marL="1143000" lvl="1" indent="-457200" algn="l" rtl="0">
              <a:lnSpc>
                <a:spcPct val="90000"/>
              </a:lnSpc>
              <a:spcBef>
                <a:spcPts val="600"/>
              </a:spcBef>
              <a:spcAft>
                <a:spcPts val="0"/>
              </a:spcAft>
              <a:buClr>
                <a:srgbClr val="035854"/>
              </a:buClr>
              <a:buSzPts val="2400"/>
              <a:buFont typeface="Arial"/>
              <a:buChar char="•"/>
            </a:pPr>
            <a:r>
              <a:rPr lang="sl-SI" sz="2400" dirty="0">
                <a:solidFill>
                  <a:srgbClr val="035854"/>
                </a:solidFill>
                <a:latin typeface="Aptos" panose="020B0004020202020204" pitchFamily="34" charset="0"/>
              </a:rPr>
              <a:t>Vzorčni primeri razpisnih pogojev</a:t>
            </a:r>
          </a:p>
          <a:p>
            <a:pPr marL="1143000" lvl="1" indent="-457200" algn="l" rtl="0">
              <a:lnSpc>
                <a:spcPct val="90000"/>
              </a:lnSpc>
              <a:spcBef>
                <a:spcPts val="600"/>
              </a:spcBef>
              <a:spcAft>
                <a:spcPts val="0"/>
              </a:spcAft>
              <a:buClr>
                <a:srgbClr val="035854"/>
              </a:buClr>
              <a:buSzPts val="2400"/>
              <a:buFont typeface="Arial"/>
              <a:buChar char="•"/>
            </a:pPr>
            <a:r>
              <a:rPr lang="sl-SI" sz="2400" dirty="0">
                <a:solidFill>
                  <a:srgbClr val="035854"/>
                </a:solidFill>
                <a:latin typeface="Aptos" panose="020B0004020202020204" pitchFamily="34" charset="0"/>
              </a:rPr>
              <a:t>Vprašalnik za dobavitelje</a:t>
            </a:r>
            <a:endParaRPr lang="sl-SI" sz="2400" dirty="0">
              <a:solidFill>
                <a:srgbClr val="035854"/>
              </a:solidFill>
            </a:endParaRPr>
          </a:p>
        </p:txBody>
      </p:sp>
      <p:sp>
        <p:nvSpPr>
          <p:cNvPr id="80" name="Google Shape;80;p6"/>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6000"/>
              <a:buFont typeface="Play"/>
              <a:buNone/>
            </a:pPr>
            <a:r>
              <a:rPr lang="sl-SI" dirty="0"/>
              <a:t>Program </a:t>
            </a:r>
          </a:p>
        </p:txBody>
      </p:sp>
      <p:pic>
        <p:nvPicPr>
          <p:cNvPr id="82" name="Google Shape;82;p6" descr="Immagine che contiene interno&#10;&#10;Il contenuto generato dall'IA potrebbe non essere corretto."/>
          <p:cNvPicPr preferRelativeResize="0">
            <a:picLocks noGrp="1"/>
          </p:cNvPicPr>
          <p:nvPr>
            <p:ph type="clipArt" sz="quarter" idx="13"/>
          </p:nvPr>
        </p:nvPicPr>
        <p:blipFill rotWithShape="1">
          <a:blip r:embed="rId3">
            <a:alphaModFix/>
          </a:blip>
          <a:stretch/>
        </p:blipFill>
        <p:spPr>
          <a:xfrm>
            <a:off x="6600817" y="2352814"/>
            <a:ext cx="5049846" cy="3383916"/>
          </a:xfrm>
          <a:prstGeom prst="rect">
            <a:avLst/>
          </a:prstGeom>
          <a:noFill/>
          <a:ln>
            <a:noFill/>
          </a:ln>
        </p:spPr>
      </p:pic>
    </p:spTree>
    <p:extLst>
      <p:ext uri="{BB962C8B-B14F-4D97-AF65-F5344CB8AC3E}">
        <p14:creationId xmlns:p14="http://schemas.microsoft.com/office/powerpoint/2010/main" val="367162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03200" lvl="0" indent="0">
              <a:buSzPts val="2400"/>
            </a:pPr>
            <a:r>
              <a:rPr lang="sl-SI" sz="2400" b="1" noProof="0" dirty="0"/>
              <a:t>Orodja, uporabna za sporočanje znotraj občinske uprave:</a:t>
            </a:r>
          </a:p>
          <a:p>
            <a:pPr marL="203200" lvl="0" indent="0">
              <a:buSzPts val="2400"/>
            </a:pPr>
            <a:endParaRPr lang="sl-SI" sz="2400" noProof="0" dirty="0"/>
          </a:p>
          <a:p>
            <a:pPr marL="571500" lvl="0" indent="-368300">
              <a:buClr>
                <a:srgbClr val="035854"/>
              </a:buClr>
              <a:buSzPts val="2400"/>
              <a:buFont typeface="Arial"/>
              <a:buChar char="•"/>
            </a:pPr>
            <a:r>
              <a:rPr lang="sl-SI" sz="2400" noProof="0" dirty="0"/>
              <a:t>usposabljanja in delavnice za uslužbence, odgovorne za javna naročila,</a:t>
            </a:r>
          </a:p>
          <a:p>
            <a:pPr marL="571500" lvl="0" indent="-368300">
              <a:buClr>
                <a:srgbClr val="035854"/>
              </a:buClr>
              <a:buSzPts val="2400"/>
              <a:buFont typeface="Arial"/>
              <a:buChar char="•"/>
            </a:pPr>
            <a:r>
              <a:rPr lang="sl-SI" sz="2400" noProof="0" dirty="0"/>
              <a:t>obveščanje o načelih in merilih trajnostnega javnega naročanja,</a:t>
            </a:r>
          </a:p>
          <a:p>
            <a:pPr marL="571500" lvl="0" indent="-368300">
              <a:buClr>
                <a:srgbClr val="035854"/>
              </a:buClr>
              <a:buSzPts val="2400"/>
              <a:buFont typeface="Arial"/>
              <a:buChar char="•"/>
            </a:pPr>
            <a:r>
              <a:rPr lang="sl-SI" sz="2400" noProof="0" dirty="0"/>
              <a:t>interna glasila in e-sporočila,</a:t>
            </a:r>
          </a:p>
          <a:p>
            <a:pPr marL="571500" lvl="0" indent="-368300">
              <a:buClr>
                <a:srgbClr val="035854"/>
              </a:buClr>
              <a:buSzPts val="2400"/>
              <a:buFont typeface="Arial"/>
              <a:buChar char="•"/>
            </a:pPr>
            <a:r>
              <a:rPr lang="sl-SI" sz="2400" noProof="0" dirty="0"/>
              <a:t>primeri dobrih praks v občini,</a:t>
            </a:r>
          </a:p>
          <a:p>
            <a:pPr marL="571500" lvl="0" indent="-368300">
              <a:buClr>
                <a:srgbClr val="035854"/>
              </a:buClr>
              <a:buSzPts val="2400"/>
              <a:buFont typeface="Arial"/>
              <a:buChar char="•"/>
            </a:pPr>
            <a:r>
              <a:rPr lang="sl-SI" sz="2400" noProof="0" dirty="0"/>
              <a:t>delavnice za uporabnike.</a:t>
            </a:r>
          </a:p>
        </p:txBody>
      </p:sp>
      <p:sp>
        <p:nvSpPr>
          <p:cNvPr id="298" name="Google Shape;298;p42"/>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dirty="0"/>
              <a:t>1.5 Sporočanje:</a:t>
            </a:r>
            <a:br>
              <a:rPr lang="sl-SI" dirty="0"/>
            </a:br>
            <a:r>
              <a:rPr lang="sl-SI" dirty="0"/>
              <a:t>Vključevanje občinskih uslužbencev</a:t>
            </a:r>
          </a:p>
        </p:txBody>
      </p:sp>
      <p:pic>
        <p:nvPicPr>
          <p:cNvPr id="4" name="Online Image Placeholder 3">
            <a:extLst>
              <a:ext uri="{FF2B5EF4-FFF2-40B4-BE49-F238E27FC236}">
                <a16:creationId xmlns:a16="http://schemas.microsoft.com/office/drawing/2014/main" id="{528D1C42-4AD9-61CF-2003-4247CBA51CF1}"/>
              </a:ext>
            </a:extLst>
          </p:cNvPr>
          <p:cNvPicPr>
            <a:picLocks noGrp="1" noChangeAspect="1"/>
          </p:cNvPicPr>
          <p:nvPr>
            <p:ph type="clipArt" sz="quarter" idx="13"/>
          </p:nvPr>
        </p:nvPicPr>
        <p:blipFill>
          <a:blip r:embed="rId3"/>
          <a:stretch>
            <a:fillRect/>
          </a:stretch>
        </p:blipFill>
        <p:spPr>
          <a:xfrm>
            <a:off x="8173080" y="2654300"/>
            <a:ext cx="2972128" cy="3032125"/>
          </a:xfrm>
          <a:prstGeom prst="rect">
            <a:avLst/>
          </a:prstGeom>
          <a:noFill/>
          <a:ln>
            <a:noFill/>
          </a:ln>
        </p:spPr>
      </p:pic>
    </p:spTree>
    <p:extLst>
      <p:ext uri="{BB962C8B-B14F-4D97-AF65-F5344CB8AC3E}">
        <p14:creationId xmlns:p14="http://schemas.microsoft.com/office/powerpoint/2010/main" val="26974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4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03200" lvl="0" indent="0">
              <a:buSzPts val="2400"/>
            </a:pPr>
            <a:r>
              <a:rPr lang="sl-SI" sz="2400" b="1" dirty="0"/>
              <a:t>Orodja, uporabna za sporočanje navzven:</a:t>
            </a:r>
          </a:p>
          <a:p>
            <a:pPr marL="203200" lvl="0" indent="0">
              <a:buSzPts val="2400"/>
            </a:pPr>
            <a:endParaRPr lang="sl-SI" sz="2400" b="1" dirty="0"/>
          </a:p>
          <a:p>
            <a:pPr marL="571500" lvl="0" indent="-368300">
              <a:buClr>
                <a:srgbClr val="035854"/>
              </a:buClr>
              <a:buSzPts val="2400"/>
              <a:buFont typeface="Arial"/>
              <a:buChar char="•"/>
            </a:pPr>
            <a:r>
              <a:rPr lang="sl-SI" sz="2400" dirty="0"/>
              <a:t>stiki z lokalnimi podjetji</a:t>
            </a:r>
          </a:p>
          <a:p>
            <a:pPr marL="571500" lvl="0" indent="-368300">
              <a:buClr>
                <a:srgbClr val="035854"/>
              </a:buClr>
              <a:buSzPts val="2400"/>
              <a:buFont typeface="Arial"/>
              <a:buChar char="•"/>
            </a:pPr>
            <a:r>
              <a:rPr lang="sl-SI" sz="2400" dirty="0"/>
              <a:t>delavnice za dobavitelje</a:t>
            </a:r>
          </a:p>
          <a:p>
            <a:pPr marL="571500" lvl="0" indent="-368300">
              <a:buClr>
                <a:srgbClr val="035854"/>
              </a:buClr>
              <a:buSzPts val="2400"/>
              <a:buFont typeface="Arial"/>
              <a:buChar char="•"/>
            </a:pPr>
            <a:r>
              <a:rPr lang="sl-SI" sz="2400" dirty="0"/>
              <a:t>lahko razumljive smernice za dobavitelje</a:t>
            </a:r>
          </a:p>
          <a:p>
            <a:pPr marL="571500" lvl="0" indent="-368300">
              <a:buClr>
                <a:srgbClr val="035854"/>
              </a:buClr>
              <a:buSzPts val="2400"/>
              <a:buFont typeface="Arial"/>
              <a:buChar char="•"/>
            </a:pPr>
            <a:r>
              <a:rPr lang="sl-SI" sz="2400" dirty="0"/>
              <a:t>kampanje za obveščanje javnosti</a:t>
            </a:r>
          </a:p>
          <a:p>
            <a:pPr marL="571500" lvl="0" indent="-368300">
              <a:buClr>
                <a:srgbClr val="035854"/>
              </a:buClr>
              <a:buSzPts val="2400"/>
              <a:buFont typeface="Arial"/>
              <a:buChar char="•"/>
            </a:pPr>
            <a:r>
              <a:rPr lang="sl-SI" sz="2400" dirty="0"/>
              <a:t>mednarodni okoljski dnevi</a:t>
            </a:r>
          </a:p>
          <a:p>
            <a:pPr marL="571500" lvl="0" indent="-368300">
              <a:buClr>
                <a:srgbClr val="035854"/>
              </a:buClr>
              <a:buSzPts val="2400"/>
              <a:buFont typeface="Arial"/>
              <a:buChar char="•"/>
            </a:pPr>
            <a:r>
              <a:rPr lang="sl-SI" sz="2400" dirty="0"/>
              <a:t>stiki z drugimi občinami in omrežji</a:t>
            </a:r>
          </a:p>
        </p:txBody>
      </p:sp>
      <p:sp>
        <p:nvSpPr>
          <p:cNvPr id="306" name="Google Shape;306;p4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1.5 Sporočanje:</a:t>
            </a:r>
            <a:br>
              <a:rPr lang="sl-SI" dirty="0"/>
            </a:br>
            <a:r>
              <a:rPr lang="sl-SI" dirty="0"/>
              <a:t>Vključevanje interesnih skupin</a:t>
            </a:r>
          </a:p>
        </p:txBody>
      </p:sp>
      <p:pic>
        <p:nvPicPr>
          <p:cNvPr id="3" name="Online Image Placeholder 3">
            <a:extLst>
              <a:ext uri="{FF2B5EF4-FFF2-40B4-BE49-F238E27FC236}">
                <a16:creationId xmlns:a16="http://schemas.microsoft.com/office/drawing/2014/main" id="{BF3F61F6-272C-5090-5FDA-92F91CF34B97}"/>
              </a:ext>
            </a:extLst>
          </p:cNvPr>
          <p:cNvPicPr>
            <a:picLocks noGrp="1" noChangeAspect="1"/>
          </p:cNvPicPr>
          <p:nvPr>
            <p:ph type="clipArt" sz="quarter" idx="13"/>
          </p:nvPr>
        </p:nvPicPr>
        <p:blipFill>
          <a:blip r:embed="rId3"/>
          <a:stretch>
            <a:fillRect/>
          </a:stretch>
        </p:blipFill>
        <p:spPr>
          <a:xfrm>
            <a:off x="8173080" y="2654300"/>
            <a:ext cx="2972128" cy="3032125"/>
          </a:xfrm>
          <a:prstGeom prst="rect">
            <a:avLst/>
          </a:prstGeom>
          <a:noFill/>
          <a:ln>
            <a:noFill/>
          </a:ln>
        </p:spPr>
      </p:pic>
    </p:spTree>
    <p:extLst>
      <p:ext uri="{BB962C8B-B14F-4D97-AF65-F5344CB8AC3E}">
        <p14:creationId xmlns:p14="http://schemas.microsoft.com/office/powerpoint/2010/main" val="70321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Google Shape;103;p43"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800" r="8800"/>
          <a:stretch/>
        </p:blipFill>
        <p:spPr>
          <a:prstGeom prst="flowChartDelay">
            <a:avLst/>
          </a:prstGeom>
          <a:noFill/>
          <a:ln>
            <a:noFill/>
          </a:ln>
        </p:spPr>
      </p:pic>
      <p:sp>
        <p:nvSpPr>
          <p:cNvPr id="101" name="Google Shape;101;p43"/>
          <p:cNvSpPr txBox="1">
            <a:spLocks noGrp="1"/>
          </p:cNvSpPr>
          <p:nvPr>
            <p:ph type="body" idx="10"/>
          </p:nvPr>
        </p:nvSpPr>
        <p:spPr>
          <a:prstGeom prst="rect">
            <a:avLst/>
          </a:prstGeom>
          <a:noFill/>
          <a:ln>
            <a:noFill/>
          </a:ln>
        </p:spPr>
        <p:txBody>
          <a:bodyPr spcFirstLastPara="1" wrap="square" lIns="0" tIns="0" rIns="0" bIns="0" anchor="t" anchorCtr="0">
            <a:noAutofit/>
          </a:bodyPr>
          <a:lstStyle/>
          <a:p>
            <a:r>
              <a:rPr lang="sl-SI" dirty="0"/>
              <a:t>Viri za merila in vzorčni primeri razpisnih pogojev</a:t>
            </a:r>
          </a:p>
        </p:txBody>
      </p:sp>
      <p:sp>
        <p:nvSpPr>
          <p:cNvPr id="102" name="Google Shape;102;p43"/>
          <p:cNvSpPr txBox="1">
            <a:spLocks noGrp="1"/>
          </p:cNvSpPr>
          <p:nvPr>
            <p:ph type="title"/>
          </p:nvPr>
        </p:nvSpPr>
        <p:spPr>
          <a:xfrm>
            <a:off x="6296787" y="3111989"/>
            <a:ext cx="5628068" cy="73866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5400" noProof="0" dirty="0"/>
              <a:t>2. Orodja in obrazci/predloge </a:t>
            </a:r>
          </a:p>
        </p:txBody>
      </p:sp>
    </p:spTree>
    <p:extLst>
      <p:ext uri="{BB962C8B-B14F-4D97-AF65-F5344CB8AC3E}">
        <p14:creationId xmlns:p14="http://schemas.microsoft.com/office/powerpoint/2010/main" val="353723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Viri za merila –</a:t>
            </a:r>
            <a:br>
              <a:rPr lang="sl-SI" noProof="0" dirty="0"/>
            </a:br>
            <a:r>
              <a:rPr lang="sl-SI" noProof="0" dirty="0"/>
              <a:t>vzorčni primeri razpisnih pogojev</a:t>
            </a:r>
          </a:p>
        </p:txBody>
      </p:sp>
      <p:graphicFrame>
        <p:nvGraphicFramePr>
          <p:cNvPr id="110" name="Google Shape;110;p44"/>
          <p:cNvGraphicFramePr/>
          <p:nvPr>
            <p:extLst>
              <p:ext uri="{D42A27DB-BD31-4B8C-83A1-F6EECF244321}">
                <p14:modId xmlns:p14="http://schemas.microsoft.com/office/powerpoint/2010/main" val="1532296099"/>
              </p:ext>
            </p:extLst>
          </p:nvPr>
        </p:nvGraphicFramePr>
        <p:xfrm>
          <a:off x="594359" y="2512087"/>
          <a:ext cx="11056620" cy="3421104"/>
        </p:xfrm>
        <a:graphic>
          <a:graphicData uri="http://schemas.openxmlformats.org/drawingml/2006/table">
            <a:tbl>
              <a:tblPr firstRow="1" bandRow="1">
                <a:noFill/>
              </a:tblPr>
              <a:tblGrid>
                <a:gridCol w="5528310">
                  <a:extLst>
                    <a:ext uri="{9D8B030D-6E8A-4147-A177-3AD203B41FA5}">
                      <a16:colId xmlns:a16="http://schemas.microsoft.com/office/drawing/2014/main" val="20000"/>
                    </a:ext>
                  </a:extLst>
                </a:gridCol>
                <a:gridCol w="5528310">
                  <a:extLst>
                    <a:ext uri="{9D8B030D-6E8A-4147-A177-3AD203B41FA5}">
                      <a16:colId xmlns:a16="http://schemas.microsoft.com/office/drawing/2014/main" val="20001"/>
                    </a:ext>
                  </a:extLst>
                </a:gridCol>
              </a:tblGrid>
              <a:tr h="347211">
                <a:tc>
                  <a:txBody>
                    <a:bodyPr/>
                    <a:lstStyle/>
                    <a:p>
                      <a:pPr marL="0" marR="0" lvl="0" indent="0" algn="l" rtl="0">
                        <a:lnSpc>
                          <a:spcPct val="100000"/>
                        </a:lnSpc>
                        <a:spcBef>
                          <a:spcPts val="0"/>
                        </a:spcBef>
                        <a:spcAft>
                          <a:spcPts val="0"/>
                        </a:spcAft>
                        <a:buNone/>
                      </a:pPr>
                      <a:r>
                        <a:rPr lang="sl-SI" sz="1800" b="1" u="none" strike="noStrike" cap="none" noProof="0" dirty="0">
                          <a:latin typeface="Aptos" panose="020B0004020202020204" pitchFamily="34" charset="0"/>
                        </a:rPr>
                        <a:t>VIRI ZA MERILA</a:t>
                      </a:r>
                      <a:endParaRPr lang="sl-SI" sz="1800" b="1"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sl-SI" sz="1800" b="1" u="none" strike="noStrike" cap="none" noProof="0" dirty="0">
                          <a:latin typeface="Aptos" panose="020B0004020202020204" pitchFamily="34" charset="0"/>
                        </a:rPr>
                        <a:t>VZORČNI PRIMERI RAZPISNIH POGOJEV</a:t>
                      </a:r>
                      <a:endParaRPr lang="sl-SI" sz="1800" b="1"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extLst>
                  <a:ext uri="{0D108BD9-81ED-4DB2-BD59-A6C34878D82A}">
                    <a16:rowId xmlns:a16="http://schemas.microsoft.com/office/drawing/2014/main" val="10000"/>
                  </a:ext>
                </a:extLst>
              </a:tr>
              <a:tr h="8215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800" noProof="0" dirty="0">
                          <a:latin typeface="Aptos" panose="020B0004020202020204" pitchFamily="34" charset="0"/>
                        </a:rPr>
                        <a:t>Pomagajo naročnikom opredeliti, </a:t>
                      </a:r>
                      <a:r>
                        <a:rPr lang="sl-SI" sz="1800" b="1" noProof="0" dirty="0">
                          <a:latin typeface="Aptos" panose="020B0004020202020204" pitchFamily="34" charset="0"/>
                        </a:rPr>
                        <a:t>katere trajnostne zahteve je treba vključiti</a:t>
                      </a:r>
                      <a:r>
                        <a:rPr lang="sl-SI" sz="1800" u="none" strike="noStrike" cap="none" noProof="0" dirty="0">
                          <a:latin typeface="Aptos" panose="020B0004020202020204" pitchFamily="34" charset="0"/>
                        </a:rPr>
                        <a:t>.</a:t>
                      </a:r>
                      <a:endParaRPr lang="sl-SI" sz="1800" b="1" u="none" strike="noStrike" cap="none" noProof="0" dirty="0">
                        <a:solidFill>
                          <a:schemeClr val="dk1"/>
                        </a:solidFill>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sl-SI" sz="1800" u="none" strike="noStrike" cap="none" noProof="0" dirty="0">
                          <a:latin typeface="Aptos" panose="020B0004020202020204" pitchFamily="34" charset="0"/>
                        </a:rPr>
                        <a:t>Pomagajo naročnikom, da vedo, kako ta merila vključiti v dokumentacijo javnega naročanja.</a:t>
                      </a:r>
                      <a:endParaRPr lang="sl-SI" sz="1800" b="1" u="none" strike="noStrike" cap="none"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extLst>
                  <a:ext uri="{0D108BD9-81ED-4DB2-BD59-A6C34878D82A}">
                    <a16:rowId xmlns:a16="http://schemas.microsoft.com/office/drawing/2014/main" val="10001"/>
                  </a:ext>
                </a:extLst>
              </a:tr>
              <a:tr h="131940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800" noProof="0" dirty="0">
                          <a:latin typeface="Aptos" panose="020B0004020202020204" pitchFamily="34" charset="0"/>
                        </a:rPr>
                        <a:t>Vključujejo okoljska in socialna merila, smernice za tehnične specifikacije, merila za oddajo naročil in klavzule o izpolnjevanju pogodb</a:t>
                      </a:r>
                      <a:r>
                        <a:rPr lang="sl-SI" sz="1800" u="none" strike="noStrike" cap="none" noProof="0" dirty="0">
                          <a:latin typeface="Aptos" panose="020B0004020202020204" pitchFamily="34" charset="0"/>
                        </a:rPr>
                        <a:t>.</a:t>
                      </a:r>
                      <a:endParaRPr lang="sl-SI" sz="1800"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sl-SI" sz="1800" u="none" strike="noStrike" cap="none" noProof="0" dirty="0">
                          <a:latin typeface="Aptos" panose="020B0004020202020204" pitchFamily="34" charset="0"/>
                        </a:rPr>
                        <a:t>Zagotavljajo primere razpisnega besedila, pripravljenega za vključitev v razpisno dokumentacijo, ter pravne formulacije meril, ki zagotavljajo skladnost z zakonodajo o javnem naročanju.</a:t>
                      </a:r>
                      <a:endParaRPr lang="sl-SI" sz="1800"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extLst>
                  <a:ext uri="{0D108BD9-81ED-4DB2-BD59-A6C34878D82A}">
                    <a16:rowId xmlns:a16="http://schemas.microsoft.com/office/drawing/2014/main" val="10002"/>
                  </a:ext>
                </a:extLst>
              </a:tr>
              <a:tr h="868014">
                <a:tc>
                  <a:txBody>
                    <a:bodyPr/>
                    <a:lstStyle/>
                    <a:p>
                      <a:pPr marL="0" marR="0" lvl="0" indent="0" algn="l" rtl="0">
                        <a:lnSpc>
                          <a:spcPct val="100000"/>
                        </a:lnSpc>
                        <a:spcBef>
                          <a:spcPts val="0"/>
                        </a:spcBef>
                        <a:spcAft>
                          <a:spcPts val="0"/>
                        </a:spcAft>
                        <a:buNone/>
                      </a:pPr>
                      <a:r>
                        <a:rPr lang="sl-SI" sz="1800" u="none" strike="noStrike" cap="none" noProof="0" dirty="0">
                          <a:latin typeface="Aptos" panose="020B0004020202020204" pitchFamily="34" charset="0"/>
                        </a:rPr>
                        <a:t>Uporabijo se lahko za izbiro ali prilagoditev trajnostnih meril, ki ustrezajo vaši kategoriji javnih naročil in vašim političnim ciljem.</a:t>
                      </a:r>
                      <a:endParaRPr lang="sl-SI" sz="1800"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sl-SI" sz="1800" u="none" strike="noStrike" cap="none" noProof="0" dirty="0">
                          <a:latin typeface="Aptos" panose="020B0004020202020204" pitchFamily="34" charset="0"/>
                        </a:rPr>
                        <a:t>Lahko se uporabijo za kopiranje ali prilagajanje pravno ustreznega besedila za vstavitev v razpise ali pogodbe.</a:t>
                      </a:r>
                      <a:endParaRPr lang="sl-SI" sz="1800" noProof="0" dirty="0">
                        <a:latin typeface="Aptos" panose="020B0004020202020204" pitchFamily="34" charset="0"/>
                      </a:endParaRPr>
                    </a:p>
                  </a:txBody>
                  <a:tcPr marL="91450" marR="91450" marT="45725" marB="45725">
                    <a:lnL w="12700" cap="flat" cmpd="sng" algn="ctr">
                      <a:solidFill>
                        <a:srgbClr val="64B1BE"/>
                      </a:solidFill>
                      <a:prstDash val="solid"/>
                      <a:round/>
                      <a:headEnd type="none" w="med" len="med"/>
                      <a:tailEnd type="none" w="med" len="med"/>
                    </a:lnL>
                    <a:lnR w="12700" cap="flat" cmpd="sng" algn="ctr">
                      <a:solidFill>
                        <a:srgbClr val="64B1BE"/>
                      </a:solidFill>
                      <a:prstDash val="solid"/>
                      <a:round/>
                      <a:headEnd type="none" w="med" len="med"/>
                      <a:tailEnd type="none" w="med" len="med"/>
                    </a:lnR>
                    <a:lnT w="12700" cap="flat" cmpd="sng" algn="ctr">
                      <a:solidFill>
                        <a:srgbClr val="64B1BE"/>
                      </a:solidFill>
                      <a:prstDash val="solid"/>
                      <a:round/>
                      <a:headEnd type="none" w="med" len="med"/>
                      <a:tailEnd type="none" w="med" len="med"/>
                    </a:lnT>
                    <a:lnB w="12700" cap="flat" cmpd="sng" algn="ctr">
                      <a:solidFill>
                        <a:srgbClr val="64B1B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422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5"/>
          <p:cNvSpPr txBox="1">
            <a:spLocks noGrp="1"/>
          </p:cNvSpPr>
          <p:nvPr>
            <p:ph type="title"/>
          </p:nvPr>
        </p:nvSpPr>
        <p:spPr>
          <a:prstGeom prst="rect">
            <a:avLst/>
          </a:prstGeom>
          <a:noFill/>
          <a:ln>
            <a:noFill/>
          </a:ln>
        </p:spPr>
        <p:txBody>
          <a:bodyPr spcFirstLastPara="1" wrap="square" lIns="0" tIns="0" rIns="0" bIns="0" anchor="b" anchorCtr="0">
            <a:normAutofit fontScale="90000"/>
          </a:bodyPr>
          <a:lstStyle/>
          <a:p>
            <a:pPr marL="0" lvl="0" indent="0" algn="l" rtl="0">
              <a:lnSpc>
                <a:spcPct val="80000"/>
              </a:lnSpc>
              <a:spcBef>
                <a:spcPts val="0"/>
              </a:spcBef>
              <a:spcAft>
                <a:spcPts val="0"/>
              </a:spcAft>
              <a:buClr>
                <a:srgbClr val="3F3F3F"/>
              </a:buClr>
              <a:buSzPts val="4400"/>
              <a:buFont typeface="Play"/>
              <a:buNone/>
            </a:pPr>
            <a:r>
              <a:rPr lang="sl-SI" dirty="0"/>
              <a:t>2.1 Viri za merila</a:t>
            </a:r>
            <a:br>
              <a:rPr lang="sl-SI" dirty="0"/>
            </a:br>
            <a:r>
              <a:rPr lang="sl-SI" dirty="0"/>
              <a:t>2.2 Vzorčni primeri razpisnih pogojev</a:t>
            </a:r>
          </a:p>
        </p:txBody>
      </p:sp>
      <p:grpSp>
        <p:nvGrpSpPr>
          <p:cNvPr id="117" name="Google Shape;117;p45"/>
          <p:cNvGrpSpPr/>
          <p:nvPr/>
        </p:nvGrpSpPr>
        <p:grpSpPr>
          <a:xfrm>
            <a:off x="3060693" y="2263459"/>
            <a:ext cx="8782817" cy="3993544"/>
            <a:chOff x="629469" y="1042788"/>
            <a:chExt cx="11260259" cy="5120036"/>
          </a:xfrm>
        </p:grpSpPr>
        <p:sp>
          <p:nvSpPr>
            <p:cNvPr id="118" name="Google Shape;118;p45"/>
            <p:cNvSpPr/>
            <p:nvPr/>
          </p:nvSpPr>
          <p:spPr>
            <a:xfrm>
              <a:off x="629469" y="1042788"/>
              <a:ext cx="9860520" cy="478509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DE5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45"/>
            <p:cNvSpPr/>
            <p:nvPr/>
          </p:nvSpPr>
          <p:spPr>
            <a:xfrm>
              <a:off x="1930259" y="4283929"/>
              <a:ext cx="261841" cy="226791"/>
            </a:xfrm>
            <a:prstGeom prst="ellipse">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120;p45"/>
            <p:cNvSpPr/>
            <p:nvPr/>
          </p:nvSpPr>
          <p:spPr>
            <a:xfrm>
              <a:off x="1714127" y="4696072"/>
              <a:ext cx="1291728" cy="146675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Google Shape;121;p45"/>
            <p:cNvSpPr txBox="1"/>
            <p:nvPr/>
          </p:nvSpPr>
          <p:spPr>
            <a:xfrm>
              <a:off x="1822215" y="4618875"/>
              <a:ext cx="1491370" cy="1466751"/>
            </a:xfrm>
            <a:prstGeom prst="rect">
              <a:avLst/>
            </a:prstGeom>
            <a:noFill/>
            <a:ln>
              <a:noFill/>
            </a:ln>
          </p:spPr>
          <p:txBody>
            <a:bodyPr spcFirstLastPara="1" wrap="square" lIns="120150" tIns="0" rIns="0" bIns="0" anchor="t" anchorCtr="0">
              <a:noAutofit/>
            </a:bodyPr>
            <a:lstStyle/>
            <a:p>
              <a:pPr marL="0" lvl="0" indent="0" defTabSz="914400" eaLnBrk="1" fontAlgn="auto" latinLnBrk="0" hangingPunct="1">
                <a:buSzPts val="1800"/>
                <a:buFont typeface="Arial"/>
                <a:buNone/>
                <a:tabLst/>
                <a:defRPr/>
              </a:pPr>
              <a:r>
                <a:rPr lang="sl-SI" sz="1800" dirty="0">
                  <a:latin typeface="Aptos" panose="020B0004020202020204" pitchFamily="34" charset="0"/>
                  <a:cs typeface="Aptos Serif" panose="02020604070405020304" pitchFamily="18" charset="0"/>
                </a:rPr>
                <a:t>Merila EU za zeleno javno naročanje</a:t>
              </a:r>
            </a:p>
          </p:txBody>
        </p:sp>
        <p:sp>
          <p:nvSpPr>
            <p:cNvPr id="122" name="Google Shape;122;p45"/>
            <p:cNvSpPr/>
            <p:nvPr/>
          </p:nvSpPr>
          <p:spPr>
            <a:xfrm>
              <a:off x="3421528" y="3403111"/>
              <a:ext cx="354978" cy="354978"/>
            </a:xfrm>
            <a:prstGeom prst="ellipse">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 name="Google Shape;123;p45"/>
            <p:cNvSpPr/>
            <p:nvPr/>
          </p:nvSpPr>
          <p:spPr>
            <a:xfrm>
              <a:off x="3005855" y="3580601"/>
              <a:ext cx="1636846" cy="258222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124;p45"/>
            <p:cNvSpPr txBox="1"/>
            <p:nvPr/>
          </p:nvSpPr>
          <p:spPr>
            <a:xfrm>
              <a:off x="3265289" y="3956752"/>
              <a:ext cx="1951371" cy="822403"/>
            </a:xfrm>
            <a:prstGeom prst="rect">
              <a:avLst/>
            </a:prstGeom>
            <a:noFill/>
            <a:ln>
              <a:noFill/>
            </a:ln>
          </p:spPr>
          <p:txBody>
            <a:bodyPr spcFirstLastPara="1" wrap="square" lIns="188075" tIns="0" rIns="0" bIns="0" anchor="t" anchorCtr="0">
              <a:noAutofit/>
            </a:bodyPr>
            <a:lstStyle/>
            <a:p>
              <a:pPr>
                <a:defRPr/>
              </a:pPr>
              <a:r>
                <a:rPr lang="sl-SI" sz="1800" dirty="0">
                  <a:latin typeface="Aptos" panose="020B0004020202020204" pitchFamily="34" charset="0"/>
                  <a:cs typeface="Aptos Serif" panose="02020604070405020304" pitchFamily="18" charset="0"/>
                </a:rPr>
                <a:t>Znak za okolje Evropske unije</a:t>
              </a:r>
            </a:p>
          </p:txBody>
        </p:sp>
        <p:sp>
          <p:nvSpPr>
            <p:cNvPr id="125" name="Google Shape;125;p45"/>
            <p:cNvSpPr/>
            <p:nvPr/>
          </p:nvSpPr>
          <p:spPr>
            <a:xfrm>
              <a:off x="4888877" y="2839792"/>
              <a:ext cx="473304" cy="473304"/>
            </a:xfrm>
            <a:prstGeom prst="ellipse">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 name="Google Shape;126;p45"/>
            <p:cNvSpPr/>
            <p:nvPr/>
          </p:nvSpPr>
          <p:spPr>
            <a:xfrm>
              <a:off x="4642701" y="2699317"/>
              <a:ext cx="1903080" cy="346350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7" name="Google Shape;127;p45"/>
            <p:cNvSpPr txBox="1"/>
            <p:nvPr/>
          </p:nvSpPr>
          <p:spPr>
            <a:xfrm>
              <a:off x="4713322" y="3489390"/>
              <a:ext cx="2164156" cy="1883360"/>
            </a:xfrm>
            <a:prstGeom prst="rect">
              <a:avLst/>
            </a:prstGeom>
            <a:noFill/>
            <a:ln>
              <a:noFill/>
            </a:ln>
          </p:spPr>
          <p:txBody>
            <a:bodyPr spcFirstLastPara="1" wrap="square" lIns="250775" tIns="0" rIns="0" bIns="0" anchor="t" anchorCtr="0">
              <a:noAutofit/>
            </a:bodyPr>
            <a:lstStyle/>
            <a:p>
              <a:pPr marL="0" lvl="0" indent="0" defTabSz="914400" eaLnBrk="1" fontAlgn="auto" latinLnBrk="0" hangingPunct="1">
                <a:buSzTx/>
                <a:buFont typeface="Arial"/>
                <a:buNone/>
                <a:tabLst/>
                <a:defRPr/>
              </a:pPr>
              <a:r>
                <a:rPr lang="sl-SI" sz="1800" dirty="0">
                  <a:latin typeface="Aptos" panose="020B0004020202020204" pitchFamily="34" charset="0"/>
                  <a:cs typeface="Aptos Serif" panose="02020604070405020304" pitchFamily="18" charset="0"/>
                </a:rPr>
                <a:t>Znaki blaga in storitev ter certifikacijske sheme</a:t>
              </a:r>
            </a:p>
          </p:txBody>
        </p:sp>
        <p:sp>
          <p:nvSpPr>
            <p:cNvPr id="128" name="Google Shape;128;p45"/>
            <p:cNvSpPr/>
            <p:nvPr/>
          </p:nvSpPr>
          <p:spPr>
            <a:xfrm>
              <a:off x="6800386" y="2294996"/>
              <a:ext cx="611351" cy="611353"/>
            </a:xfrm>
            <a:prstGeom prst="ellipse">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9" name="Google Shape;129;p45"/>
            <p:cNvSpPr/>
            <p:nvPr/>
          </p:nvSpPr>
          <p:spPr>
            <a:xfrm>
              <a:off x="6545782" y="2033732"/>
              <a:ext cx="1972104" cy="412909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 name="Google Shape;130;p45"/>
            <p:cNvSpPr txBox="1"/>
            <p:nvPr/>
          </p:nvSpPr>
          <p:spPr>
            <a:xfrm>
              <a:off x="6665877" y="3049617"/>
              <a:ext cx="1972104" cy="990944"/>
            </a:xfrm>
            <a:prstGeom prst="rect">
              <a:avLst/>
            </a:prstGeom>
            <a:noFill/>
            <a:ln>
              <a:noFill/>
            </a:ln>
          </p:spPr>
          <p:txBody>
            <a:bodyPr spcFirstLastPara="1" wrap="square" lIns="323925" tIns="0" rIns="0" bIns="0" anchor="t" anchorCtr="0">
              <a:noAutofit/>
            </a:bodyPr>
            <a:lstStyle/>
            <a:p>
              <a:pPr>
                <a:defRPr/>
              </a:pPr>
              <a:r>
                <a:rPr lang="sl-SI" sz="1800" dirty="0">
                  <a:latin typeface="Aptos" panose="020B0004020202020204" pitchFamily="34" charset="0"/>
                  <a:cs typeface="Aptos Serif" panose="02020604070405020304" pitchFamily="18" charset="0"/>
                </a:rPr>
                <a:t>Okoljski in upravljavski standardi</a:t>
              </a:r>
            </a:p>
          </p:txBody>
        </p:sp>
        <p:sp>
          <p:nvSpPr>
            <p:cNvPr id="131" name="Google Shape;131;p45"/>
            <p:cNvSpPr/>
            <p:nvPr/>
          </p:nvSpPr>
          <p:spPr>
            <a:xfrm>
              <a:off x="8861174" y="1821692"/>
              <a:ext cx="778981" cy="778981"/>
            </a:xfrm>
            <a:prstGeom prst="ellipse">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2" name="Google Shape;132;p45"/>
            <p:cNvSpPr/>
            <p:nvPr/>
          </p:nvSpPr>
          <p:spPr>
            <a:xfrm>
              <a:off x="8517886" y="1626985"/>
              <a:ext cx="1972104" cy="453583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3" name="Google Shape;133;p45"/>
            <p:cNvSpPr txBox="1"/>
            <p:nvPr/>
          </p:nvSpPr>
          <p:spPr>
            <a:xfrm>
              <a:off x="8764725" y="2716544"/>
              <a:ext cx="3125003" cy="1369419"/>
            </a:xfrm>
            <a:prstGeom prst="rect">
              <a:avLst/>
            </a:prstGeom>
            <a:noFill/>
            <a:ln>
              <a:noFill/>
            </a:ln>
          </p:spPr>
          <p:txBody>
            <a:bodyPr spcFirstLastPara="1" wrap="square" lIns="41275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1800" i="0" u="none" strike="noStrike" kern="0" cap="none" spc="0" normalizeH="0" baseline="0" noProof="0" dirty="0">
                  <a:ln>
                    <a:noFill/>
                  </a:ln>
                  <a:solidFill>
                    <a:srgbClr val="000000"/>
                  </a:solidFill>
                  <a:effectLst/>
                  <a:uLnTx/>
                  <a:uFillTx/>
                  <a:latin typeface="Aptos" panose="020B0004020202020204" pitchFamily="34" charset="0"/>
                  <a:cs typeface="Aptos Serif" panose="02020604070405020304" pitchFamily="18" charset="0"/>
                  <a:sym typeface="Arial"/>
                </a:rPr>
                <a:t>Morebitne nacionalne smernice in instrumenti zelenega javnega naročanja</a:t>
              </a:r>
            </a:p>
          </p:txBody>
        </p:sp>
      </p:grpSp>
      <p:pic>
        <p:nvPicPr>
          <p:cNvPr id="134" name="Google Shape;134;p45" descr="Sustainable procurement: from words to deeds | Inverto"/>
          <p:cNvPicPr preferRelativeResize="0"/>
          <p:nvPr/>
        </p:nvPicPr>
        <p:blipFill rotWithShape="1">
          <a:blip r:embed="rId3">
            <a:alphaModFix/>
          </a:blip>
          <a:srcRect/>
          <a:stretch/>
        </p:blipFill>
        <p:spPr>
          <a:xfrm>
            <a:off x="509938" y="2987875"/>
            <a:ext cx="3000375" cy="3000375"/>
          </a:xfrm>
          <a:prstGeom prst="rect">
            <a:avLst/>
          </a:prstGeom>
          <a:noFill/>
          <a:ln>
            <a:noFill/>
          </a:ln>
        </p:spPr>
      </p:pic>
    </p:spTree>
    <p:extLst>
      <p:ext uri="{BB962C8B-B14F-4D97-AF65-F5344CB8AC3E}">
        <p14:creationId xmlns:p14="http://schemas.microsoft.com/office/powerpoint/2010/main" val="196333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4400" noProof="0" dirty="0"/>
              <a:t>Merila EU za zeleno javno naročanje</a:t>
            </a:r>
          </a:p>
        </p:txBody>
      </p:sp>
      <p:sp>
        <p:nvSpPr>
          <p:cNvPr id="140" name="Google Shape;140;p46"/>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r>
              <a:rPr lang="sl-SI" sz="2400" b="0" noProof="0" dirty="0"/>
              <a:t>Skupna merila EU za zeleno javno naročanje (ZeJN) so merila, ki se lahko uporabijo v postopku javnega naročanja blaga, storitev ali del z namenom zmanjšanja vpliva nakupa na okolje.</a:t>
            </a:r>
          </a:p>
          <a:p>
            <a:pPr lvl="0"/>
            <a:endParaRPr lang="sl-SI" sz="2400" b="0" noProof="0" dirty="0"/>
          </a:p>
          <a:p>
            <a:pPr lvl="0"/>
            <a:r>
              <a:rPr lang="sl-SI" sz="2400" b="0" noProof="0" dirty="0"/>
              <a:t>Prostovoljna merila zelenega javnega naročanja so zdaj na voljo za 14 skupin izdelkov.</a:t>
            </a:r>
            <a:endParaRPr lang="sl-SI" sz="2400" noProof="0" dirty="0"/>
          </a:p>
        </p:txBody>
      </p:sp>
    </p:spTree>
    <p:extLst>
      <p:ext uri="{BB962C8B-B14F-4D97-AF65-F5344CB8AC3E}">
        <p14:creationId xmlns:p14="http://schemas.microsoft.com/office/powerpoint/2010/main" val="225945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Znak za okolje Evropske unije</a:t>
            </a:r>
          </a:p>
        </p:txBody>
      </p:sp>
      <p:sp>
        <p:nvSpPr>
          <p:cNvPr id="146" name="Google Shape;146;p47"/>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r>
              <a:rPr lang="sl-SI" dirty="0"/>
              <a:t>Znak za okolje Evropske unije spodbuja blago in storitve z zagotovljeno zmanjšanim okoljskim vplivom v celotnem življenjskem ciklu. Potrošnikom, trgovcem, podjetjem in naročnikom pomaga pri sprejemanju resnično trajnostnih odločitev. Oznaka, ki ji lahko zaupate.</a:t>
            </a:r>
          </a:p>
        </p:txBody>
      </p:sp>
      <p:sp>
        <p:nvSpPr>
          <p:cNvPr id="148" name="Google Shape;148;p47"/>
          <p:cNvSpPr/>
          <p:nvPr/>
        </p:nvSpPr>
        <p:spPr>
          <a:xfrm>
            <a:off x="594358" y="4186399"/>
            <a:ext cx="5605670" cy="2085231"/>
          </a:xfrm>
          <a:prstGeom prst="ellipse">
            <a:avLst/>
          </a:prstGeom>
          <a:solidFill>
            <a:schemeClr val="accen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000" b="0" i="0" u="none" strike="noStrike" kern="0" cap="none" spc="0" normalizeH="0" baseline="0" noProof="0" dirty="0">
                <a:ln>
                  <a:noFill/>
                </a:ln>
                <a:solidFill>
                  <a:srgbClr val="3F3F3F"/>
                </a:solidFill>
                <a:effectLst/>
                <a:uLnTx/>
                <a:uFillTx/>
                <a:latin typeface="Aptos" panose="020B0004020202020204" pitchFamily="34" charset="0"/>
                <a:sym typeface="Arial"/>
              </a:rPr>
              <a:t>Uporablja se lahko za opredelitev tehničnih specifikacij, meril za oddajo naročila ali zahtev za preverjanje!</a:t>
            </a:r>
            <a:endParaRPr kumimoji="0" lang="sl-SI" sz="2000" b="1" i="0" u="none" strike="noStrike" kern="0" cap="none" spc="0" normalizeH="0" baseline="0" noProof="0" dirty="0">
              <a:ln>
                <a:noFill/>
              </a:ln>
              <a:solidFill>
                <a:srgbClr val="3F3F3F"/>
              </a:solidFill>
              <a:effectLst/>
              <a:uLnTx/>
              <a:uFillTx/>
              <a:latin typeface="Aptos" panose="020B0004020202020204" pitchFamily="34" charset="0"/>
              <a:sym typeface="Arial"/>
            </a:endParaRPr>
          </a:p>
        </p:txBody>
      </p:sp>
      <p:pic>
        <p:nvPicPr>
          <p:cNvPr id="2" name="Picture 1">
            <a:extLst>
              <a:ext uri="{FF2B5EF4-FFF2-40B4-BE49-F238E27FC236}">
                <a16:creationId xmlns:a16="http://schemas.microsoft.com/office/drawing/2014/main" id="{48A3BCC2-6D1F-FADF-7FD2-6809F6D72879}"/>
              </a:ext>
            </a:extLst>
          </p:cNvPr>
          <p:cNvPicPr>
            <a:picLocks noChangeAspect="1"/>
          </p:cNvPicPr>
          <p:nvPr/>
        </p:nvPicPr>
        <p:blipFill>
          <a:blip r:embed="rId3"/>
          <a:stretch>
            <a:fillRect/>
          </a:stretch>
        </p:blipFill>
        <p:spPr>
          <a:xfrm>
            <a:off x="8743654" y="1191506"/>
            <a:ext cx="975445" cy="975445"/>
          </a:xfrm>
          <a:prstGeom prst="rect">
            <a:avLst/>
          </a:prstGeom>
        </p:spPr>
      </p:pic>
      <p:sp>
        <p:nvSpPr>
          <p:cNvPr id="3" name="Google Shape;148;p47">
            <a:extLst>
              <a:ext uri="{FF2B5EF4-FFF2-40B4-BE49-F238E27FC236}">
                <a16:creationId xmlns:a16="http://schemas.microsoft.com/office/drawing/2014/main" id="{5F703825-5529-7F4B-A4C2-74DF0D3008FA}"/>
              </a:ext>
            </a:extLst>
          </p:cNvPr>
          <p:cNvSpPr/>
          <p:nvPr/>
        </p:nvSpPr>
        <p:spPr>
          <a:xfrm>
            <a:off x="8480613" y="4217130"/>
            <a:ext cx="1979526" cy="1837405"/>
          </a:xfrm>
          <a:prstGeom prst="ellipse">
            <a:avLst/>
          </a:prstGeom>
          <a:solidFill>
            <a:schemeClr val="accen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defRPr/>
            </a:pPr>
            <a:r>
              <a:rPr lang="sl-SI" sz="2000" b="1" dirty="0">
                <a:solidFill>
                  <a:srgbClr val="3F3F3F"/>
                </a:solidFill>
                <a:latin typeface="Aptos" panose="020B0004020202020204" pitchFamily="34" charset="0"/>
              </a:rPr>
              <a:t>Zakaj je vir meril? </a:t>
            </a:r>
            <a:endParaRPr lang="sl-SI" sz="2000" dirty="0">
              <a:solidFill>
                <a:srgbClr val="3F3F3F"/>
              </a:solidFill>
              <a:latin typeface="Aptos" panose="020B0004020202020204" pitchFamily="34" charset="0"/>
            </a:endParaRPr>
          </a:p>
        </p:txBody>
      </p:sp>
      <p:sp>
        <p:nvSpPr>
          <p:cNvPr id="4" name="Arrow: Right 3">
            <a:extLst>
              <a:ext uri="{FF2B5EF4-FFF2-40B4-BE49-F238E27FC236}">
                <a16:creationId xmlns:a16="http://schemas.microsoft.com/office/drawing/2014/main" id="{F82BEEC1-0B7C-06AC-EE08-2A44075D7F4E}"/>
              </a:ext>
            </a:extLst>
          </p:cNvPr>
          <p:cNvSpPr/>
          <p:nvPr/>
        </p:nvSpPr>
        <p:spPr>
          <a:xfrm rot="10800000">
            <a:off x="6481187" y="5004081"/>
            <a:ext cx="1718268" cy="422031"/>
          </a:xfrm>
          <a:prstGeom prst="rightArrow">
            <a:avLst/>
          </a:prstGeom>
          <a:solidFill>
            <a:srgbClr val="A3C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003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64" name="Google Shape;164;p48" descr="ASC | Labelinfo"/>
          <p:cNvPicPr preferRelativeResize="0"/>
          <p:nvPr/>
        </p:nvPicPr>
        <p:blipFill rotWithShape="1">
          <a:blip r:embed="rId3">
            <a:alphaModFix/>
          </a:blip>
          <a:srcRect/>
          <a:stretch/>
        </p:blipFill>
        <p:spPr>
          <a:xfrm>
            <a:off x="4610443" y="3732162"/>
            <a:ext cx="1597331" cy="1597331"/>
          </a:xfrm>
          <a:prstGeom prst="rect">
            <a:avLst/>
          </a:prstGeom>
          <a:noFill/>
          <a:ln>
            <a:noFill/>
          </a:ln>
        </p:spPr>
      </p:pic>
      <p:pic>
        <p:nvPicPr>
          <p:cNvPr id="157" name="Google Shape;157;p48" descr="Blauer Engel | Das deutsche Umweltzeichen"/>
          <p:cNvPicPr preferRelativeResize="0"/>
          <p:nvPr/>
        </p:nvPicPr>
        <p:blipFill rotWithShape="1">
          <a:blip r:embed="rId4">
            <a:alphaModFix/>
          </a:blip>
          <a:srcRect/>
          <a:stretch/>
        </p:blipFill>
        <p:spPr>
          <a:xfrm>
            <a:off x="708256" y="3886783"/>
            <a:ext cx="2007084" cy="1129509"/>
          </a:xfrm>
          <a:prstGeom prst="rect">
            <a:avLst/>
          </a:prstGeom>
          <a:noFill/>
          <a:ln>
            <a:noFill/>
          </a:ln>
        </p:spPr>
      </p:pic>
      <p:sp>
        <p:nvSpPr>
          <p:cNvPr id="167" name="Google Shape;167;p48"/>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sl-SI" sz="11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t>27</a:t>
            </a:fld>
            <a:endParaRPr kumimoji="0" lang="sl-SI" sz="1100" b="1" i="0" u="none" strike="noStrike" kern="0" cap="none" spc="0" normalizeH="0" baseline="0" noProof="0" dirty="0">
              <a:ln>
                <a:noFill/>
              </a:ln>
              <a:solidFill>
                <a:srgbClr val="000000"/>
              </a:solidFill>
              <a:effectLst/>
              <a:uLnTx/>
              <a:uFillTx/>
              <a:latin typeface="Arial"/>
              <a:cs typeface="Arial"/>
              <a:sym typeface="Arial"/>
            </a:endParaRPr>
          </a:p>
        </p:txBody>
      </p:sp>
      <p:sp>
        <p:nvSpPr>
          <p:cNvPr id="154" name="Google Shape;154;p48"/>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Znaki blaga in storitev</a:t>
            </a:r>
            <a:br>
              <a:rPr lang="sl-SI" noProof="0" dirty="0"/>
            </a:br>
            <a:r>
              <a:rPr lang="sl-SI" noProof="0" dirty="0"/>
              <a:t>ter certifikacijske sheme</a:t>
            </a:r>
          </a:p>
        </p:txBody>
      </p:sp>
      <p:pic>
        <p:nvPicPr>
          <p:cNvPr id="155" name="Google Shape;155;p48" descr="Europäisches Umweltzeichen – Wikipedia"/>
          <p:cNvPicPr preferRelativeResize="0"/>
          <p:nvPr/>
        </p:nvPicPr>
        <p:blipFill rotWithShape="1">
          <a:blip r:embed="rId5">
            <a:alphaModFix/>
          </a:blip>
          <a:srcRect/>
          <a:stretch/>
        </p:blipFill>
        <p:spPr>
          <a:xfrm>
            <a:off x="2211163" y="2801779"/>
            <a:ext cx="974873" cy="974873"/>
          </a:xfrm>
          <a:prstGeom prst="rect">
            <a:avLst/>
          </a:prstGeom>
          <a:noFill/>
          <a:ln>
            <a:noFill/>
          </a:ln>
        </p:spPr>
      </p:pic>
      <p:pic>
        <p:nvPicPr>
          <p:cNvPr id="156" name="Google Shape;156;p48" descr="Österreichisches Umweltzeichen"/>
          <p:cNvPicPr preferRelativeResize="0"/>
          <p:nvPr/>
        </p:nvPicPr>
        <p:blipFill rotWithShape="1">
          <a:blip r:embed="rId6">
            <a:alphaModFix/>
          </a:blip>
          <a:srcRect/>
          <a:stretch/>
        </p:blipFill>
        <p:spPr>
          <a:xfrm>
            <a:off x="521844" y="2801779"/>
            <a:ext cx="974872" cy="974872"/>
          </a:xfrm>
          <a:prstGeom prst="rect">
            <a:avLst/>
          </a:prstGeom>
          <a:noFill/>
          <a:ln>
            <a:noFill/>
          </a:ln>
        </p:spPr>
      </p:pic>
      <p:pic>
        <p:nvPicPr>
          <p:cNvPr id="158" name="Google Shape;158;p48" descr="NF environnement - papier | écoconso"/>
          <p:cNvPicPr preferRelativeResize="0"/>
          <p:nvPr/>
        </p:nvPicPr>
        <p:blipFill rotWithShape="1">
          <a:blip r:embed="rId7">
            <a:alphaModFix/>
          </a:blip>
          <a:srcRect/>
          <a:stretch/>
        </p:blipFill>
        <p:spPr>
          <a:xfrm>
            <a:off x="2814385" y="3982866"/>
            <a:ext cx="1332324" cy="974871"/>
          </a:xfrm>
          <a:prstGeom prst="rect">
            <a:avLst/>
          </a:prstGeom>
          <a:noFill/>
          <a:ln>
            <a:noFill/>
          </a:ln>
        </p:spPr>
      </p:pic>
      <p:pic>
        <p:nvPicPr>
          <p:cNvPr id="159" name="Google Shape;159;p48" descr="Cradle to Cradle Certified Tyman International products"/>
          <p:cNvPicPr preferRelativeResize="0"/>
          <p:nvPr/>
        </p:nvPicPr>
        <p:blipFill rotWithShape="1">
          <a:blip r:embed="rId8">
            <a:alphaModFix/>
          </a:blip>
          <a:srcRect/>
          <a:stretch/>
        </p:blipFill>
        <p:spPr>
          <a:xfrm>
            <a:off x="3926383" y="2846303"/>
            <a:ext cx="885825" cy="885825"/>
          </a:xfrm>
          <a:prstGeom prst="rect">
            <a:avLst/>
          </a:prstGeom>
          <a:noFill/>
          <a:ln>
            <a:noFill/>
          </a:ln>
        </p:spPr>
      </p:pic>
      <p:pic>
        <p:nvPicPr>
          <p:cNvPr id="160" name="Google Shape;160;p48" descr="Die globale Nachhaltigkeitszertifizierung für IT-Produkte"/>
          <p:cNvPicPr preferRelativeResize="0"/>
          <p:nvPr/>
        </p:nvPicPr>
        <p:blipFill rotWithShape="1">
          <a:blip r:embed="rId9">
            <a:alphaModFix/>
          </a:blip>
          <a:srcRect/>
          <a:stretch/>
        </p:blipFill>
        <p:spPr>
          <a:xfrm>
            <a:off x="491530" y="5016292"/>
            <a:ext cx="1438275" cy="895350"/>
          </a:xfrm>
          <a:prstGeom prst="rect">
            <a:avLst/>
          </a:prstGeom>
          <a:noFill/>
          <a:ln>
            <a:noFill/>
          </a:ln>
        </p:spPr>
      </p:pic>
      <p:pic>
        <p:nvPicPr>
          <p:cNvPr id="161" name="Google Shape;161;p48" descr="OEKO-TEX® STANDARD 100"/>
          <p:cNvPicPr preferRelativeResize="0"/>
          <p:nvPr/>
        </p:nvPicPr>
        <p:blipFill rotWithShape="1">
          <a:blip r:embed="rId10">
            <a:alphaModFix/>
          </a:blip>
          <a:srcRect/>
          <a:stretch/>
        </p:blipFill>
        <p:spPr>
          <a:xfrm>
            <a:off x="2119236" y="5208218"/>
            <a:ext cx="1066800" cy="1009650"/>
          </a:xfrm>
          <a:prstGeom prst="rect">
            <a:avLst/>
          </a:prstGeom>
          <a:noFill/>
          <a:ln>
            <a:noFill/>
          </a:ln>
        </p:spPr>
      </p:pic>
      <p:pic>
        <p:nvPicPr>
          <p:cNvPr id="162" name="Google Shape;162;p48" descr="Global Organic Textile Standard Logo"/>
          <p:cNvPicPr preferRelativeResize="0"/>
          <p:nvPr/>
        </p:nvPicPr>
        <p:blipFill rotWithShape="1">
          <a:blip r:embed="rId11">
            <a:alphaModFix/>
          </a:blip>
          <a:srcRect/>
          <a:stretch/>
        </p:blipFill>
        <p:spPr>
          <a:xfrm>
            <a:off x="3926383" y="5250923"/>
            <a:ext cx="809625" cy="809625"/>
          </a:xfrm>
          <a:prstGeom prst="rect">
            <a:avLst/>
          </a:prstGeom>
          <a:noFill/>
          <a:ln>
            <a:noFill/>
          </a:ln>
        </p:spPr>
      </p:pic>
      <p:pic>
        <p:nvPicPr>
          <p:cNvPr id="163" name="Google Shape;163;p48"/>
          <p:cNvPicPr preferRelativeResize="0"/>
          <p:nvPr/>
        </p:nvPicPr>
        <p:blipFill rotWithShape="1">
          <a:blip r:embed="rId12">
            <a:alphaModFix/>
          </a:blip>
          <a:srcRect/>
          <a:stretch/>
        </p:blipFill>
        <p:spPr>
          <a:xfrm>
            <a:off x="9659387" y="5300030"/>
            <a:ext cx="1019175" cy="447675"/>
          </a:xfrm>
          <a:prstGeom prst="rect">
            <a:avLst/>
          </a:prstGeom>
          <a:noFill/>
          <a:ln>
            <a:noFill/>
          </a:ln>
        </p:spPr>
      </p:pic>
      <p:pic>
        <p:nvPicPr>
          <p:cNvPr id="165" name="Google Shape;165;p48" descr="Bio-Logo - Europäische Kommission"/>
          <p:cNvPicPr preferRelativeResize="0"/>
          <p:nvPr/>
        </p:nvPicPr>
        <p:blipFill rotWithShape="1">
          <a:blip r:embed="rId13">
            <a:alphaModFix/>
          </a:blip>
          <a:srcRect/>
          <a:stretch/>
        </p:blipFill>
        <p:spPr>
          <a:xfrm>
            <a:off x="5497001" y="2817728"/>
            <a:ext cx="1419225" cy="942975"/>
          </a:xfrm>
          <a:prstGeom prst="rect">
            <a:avLst/>
          </a:prstGeom>
          <a:noFill/>
          <a:ln>
            <a:noFill/>
          </a:ln>
        </p:spPr>
      </p:pic>
      <p:pic>
        <p:nvPicPr>
          <p:cNvPr id="166" name="Google Shape;166;p48" descr="Kühl- und Gefriergeräte | Umweltbundesamt"/>
          <p:cNvPicPr preferRelativeResize="0"/>
          <p:nvPr/>
        </p:nvPicPr>
        <p:blipFill rotWithShape="1">
          <a:blip r:embed="rId14">
            <a:alphaModFix/>
          </a:blip>
          <a:srcRect l="37292" r="37838"/>
          <a:stretch/>
        </p:blipFill>
        <p:spPr>
          <a:xfrm>
            <a:off x="8490287" y="1762126"/>
            <a:ext cx="1031358" cy="2087083"/>
          </a:xfrm>
          <a:prstGeom prst="rect">
            <a:avLst/>
          </a:prstGeom>
          <a:noFill/>
          <a:ln>
            <a:noFill/>
          </a:ln>
        </p:spPr>
      </p:pic>
      <p:pic>
        <p:nvPicPr>
          <p:cNvPr id="168" name="Google Shape;168;p48"/>
          <p:cNvPicPr preferRelativeResize="0"/>
          <p:nvPr/>
        </p:nvPicPr>
        <p:blipFill rotWithShape="1">
          <a:blip r:embed="rId15">
            <a:alphaModFix/>
          </a:blip>
          <a:srcRect/>
          <a:stretch/>
        </p:blipFill>
        <p:spPr>
          <a:xfrm>
            <a:off x="5737707" y="5178477"/>
            <a:ext cx="861310" cy="863415"/>
          </a:xfrm>
          <a:prstGeom prst="rect">
            <a:avLst/>
          </a:prstGeom>
          <a:noFill/>
          <a:ln>
            <a:noFill/>
          </a:ln>
        </p:spPr>
      </p:pic>
      <p:pic>
        <p:nvPicPr>
          <p:cNvPr id="169" name="Google Shape;169;p48"/>
          <p:cNvPicPr preferRelativeResize="0"/>
          <p:nvPr/>
        </p:nvPicPr>
        <p:blipFill rotWithShape="1">
          <a:blip r:embed="rId16">
            <a:alphaModFix/>
          </a:blip>
          <a:srcRect/>
          <a:stretch/>
        </p:blipFill>
        <p:spPr>
          <a:xfrm>
            <a:off x="8027102" y="5154909"/>
            <a:ext cx="861310" cy="881777"/>
          </a:xfrm>
          <a:prstGeom prst="rect">
            <a:avLst/>
          </a:prstGeom>
          <a:noFill/>
          <a:ln>
            <a:noFill/>
          </a:ln>
        </p:spPr>
      </p:pic>
      <p:pic>
        <p:nvPicPr>
          <p:cNvPr id="170" name="Google Shape;170;p48"/>
          <p:cNvPicPr preferRelativeResize="0"/>
          <p:nvPr/>
        </p:nvPicPr>
        <p:blipFill rotWithShape="1">
          <a:blip r:embed="rId17">
            <a:alphaModFix/>
          </a:blip>
          <a:srcRect/>
          <a:stretch/>
        </p:blipFill>
        <p:spPr>
          <a:xfrm>
            <a:off x="6959453" y="3780155"/>
            <a:ext cx="1390117" cy="1286872"/>
          </a:xfrm>
          <a:prstGeom prst="rect">
            <a:avLst/>
          </a:prstGeom>
          <a:noFill/>
          <a:ln>
            <a:noFill/>
          </a:ln>
        </p:spPr>
      </p:pic>
      <p:pic>
        <p:nvPicPr>
          <p:cNvPr id="171" name="Google Shape;171;p48"/>
          <p:cNvPicPr preferRelativeResize="0"/>
          <p:nvPr/>
        </p:nvPicPr>
        <p:blipFill rotWithShape="1">
          <a:blip r:embed="rId18">
            <a:alphaModFix/>
          </a:blip>
          <a:srcRect/>
          <a:stretch/>
        </p:blipFill>
        <p:spPr>
          <a:xfrm>
            <a:off x="9659387" y="3712151"/>
            <a:ext cx="1390117" cy="1155535"/>
          </a:xfrm>
          <a:prstGeom prst="rect">
            <a:avLst/>
          </a:prstGeom>
          <a:noFill/>
          <a:ln>
            <a:noFill/>
          </a:ln>
        </p:spPr>
      </p:pic>
    </p:spTree>
    <p:extLst>
      <p:ext uri="{BB962C8B-B14F-4D97-AF65-F5344CB8AC3E}">
        <p14:creationId xmlns:p14="http://schemas.microsoft.com/office/powerpoint/2010/main" val="179148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9"/>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Katere vrste </a:t>
            </a:r>
            <a:r>
              <a:rPr lang="sl-SI" noProof="0" dirty="0"/>
              <a:t>znakov</a:t>
            </a:r>
            <a:r>
              <a:rPr lang="sl-SI" b="1" noProof="0" dirty="0"/>
              <a:t> obstajajo</a:t>
            </a:r>
            <a:r>
              <a:rPr lang="sl-SI" noProof="0" dirty="0"/>
              <a:t>?</a:t>
            </a:r>
          </a:p>
        </p:txBody>
      </p:sp>
      <p:sp>
        <p:nvSpPr>
          <p:cNvPr id="177" name="Google Shape;177;p49"/>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lvl="0" indent="-342900">
              <a:buClr>
                <a:srgbClr val="035854"/>
              </a:buClr>
              <a:buSzPct val="100000"/>
              <a:buFont typeface="Arial" panose="020B0604020202020204" pitchFamily="34" charset="0"/>
              <a:buChar char="•"/>
            </a:pPr>
            <a:r>
              <a:rPr lang="sl-SI" sz="2400" noProof="0" dirty="0"/>
              <a:t>Zakonsko predpisani znaki</a:t>
            </a:r>
          </a:p>
          <a:p>
            <a:pPr marL="342000" lvl="0" indent="-342900">
              <a:buClr>
                <a:srgbClr val="035854"/>
              </a:buClr>
              <a:buSzPct val="100000"/>
              <a:buFont typeface="Arial" panose="020B0604020202020204" pitchFamily="34" charset="0"/>
              <a:buChar char="•"/>
            </a:pPr>
            <a:r>
              <a:rPr lang="sl-SI" sz="2400" noProof="0" dirty="0"/>
              <a:t>Okoljski znaki tipa I</a:t>
            </a:r>
          </a:p>
          <a:p>
            <a:pPr marL="342000" lvl="0" indent="-342900">
              <a:buClr>
                <a:srgbClr val="035854"/>
              </a:buClr>
              <a:buSzPct val="100000"/>
              <a:buFont typeface="Arial" panose="020B0604020202020204" pitchFamily="34" charset="0"/>
              <a:buChar char="•"/>
            </a:pPr>
            <a:r>
              <a:rPr lang="sl-SI" sz="2400" noProof="0" dirty="0"/>
              <a:t>Socialni znaki </a:t>
            </a:r>
          </a:p>
          <a:p>
            <a:pPr marL="342000" lvl="0" indent="-342900">
              <a:buClr>
                <a:srgbClr val="035854"/>
              </a:buClr>
              <a:buSzPct val="100000"/>
              <a:buFont typeface="Arial" panose="020B0604020202020204" pitchFamily="34" charset="0"/>
              <a:buChar char="•"/>
            </a:pPr>
            <a:r>
              <a:rPr lang="sl-SI" sz="2400" noProof="0" dirty="0"/>
              <a:t>Zasebni znaki</a:t>
            </a:r>
          </a:p>
          <a:p>
            <a:pPr marL="342000" lvl="0" indent="-342900">
              <a:buClr>
                <a:srgbClr val="035854"/>
              </a:buClr>
              <a:buSzPct val="100000"/>
              <a:buFont typeface="Arial" panose="020B0604020202020204" pitchFamily="34" charset="0"/>
              <a:buChar char="•"/>
            </a:pPr>
            <a:r>
              <a:rPr lang="sl-SI" sz="2400" noProof="0" dirty="0"/>
              <a:t>Regionalne blagovne znamke</a:t>
            </a:r>
          </a:p>
          <a:p>
            <a:pPr marL="342000" lvl="0" indent="-342900">
              <a:buClr>
                <a:srgbClr val="035854"/>
              </a:buClr>
              <a:buSzPct val="100000"/>
              <a:buFont typeface="Arial" panose="020B0604020202020204" pitchFamily="34" charset="0"/>
              <a:buChar char="•"/>
            </a:pPr>
            <a:r>
              <a:rPr lang="sl-SI" sz="2400" noProof="0" dirty="0"/>
              <a:t>Certifikati podjetij / sistemi upravljanja</a:t>
            </a:r>
          </a:p>
        </p:txBody>
      </p:sp>
    </p:spTree>
    <p:extLst>
      <p:ext uri="{BB962C8B-B14F-4D97-AF65-F5344CB8AC3E}">
        <p14:creationId xmlns:p14="http://schemas.microsoft.com/office/powerpoint/2010/main" val="1401806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4" name="Text Placeholder 3">
            <a:extLst>
              <a:ext uri="{FF2B5EF4-FFF2-40B4-BE49-F238E27FC236}">
                <a16:creationId xmlns:a16="http://schemas.microsoft.com/office/drawing/2014/main" id="{6B642EAF-4585-2557-1F6E-E7EF9E2BD840}"/>
              </a:ext>
            </a:extLst>
          </p:cNvPr>
          <p:cNvSpPr>
            <a:spLocks noGrp="1"/>
          </p:cNvSpPr>
          <p:nvPr>
            <p:ph type="body" idx="1"/>
          </p:nvPr>
        </p:nvSpPr>
        <p:spPr>
          <a:xfrm>
            <a:off x="594361" y="2654643"/>
            <a:ext cx="9576374" cy="4308872"/>
          </a:xfrm>
        </p:spPr>
        <p:txBody>
          <a:bodyPr/>
          <a:lstStyle/>
          <a:p>
            <a:pPr marL="25400" lvl="0">
              <a:buClr>
                <a:srgbClr val="000000"/>
              </a:buClr>
              <a:defRPr/>
            </a:pPr>
            <a:r>
              <a:rPr lang="sl-SI" b="1" dirty="0"/>
              <a:t>Znak EU za energetsko učinkovitost in znak EU za porabo energije za različne izdelke:</a:t>
            </a:r>
          </a:p>
          <a:p>
            <a:pPr marL="311150" lvl="6" indent="-285750">
              <a:lnSpc>
                <a:spcPct val="100000"/>
              </a:lnSpc>
              <a:spcBef>
                <a:spcPts val="0"/>
              </a:spcBef>
              <a:buClr>
                <a:srgbClr val="035854"/>
              </a:buClr>
              <a:buSzPts val="2000"/>
              <a:buFont typeface="Arial" panose="020B0604020202020204" pitchFamily="34" charset="0"/>
              <a:buChar char="•"/>
              <a:defRPr/>
            </a:pPr>
            <a:r>
              <a:rPr lang="sl-SI" sz="2000" dirty="0">
                <a:solidFill>
                  <a:srgbClr val="3F3F3F"/>
                </a:solidFill>
                <a:latin typeface="Aptos" panose="020B0004020202020204" pitchFamily="34" charset="0"/>
              </a:rPr>
              <a:t>gospodinjski aparati, svetila, grelniki vode/bojlerji …</a:t>
            </a:r>
          </a:p>
          <a:p>
            <a:pPr marL="25400" lvl="0">
              <a:buClr>
                <a:srgbClr val="000000"/>
              </a:buClr>
              <a:defRPr/>
            </a:pPr>
            <a:endParaRPr lang="sl-SI" b="1" dirty="0"/>
          </a:p>
          <a:p>
            <a:pPr marL="25400" lvl="0">
              <a:buClr>
                <a:srgbClr val="000000"/>
              </a:buClr>
              <a:defRPr/>
            </a:pPr>
            <a:r>
              <a:rPr lang="sl-SI" b="1" dirty="0"/>
              <a:t>Naprave so razvrščene glede na njihovo porabo energije.</a:t>
            </a:r>
          </a:p>
          <a:p>
            <a:pPr marL="25400" lvl="0">
              <a:buClr>
                <a:srgbClr val="000000"/>
              </a:buClr>
              <a:defRPr/>
            </a:pPr>
            <a:r>
              <a:rPr lang="sl-SI" b="1" dirty="0"/>
              <a:t>Novo označevanje od leta 2021 – energetski razredi A–G najprej za:</a:t>
            </a:r>
          </a:p>
          <a:p>
            <a:pPr marL="342000" lvl="0" indent="-342000">
              <a:buClr>
                <a:srgbClr val="035854"/>
              </a:buClr>
              <a:buFont typeface="Arial"/>
              <a:buChar char="•"/>
              <a:defRPr/>
            </a:pPr>
            <a:r>
              <a:rPr lang="sl-SI" dirty="0"/>
              <a:t>hladilnike in zamrzovalnike, vključno s shrambami za shranjevanje vina;</a:t>
            </a:r>
          </a:p>
          <a:p>
            <a:pPr marL="342000" lvl="0" indent="-342000">
              <a:buClr>
                <a:srgbClr val="035854"/>
              </a:buClr>
              <a:buFont typeface="Arial"/>
              <a:buChar char="•"/>
              <a:defRPr/>
            </a:pPr>
            <a:r>
              <a:rPr lang="sl-SI" dirty="0"/>
              <a:t>pomivalne stroje, pralne stroje, vključno s pralno-sušilnimi stroji;</a:t>
            </a:r>
          </a:p>
          <a:p>
            <a:pPr marL="342000" lvl="0" indent="-342000">
              <a:buClr>
                <a:srgbClr val="035854"/>
              </a:buClr>
              <a:buFont typeface="Arial"/>
              <a:buChar char="•"/>
              <a:defRPr/>
            </a:pPr>
            <a:r>
              <a:rPr lang="sl-SI" dirty="0"/>
              <a:t>elektronske zaslone, vključno s televizorji;</a:t>
            </a:r>
          </a:p>
          <a:p>
            <a:pPr marL="342000" lvl="0" indent="-342000">
              <a:buClr>
                <a:srgbClr val="035854"/>
              </a:buClr>
              <a:buFont typeface="Arial"/>
              <a:buChar char="•"/>
              <a:defRPr/>
            </a:pPr>
            <a:r>
              <a:rPr lang="sl-SI" dirty="0"/>
              <a:t>luči in svetila.</a:t>
            </a:r>
          </a:p>
          <a:p>
            <a:pPr marL="25400" lvl="0">
              <a:buClr>
                <a:srgbClr val="000000"/>
              </a:buClr>
              <a:defRPr/>
            </a:pPr>
            <a:endParaRPr lang="sl-SI" b="1" dirty="0"/>
          </a:p>
          <a:p>
            <a:pPr marL="25400" lvl="0">
              <a:buClr>
                <a:srgbClr val="000000"/>
              </a:buClr>
              <a:defRPr/>
            </a:pPr>
            <a:r>
              <a:rPr lang="sl-SI" b="1" dirty="0"/>
              <a:t>Ekološki logotip EU za kmetijske proizvode, ki se tržijo kot ekološki.</a:t>
            </a:r>
          </a:p>
          <a:p>
            <a:pPr marL="25400" lvl="0">
              <a:buClr>
                <a:srgbClr val="000000"/>
              </a:buClr>
              <a:defRPr/>
            </a:pPr>
            <a:endParaRPr lang="sl-SI" dirty="0"/>
          </a:p>
          <a:p>
            <a:endParaRPr lang="sl-SI" dirty="0"/>
          </a:p>
        </p:txBody>
      </p:sp>
      <p:sp>
        <p:nvSpPr>
          <p:cNvPr id="182" name="Google Shape;182;p5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Zakonsko predpisani znaki </a:t>
            </a:r>
          </a:p>
        </p:txBody>
      </p:sp>
      <p:pic>
        <p:nvPicPr>
          <p:cNvPr id="184" name="Google Shape;184;p50" descr="Kühl- und Gefriergeräte | Umweltbundesamt"/>
          <p:cNvPicPr preferRelativeResize="0"/>
          <p:nvPr/>
        </p:nvPicPr>
        <p:blipFill rotWithShape="1">
          <a:blip r:embed="rId3">
            <a:alphaModFix/>
          </a:blip>
          <a:srcRect l="37292" r="37838"/>
          <a:stretch/>
        </p:blipFill>
        <p:spPr>
          <a:xfrm>
            <a:off x="10245219" y="1797824"/>
            <a:ext cx="1396823" cy="2279208"/>
          </a:xfrm>
          <a:prstGeom prst="rect">
            <a:avLst/>
          </a:prstGeom>
          <a:noFill/>
          <a:ln>
            <a:noFill/>
          </a:ln>
        </p:spPr>
      </p:pic>
      <p:pic>
        <p:nvPicPr>
          <p:cNvPr id="185" name="Google Shape;185;p50" descr="The organic logo - European Commission"/>
          <p:cNvPicPr preferRelativeResize="0"/>
          <p:nvPr/>
        </p:nvPicPr>
        <p:blipFill rotWithShape="1">
          <a:blip r:embed="rId4">
            <a:alphaModFix/>
          </a:blip>
          <a:srcRect/>
          <a:stretch/>
        </p:blipFill>
        <p:spPr>
          <a:xfrm>
            <a:off x="10170734" y="4270549"/>
            <a:ext cx="1471308" cy="1359845"/>
          </a:xfrm>
          <a:prstGeom prst="rect">
            <a:avLst/>
          </a:prstGeom>
          <a:noFill/>
          <a:ln>
            <a:noFill/>
          </a:ln>
        </p:spPr>
      </p:pic>
    </p:spTree>
    <p:extLst>
      <p:ext uri="{BB962C8B-B14F-4D97-AF65-F5344CB8AC3E}">
        <p14:creationId xmlns:p14="http://schemas.microsoft.com/office/powerpoint/2010/main" val="161143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en-GB" dirty="0"/>
              <a:t>1. </a:t>
            </a:r>
            <a:r>
              <a:rPr lang="sl-SI" dirty="0"/>
              <a:t>Pomembni koraki za izvajanje</a:t>
            </a:r>
          </a:p>
        </p:txBody>
      </p:sp>
    </p:spTree>
    <p:extLst>
      <p:ext uri="{BB962C8B-B14F-4D97-AF65-F5344CB8AC3E}">
        <p14:creationId xmlns:p14="http://schemas.microsoft.com/office/powerpoint/2010/main" val="419970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Prostovoljni okoljski znaki oziroma okoljski znaki tipa I</a:t>
            </a:r>
          </a:p>
        </p:txBody>
      </p:sp>
      <p:sp>
        <p:nvSpPr>
          <p:cNvPr id="191" name="Google Shape;191;p51"/>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SzPct val="99983"/>
            </a:pPr>
            <a:r>
              <a:rPr lang="sl-SI" b="1" dirty="0"/>
              <a:t>Certificiranje blaga s strani neodvisnih tretjih oseb</a:t>
            </a:r>
          </a:p>
          <a:p>
            <a:pPr>
              <a:buSzPct val="99983"/>
            </a:pPr>
            <a:endParaRPr lang="sl-SI" b="1" dirty="0"/>
          </a:p>
          <a:p>
            <a:pPr>
              <a:buSzPct val="99983"/>
            </a:pPr>
            <a:r>
              <a:rPr lang="sl-SI" b="1" dirty="0"/>
              <a:t>Izjave o določenih okoljskih lastnostih</a:t>
            </a:r>
          </a:p>
          <a:p>
            <a:pPr marL="342000" lvl="1" indent="-342000">
              <a:lnSpc>
                <a:spcPct val="100000"/>
              </a:lnSpc>
              <a:spcBef>
                <a:spcPts val="0"/>
              </a:spcBef>
              <a:buClr>
                <a:srgbClr val="035854"/>
              </a:buClr>
              <a:buSzPct val="99997"/>
            </a:pPr>
            <a:r>
              <a:rPr lang="sl-SI" dirty="0">
                <a:latin typeface="Aptos" panose="020B0004020202020204" pitchFamily="34" charset="0"/>
              </a:rPr>
              <a:t>Upoštevanje mejnih vrednosti za onesnaževala</a:t>
            </a:r>
          </a:p>
          <a:p>
            <a:pPr marL="342000" lvl="1" indent="-342000">
              <a:lnSpc>
                <a:spcPct val="100000"/>
              </a:lnSpc>
              <a:spcBef>
                <a:spcPts val="0"/>
              </a:spcBef>
              <a:buClr>
                <a:srgbClr val="035854"/>
              </a:buClr>
              <a:buSzPct val="99997"/>
            </a:pPr>
            <a:r>
              <a:rPr lang="sl-SI" dirty="0">
                <a:latin typeface="Aptos" panose="020B0004020202020204" pitchFamily="34" charset="0"/>
              </a:rPr>
              <a:t>Upoštevanje določenih vrednosti porabe energije</a:t>
            </a:r>
          </a:p>
          <a:p>
            <a:pPr marL="342000" lvl="1" indent="-342000">
              <a:lnSpc>
                <a:spcPct val="100000"/>
              </a:lnSpc>
              <a:spcBef>
                <a:spcPts val="0"/>
              </a:spcBef>
              <a:buClr>
                <a:srgbClr val="035854"/>
              </a:buClr>
              <a:buSzPct val="99997"/>
            </a:pPr>
            <a:r>
              <a:rPr lang="sl-SI" dirty="0">
                <a:latin typeface="Aptos" panose="020B0004020202020204" pitchFamily="34" charset="0"/>
              </a:rPr>
              <a:t>Zmanjšanje emisij med proizvodnjo</a:t>
            </a:r>
          </a:p>
          <a:p>
            <a:pPr marL="342000" lvl="1" indent="-342000">
              <a:lnSpc>
                <a:spcPct val="100000"/>
              </a:lnSpc>
              <a:spcBef>
                <a:spcPts val="0"/>
              </a:spcBef>
              <a:buClr>
                <a:srgbClr val="035854"/>
              </a:buClr>
              <a:buSzPct val="99997"/>
            </a:pPr>
            <a:r>
              <a:rPr lang="sl-SI" dirty="0" err="1">
                <a:latin typeface="Aptos" panose="020B0004020202020204" pitchFamily="34" charset="0"/>
              </a:rPr>
              <a:t>Reciklabilnost</a:t>
            </a:r>
            <a:r>
              <a:rPr lang="sl-SI" dirty="0">
                <a:latin typeface="Aptos" panose="020B0004020202020204" pitchFamily="34" charset="0"/>
              </a:rPr>
              <a:t> izdelka</a:t>
            </a:r>
          </a:p>
          <a:p>
            <a:pPr marL="558800" lvl="1" indent="0">
              <a:lnSpc>
                <a:spcPct val="100000"/>
              </a:lnSpc>
              <a:spcBef>
                <a:spcPts val="0"/>
              </a:spcBef>
              <a:buSzPct val="99997"/>
              <a:buNone/>
            </a:pPr>
            <a:endParaRPr lang="sl-SI" dirty="0">
              <a:latin typeface="Aptos" panose="020B0004020202020204" pitchFamily="34" charset="0"/>
            </a:endParaRPr>
          </a:p>
          <a:p>
            <a:pPr marL="0" lvl="1" indent="0">
              <a:lnSpc>
                <a:spcPct val="100000"/>
              </a:lnSpc>
              <a:spcBef>
                <a:spcPts val="0"/>
              </a:spcBef>
              <a:buSzPct val="99997"/>
              <a:buNone/>
            </a:pPr>
            <a:r>
              <a:rPr lang="sl-SI" b="1" dirty="0">
                <a:latin typeface="Aptos" panose="020B0004020202020204" pitchFamily="34" charset="0"/>
              </a:rPr>
              <a:t>Podlaga za oddajo javnega naročila</a:t>
            </a:r>
          </a:p>
          <a:p>
            <a:pPr marL="342000" lvl="1" indent="-342000">
              <a:lnSpc>
                <a:spcPct val="100000"/>
              </a:lnSpc>
              <a:spcBef>
                <a:spcPts val="0"/>
              </a:spcBef>
              <a:buClr>
                <a:srgbClr val="035854"/>
              </a:buClr>
              <a:buSzPct val="99997"/>
            </a:pPr>
            <a:r>
              <a:rPr lang="sl-SI" dirty="0">
                <a:latin typeface="Aptos" panose="020B0004020202020204" pitchFamily="34" charset="0"/>
              </a:rPr>
              <a:t>Razvoj z vključitvijo ustreznih interesnih skupin </a:t>
            </a:r>
          </a:p>
          <a:p>
            <a:pPr marL="342000" lvl="1" indent="-342000">
              <a:lnSpc>
                <a:spcPct val="100000"/>
              </a:lnSpc>
              <a:spcBef>
                <a:spcPts val="0"/>
              </a:spcBef>
              <a:buClr>
                <a:srgbClr val="035854"/>
              </a:buClr>
              <a:buSzPct val="99997"/>
            </a:pPr>
            <a:r>
              <a:rPr lang="sl-SI" dirty="0">
                <a:latin typeface="Aptos" panose="020B0004020202020204" pitchFamily="34" charset="0"/>
              </a:rPr>
              <a:t>Javno dostopen katalog zahtev/meril</a:t>
            </a:r>
          </a:p>
        </p:txBody>
      </p:sp>
      <p:pic>
        <p:nvPicPr>
          <p:cNvPr id="192" name="Google Shape;192;p51"/>
          <p:cNvPicPr preferRelativeResize="0"/>
          <p:nvPr/>
        </p:nvPicPr>
        <p:blipFill rotWithShape="1">
          <a:blip r:embed="rId3">
            <a:alphaModFix/>
          </a:blip>
          <a:srcRect/>
          <a:stretch/>
        </p:blipFill>
        <p:spPr>
          <a:xfrm>
            <a:off x="7463680" y="1783078"/>
            <a:ext cx="1371601" cy="1645921"/>
          </a:xfrm>
          <a:prstGeom prst="rect">
            <a:avLst/>
          </a:prstGeom>
          <a:noFill/>
          <a:ln>
            <a:noFill/>
          </a:ln>
        </p:spPr>
      </p:pic>
      <p:pic>
        <p:nvPicPr>
          <p:cNvPr id="193" name="Google Shape;193;p51"/>
          <p:cNvPicPr preferRelativeResize="0"/>
          <p:nvPr/>
        </p:nvPicPr>
        <p:blipFill rotWithShape="1">
          <a:blip r:embed="rId4">
            <a:alphaModFix/>
          </a:blip>
          <a:srcRect/>
          <a:stretch/>
        </p:blipFill>
        <p:spPr>
          <a:xfrm>
            <a:off x="7427154" y="3592617"/>
            <a:ext cx="1444653" cy="1303861"/>
          </a:xfrm>
          <a:prstGeom prst="rect">
            <a:avLst/>
          </a:prstGeom>
          <a:noFill/>
          <a:ln>
            <a:noFill/>
          </a:ln>
        </p:spPr>
      </p:pic>
      <p:pic>
        <p:nvPicPr>
          <p:cNvPr id="194" name="Google Shape;194;p51"/>
          <p:cNvPicPr preferRelativeResize="0"/>
          <p:nvPr/>
        </p:nvPicPr>
        <p:blipFill rotWithShape="1">
          <a:blip r:embed="rId5">
            <a:alphaModFix/>
          </a:blip>
          <a:srcRect/>
          <a:stretch/>
        </p:blipFill>
        <p:spPr>
          <a:xfrm>
            <a:off x="7395349" y="5095179"/>
            <a:ext cx="1508263" cy="1477229"/>
          </a:xfrm>
          <a:prstGeom prst="rect">
            <a:avLst/>
          </a:prstGeom>
          <a:noFill/>
          <a:ln>
            <a:noFill/>
          </a:ln>
        </p:spPr>
      </p:pic>
      <p:pic>
        <p:nvPicPr>
          <p:cNvPr id="195" name="Google Shape;195;p51"/>
          <p:cNvPicPr preferRelativeResize="0"/>
          <p:nvPr/>
        </p:nvPicPr>
        <p:blipFill rotWithShape="1">
          <a:blip r:embed="rId6">
            <a:alphaModFix/>
          </a:blip>
          <a:srcRect/>
          <a:stretch/>
        </p:blipFill>
        <p:spPr>
          <a:xfrm>
            <a:off x="9160503" y="3523922"/>
            <a:ext cx="1460638" cy="1441249"/>
          </a:xfrm>
          <a:prstGeom prst="rect">
            <a:avLst/>
          </a:prstGeom>
          <a:noFill/>
          <a:ln>
            <a:noFill/>
          </a:ln>
        </p:spPr>
      </p:pic>
    </p:spTree>
    <p:extLst>
      <p:ext uri="{BB962C8B-B14F-4D97-AF65-F5344CB8AC3E}">
        <p14:creationId xmlns:p14="http://schemas.microsoft.com/office/powerpoint/2010/main" val="445390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Prostovoljni socialni znaki,</a:t>
            </a:r>
            <a:br>
              <a:rPr lang="sl-SI" noProof="0" dirty="0"/>
            </a:br>
            <a:r>
              <a:rPr lang="sl-SI" noProof="0" dirty="0"/>
              <a:t>podobni tipu I</a:t>
            </a:r>
          </a:p>
        </p:txBody>
      </p:sp>
      <p:sp>
        <p:nvSpPr>
          <p:cNvPr id="202" name="Google Shape;202;p12"/>
          <p:cNvSpPr txBox="1">
            <a:spLocks noGrp="1"/>
          </p:cNvSpPr>
          <p:nvPr>
            <p:ph type="body" idx="15"/>
          </p:nvPr>
        </p:nvSpPr>
        <p:spPr>
          <a:xfrm>
            <a:off x="594359" y="2654645"/>
            <a:ext cx="11056619" cy="198898"/>
          </a:xfrm>
          <a:prstGeom prst="rect">
            <a:avLst/>
          </a:prstGeom>
          <a:noFill/>
          <a:ln>
            <a:noFill/>
          </a:ln>
        </p:spPr>
        <p:txBody>
          <a:bodyPr spcFirstLastPara="1" wrap="square" lIns="0" tIns="0" rIns="0" bIns="0" anchor="t" anchorCtr="0">
            <a:noAutofit/>
          </a:bodyPr>
          <a:lstStyle/>
          <a:p>
            <a:pPr lvl="0">
              <a:buClr>
                <a:srgbClr val="035854"/>
              </a:buClr>
              <a:buSzPct val="100000"/>
            </a:pPr>
            <a:r>
              <a:rPr lang="sl-SI" sz="1800" b="1" dirty="0"/>
              <a:t>Neodvisno certificiranje blaga s strani tretjih oseb in razvoj meril v preglednem procesu</a:t>
            </a:r>
          </a:p>
          <a:p>
            <a:pPr lvl="0">
              <a:buClr>
                <a:srgbClr val="035854"/>
              </a:buClr>
              <a:buSzPct val="100000"/>
            </a:pPr>
            <a:r>
              <a:rPr lang="sl-SI" sz="1800" b="1" dirty="0"/>
              <a:t>Merila so pogosto skladna s temeljnimi delovni standardi Mednarodne organizacije dela:</a:t>
            </a:r>
          </a:p>
          <a:p>
            <a:pPr marL="342900" indent="-342900">
              <a:buClr>
                <a:srgbClr val="035854"/>
              </a:buClr>
              <a:buSzPct val="100000"/>
              <a:buFont typeface="Arial" panose="020B0604020202020204" pitchFamily="34" charset="0"/>
              <a:buChar char="•"/>
            </a:pPr>
            <a:r>
              <a:rPr lang="sl-SI" sz="1800" dirty="0"/>
              <a:t>Brez prisilnega dela</a:t>
            </a:r>
          </a:p>
          <a:p>
            <a:pPr marL="342900" indent="-342900">
              <a:buClr>
                <a:srgbClr val="035854"/>
              </a:buClr>
              <a:buSzPct val="100000"/>
              <a:buFont typeface="Arial" panose="020B0604020202020204" pitchFamily="34" charset="0"/>
              <a:buChar char="•"/>
            </a:pPr>
            <a:r>
              <a:rPr lang="sl-SI" sz="1800" dirty="0"/>
              <a:t>Svobodno sindikalno združevanje</a:t>
            </a:r>
          </a:p>
          <a:p>
            <a:pPr marL="342900" indent="-342900">
              <a:buClr>
                <a:srgbClr val="035854"/>
              </a:buClr>
              <a:buSzPct val="100000"/>
              <a:buFont typeface="Arial" panose="020B0604020202020204" pitchFamily="34" charset="0"/>
              <a:buChar char="•"/>
            </a:pPr>
            <a:r>
              <a:rPr lang="sl-SI" sz="1800" dirty="0"/>
              <a:t>Brez diskriminacije na podlagi rase, spola ali barve kože</a:t>
            </a:r>
          </a:p>
          <a:p>
            <a:pPr marL="342900" indent="-342900">
              <a:buClr>
                <a:srgbClr val="035854"/>
              </a:buClr>
              <a:buSzPct val="100000"/>
              <a:buFont typeface="Arial" panose="020B0604020202020204" pitchFamily="34" charset="0"/>
              <a:buChar char="•"/>
            </a:pPr>
            <a:r>
              <a:rPr lang="sl-SI" sz="1800" dirty="0"/>
              <a:t>Enako plačilo za enako delo</a:t>
            </a:r>
          </a:p>
          <a:p>
            <a:pPr marL="342900" indent="-342900">
              <a:buClr>
                <a:srgbClr val="035854"/>
              </a:buClr>
              <a:buSzPct val="100000"/>
              <a:buFont typeface="Arial" panose="020B0604020202020204" pitchFamily="34" charset="0"/>
              <a:buChar char="•"/>
            </a:pPr>
            <a:r>
              <a:rPr lang="sl-SI" sz="1800" dirty="0"/>
              <a:t>Prepoved izkoriščevalskega dela otrok</a:t>
            </a:r>
          </a:p>
          <a:p>
            <a:pPr>
              <a:buClr>
                <a:srgbClr val="035854"/>
              </a:buClr>
              <a:buSzPct val="100000"/>
            </a:pPr>
            <a:r>
              <a:rPr lang="sl-SI" sz="1800" b="1" dirty="0">
                <a:latin typeface="Aptos" panose="020B0004020202020204" pitchFamily="34" charset="0"/>
              </a:rPr>
              <a:t>Pravična trgovina (poleg Mednarodne organizacije dela)</a:t>
            </a:r>
          </a:p>
          <a:p>
            <a:pPr marL="342900" lvl="1" indent="-342900">
              <a:lnSpc>
                <a:spcPct val="100000"/>
              </a:lnSpc>
              <a:spcBef>
                <a:spcPts val="0"/>
              </a:spcBef>
              <a:buClr>
                <a:srgbClr val="035854"/>
              </a:buClr>
              <a:buSzPct val="100000"/>
            </a:pPr>
            <a:r>
              <a:rPr lang="sl-SI" sz="1800" dirty="0">
                <a:latin typeface="Aptos" panose="020B0004020202020204" pitchFamily="34" charset="0"/>
              </a:rPr>
              <a:t>Minimalna cena in pravično plačilo (plače za dostojno življenje)</a:t>
            </a:r>
          </a:p>
          <a:p>
            <a:pPr marL="342900" lvl="1" indent="-342900">
              <a:lnSpc>
                <a:spcPct val="100000"/>
              </a:lnSpc>
              <a:spcBef>
                <a:spcPts val="0"/>
              </a:spcBef>
              <a:buClr>
                <a:srgbClr val="035854"/>
              </a:buClr>
              <a:buSzPct val="100000"/>
            </a:pPr>
            <a:r>
              <a:rPr lang="sl-SI" sz="1800" dirty="0">
                <a:latin typeface="Aptos" panose="020B0004020202020204" pitchFamily="34" charset="0"/>
              </a:rPr>
              <a:t>Dolgoročne dobavne pogodbe</a:t>
            </a:r>
          </a:p>
          <a:p>
            <a:pPr marL="342900" lvl="1" indent="-342900">
              <a:lnSpc>
                <a:spcPct val="100000"/>
              </a:lnSpc>
              <a:spcBef>
                <a:spcPts val="0"/>
              </a:spcBef>
              <a:buClr>
                <a:srgbClr val="035854"/>
              </a:buClr>
              <a:buSzPct val="100000"/>
            </a:pPr>
            <a:r>
              <a:rPr lang="sl-SI" sz="1800" dirty="0">
                <a:latin typeface="Aptos" panose="020B0004020202020204" pitchFamily="34" charset="0"/>
              </a:rPr>
              <a:t>Predfinanciranje</a:t>
            </a:r>
          </a:p>
          <a:p>
            <a:pPr marL="342900" lvl="1" indent="-342900">
              <a:lnSpc>
                <a:spcPct val="100000"/>
              </a:lnSpc>
              <a:spcBef>
                <a:spcPts val="0"/>
              </a:spcBef>
              <a:buClr>
                <a:srgbClr val="035854"/>
              </a:buClr>
              <a:buSzPct val="100000"/>
            </a:pPr>
            <a:r>
              <a:rPr lang="sl-SI" sz="1800" dirty="0">
                <a:latin typeface="Aptos" panose="020B0004020202020204" pitchFamily="34" charset="0"/>
              </a:rPr>
              <a:t>Premija za pravično trgovino kot podpora socialnim projektom v skupnosti ali za plačilo šolnin itd.</a:t>
            </a:r>
          </a:p>
        </p:txBody>
      </p:sp>
      <p:pic>
        <p:nvPicPr>
          <p:cNvPr id="203" name="Google Shape;203;p12"/>
          <p:cNvPicPr preferRelativeResize="0"/>
          <p:nvPr/>
        </p:nvPicPr>
        <p:blipFill rotWithShape="1">
          <a:blip r:embed="rId3">
            <a:alphaModFix/>
          </a:blip>
          <a:srcRect/>
          <a:stretch/>
        </p:blipFill>
        <p:spPr>
          <a:xfrm>
            <a:off x="9190300" y="3886327"/>
            <a:ext cx="1033163" cy="1212843"/>
          </a:xfrm>
          <a:prstGeom prst="rect">
            <a:avLst/>
          </a:prstGeom>
          <a:noFill/>
          <a:ln>
            <a:noFill/>
          </a:ln>
        </p:spPr>
      </p:pic>
      <p:pic>
        <p:nvPicPr>
          <p:cNvPr id="204" name="Google Shape;204;p12"/>
          <p:cNvPicPr preferRelativeResize="0"/>
          <p:nvPr/>
        </p:nvPicPr>
        <p:blipFill rotWithShape="1">
          <a:blip r:embed="rId4">
            <a:alphaModFix/>
          </a:blip>
          <a:srcRect/>
          <a:stretch/>
        </p:blipFill>
        <p:spPr>
          <a:xfrm>
            <a:off x="7762785" y="3844467"/>
            <a:ext cx="1297782" cy="1285765"/>
          </a:xfrm>
          <a:prstGeom prst="rect">
            <a:avLst/>
          </a:prstGeom>
          <a:noFill/>
          <a:ln>
            <a:noFill/>
          </a:ln>
        </p:spPr>
      </p:pic>
      <p:pic>
        <p:nvPicPr>
          <p:cNvPr id="205" name="Google Shape;205;p12" descr="Fairtrade Siegel: So erkennst Du ein fair gehandeltes Produkt"/>
          <p:cNvPicPr preferRelativeResize="0"/>
          <p:nvPr/>
        </p:nvPicPr>
        <p:blipFill rotWithShape="1">
          <a:blip r:embed="rId5">
            <a:alphaModFix/>
          </a:blip>
          <a:srcRect/>
          <a:stretch/>
        </p:blipFill>
        <p:spPr>
          <a:xfrm>
            <a:off x="10353196" y="3246760"/>
            <a:ext cx="1297782" cy="1862138"/>
          </a:xfrm>
          <a:prstGeom prst="rect">
            <a:avLst/>
          </a:prstGeom>
          <a:noFill/>
          <a:ln>
            <a:noFill/>
          </a:ln>
        </p:spPr>
      </p:pic>
    </p:spTree>
    <p:extLst>
      <p:ext uri="{BB962C8B-B14F-4D97-AF65-F5344CB8AC3E}">
        <p14:creationId xmlns:p14="http://schemas.microsoft.com/office/powerpoint/2010/main" val="1498010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Socialni znaki in znaki za okolje</a:t>
            </a:r>
            <a:br>
              <a:rPr lang="sl-SI" dirty="0"/>
            </a:br>
            <a:r>
              <a:rPr lang="sl-SI" dirty="0"/>
              <a:t>tipa I in podobni tipu I</a:t>
            </a:r>
          </a:p>
        </p:txBody>
      </p:sp>
      <p:sp>
        <p:nvSpPr>
          <p:cNvPr id="212" name="Google Shape;212;p13"/>
          <p:cNvSpPr txBox="1">
            <a:spLocks noGrp="1"/>
          </p:cNvSpPr>
          <p:nvPr>
            <p:ph type="body" idx="15"/>
          </p:nvPr>
        </p:nvSpPr>
        <p:spPr>
          <a:xfrm>
            <a:off x="594360" y="2654644"/>
            <a:ext cx="9473768" cy="1041867"/>
          </a:xfrm>
          <a:prstGeom prst="rect">
            <a:avLst/>
          </a:prstGeom>
          <a:noFill/>
          <a:ln>
            <a:noFill/>
          </a:ln>
        </p:spPr>
        <p:txBody>
          <a:bodyPr spcFirstLastPara="1" wrap="square" lIns="0" tIns="0" rIns="0" bIns="0" anchor="t" anchorCtr="0">
            <a:noAutofit/>
          </a:bodyPr>
          <a:lstStyle/>
          <a:p>
            <a:pPr marL="571500" lvl="0" indent="-342900">
              <a:buClr>
                <a:srgbClr val="035854"/>
              </a:buClr>
              <a:buSzPct val="100000"/>
              <a:buFont typeface="Arial" panose="020B0604020202020204" pitchFamily="34" charset="0"/>
              <a:buChar char="•"/>
            </a:pPr>
            <a:r>
              <a:rPr lang="sl-SI" sz="2400" dirty="0"/>
              <a:t>Nekateri znaki združujejo ekološka in socialna merila.</a:t>
            </a:r>
          </a:p>
          <a:p>
            <a:pPr marL="571500" lvl="0" indent="-342900">
              <a:buClr>
                <a:srgbClr val="035854"/>
              </a:buClr>
              <a:buSzPct val="100000"/>
              <a:buFont typeface="Arial" panose="020B0604020202020204" pitchFamily="34" charset="0"/>
              <a:buChar char="•"/>
            </a:pPr>
            <a:r>
              <a:rPr lang="sl-SI" sz="2400" dirty="0"/>
              <a:t>Pogosto je v ospredju en vidik, upošteva pa se tudi drugi.</a:t>
            </a:r>
          </a:p>
        </p:txBody>
      </p:sp>
      <p:pic>
        <p:nvPicPr>
          <p:cNvPr id="213" name="Google Shape;213;p13" descr="naturland fair"/>
          <p:cNvPicPr preferRelativeResize="0"/>
          <p:nvPr/>
        </p:nvPicPr>
        <p:blipFill rotWithShape="1">
          <a:blip r:embed="rId3">
            <a:alphaModFix/>
          </a:blip>
          <a:srcRect/>
          <a:stretch/>
        </p:blipFill>
        <p:spPr>
          <a:xfrm>
            <a:off x="5815174" y="3961078"/>
            <a:ext cx="944868" cy="2088232"/>
          </a:xfrm>
          <a:prstGeom prst="rect">
            <a:avLst/>
          </a:prstGeom>
          <a:noFill/>
          <a:ln>
            <a:noFill/>
          </a:ln>
        </p:spPr>
      </p:pic>
      <p:pic>
        <p:nvPicPr>
          <p:cNvPr id="214" name="Google Shape;214;p13"/>
          <p:cNvPicPr preferRelativeResize="0"/>
          <p:nvPr/>
        </p:nvPicPr>
        <p:blipFill rotWithShape="1">
          <a:blip r:embed="rId4">
            <a:alphaModFix/>
          </a:blip>
          <a:srcRect/>
          <a:stretch/>
        </p:blipFill>
        <p:spPr>
          <a:xfrm>
            <a:off x="594358" y="4796516"/>
            <a:ext cx="1327502" cy="1252794"/>
          </a:xfrm>
          <a:prstGeom prst="rect">
            <a:avLst/>
          </a:prstGeom>
          <a:noFill/>
          <a:ln>
            <a:noFill/>
          </a:ln>
        </p:spPr>
      </p:pic>
      <p:pic>
        <p:nvPicPr>
          <p:cNvPr id="215" name="Google Shape;215;p13"/>
          <p:cNvPicPr preferRelativeResize="0"/>
          <p:nvPr/>
        </p:nvPicPr>
        <p:blipFill rotWithShape="1">
          <a:blip r:embed="rId5">
            <a:alphaModFix/>
          </a:blip>
          <a:srcRect/>
          <a:stretch/>
        </p:blipFill>
        <p:spPr>
          <a:xfrm>
            <a:off x="2922549" y="4874318"/>
            <a:ext cx="1891936" cy="1174992"/>
          </a:xfrm>
          <a:prstGeom prst="rect">
            <a:avLst/>
          </a:prstGeom>
          <a:noFill/>
          <a:ln>
            <a:noFill/>
          </a:ln>
        </p:spPr>
      </p:pic>
    </p:spTree>
    <p:extLst>
      <p:ext uri="{BB962C8B-B14F-4D97-AF65-F5344CB8AC3E}">
        <p14:creationId xmlns:p14="http://schemas.microsoft.com/office/powerpoint/2010/main" val="565833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Lastne izjave tipa II</a:t>
            </a:r>
          </a:p>
        </p:txBody>
      </p:sp>
      <p:sp>
        <p:nvSpPr>
          <p:cNvPr id="222" name="Google Shape;222;p14"/>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lvl="0" indent="-342900">
              <a:buFont typeface="Arial" panose="020B0604020202020204" pitchFamily="34" charset="0"/>
              <a:buChar char="•"/>
            </a:pPr>
            <a:r>
              <a:rPr lang="sl-SI" sz="2400" dirty="0"/>
              <a:t>Proizvodne linije trgovskega podjetja, ki izkazujejo določeno kakovost.</a:t>
            </a:r>
          </a:p>
          <a:p>
            <a:pPr marL="342000" lvl="0" indent="-342900">
              <a:buFont typeface="Arial" panose="020B0604020202020204" pitchFamily="34" charset="0"/>
              <a:buChar char="•"/>
            </a:pPr>
            <a:r>
              <a:rPr lang="sl-SI" sz="2400" dirty="0"/>
              <a:t>Uporabljajo se izključno znotraj podjetja ali skupine podjetij.</a:t>
            </a:r>
          </a:p>
          <a:p>
            <a:pPr marL="342000" lvl="0" indent="-342900">
              <a:buFont typeface="Arial" panose="020B0604020202020204" pitchFamily="34" charset="0"/>
              <a:buChar char="•"/>
            </a:pPr>
            <a:r>
              <a:rPr lang="sl-SI" sz="2400" dirty="0"/>
              <a:t>Niso neodvisno certificirane.</a:t>
            </a:r>
          </a:p>
          <a:p>
            <a:pPr marL="342000" lvl="0" indent="-342900">
              <a:buFont typeface="Arial" panose="020B0604020202020204" pitchFamily="34" charset="0"/>
              <a:buChar char="•"/>
            </a:pPr>
            <a:r>
              <a:rPr lang="sl-SI" sz="2400" dirty="0"/>
              <a:t>Imajo dodatne prednosti – na primer ekološko ali pravično trgovano blago.</a:t>
            </a:r>
          </a:p>
        </p:txBody>
      </p:sp>
      <p:pic>
        <p:nvPicPr>
          <p:cNvPr id="223" name="Google Shape;223;p14"/>
          <p:cNvPicPr preferRelativeResize="0"/>
          <p:nvPr/>
        </p:nvPicPr>
        <p:blipFill rotWithShape="1">
          <a:blip r:embed="rId3">
            <a:alphaModFix/>
          </a:blip>
          <a:srcRect/>
          <a:stretch/>
        </p:blipFill>
        <p:spPr>
          <a:xfrm>
            <a:off x="8503326" y="4430749"/>
            <a:ext cx="2117893" cy="1496044"/>
          </a:xfrm>
          <a:prstGeom prst="rect">
            <a:avLst/>
          </a:prstGeom>
          <a:noFill/>
          <a:ln>
            <a:noFill/>
          </a:ln>
        </p:spPr>
      </p:pic>
    </p:spTree>
    <p:extLst>
      <p:ext uri="{BB962C8B-B14F-4D97-AF65-F5344CB8AC3E}">
        <p14:creationId xmlns:p14="http://schemas.microsoft.com/office/powerpoint/2010/main" val="336932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Možnosti uporabe znakov</a:t>
            </a:r>
          </a:p>
        </p:txBody>
      </p:sp>
      <p:sp>
        <p:nvSpPr>
          <p:cNvPr id="229" name="Google Shape;229;p52"/>
          <p:cNvSpPr txBox="1">
            <a:spLocks noGrp="1"/>
          </p:cNvSpPr>
          <p:nvPr>
            <p:ph type="body" idx="1"/>
          </p:nvPr>
        </p:nvSpPr>
        <p:spPr>
          <a:xfrm>
            <a:off x="594359" y="2654643"/>
            <a:ext cx="7924801" cy="307777"/>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sz="2400" dirty="0"/>
              <a:t>Merila znakov se lahko navedejo v razpisni dokumentaciji.</a:t>
            </a:r>
          </a:p>
          <a:p>
            <a:pPr marL="342000" indent="-342900">
              <a:buClr>
                <a:srgbClr val="035854"/>
              </a:buClr>
              <a:buFont typeface="Arial" panose="020B0604020202020204" pitchFamily="34" charset="0"/>
              <a:buChar char="•"/>
            </a:pPr>
            <a:r>
              <a:rPr lang="sl-SI" sz="2400" dirty="0"/>
              <a:t>Ponudnike se lahko v razpisu pozove, da predložijo certifikate z znakom kot dokaz za izpolnjevanje zahtevanih standardov.</a:t>
            </a:r>
          </a:p>
        </p:txBody>
      </p:sp>
      <p:pic>
        <p:nvPicPr>
          <p:cNvPr id="230" name="Google Shape;230;p52"/>
          <p:cNvPicPr preferRelativeResize="0"/>
          <p:nvPr/>
        </p:nvPicPr>
        <p:blipFill rotWithShape="1">
          <a:blip r:embed="rId3">
            <a:alphaModFix/>
          </a:blip>
          <a:srcRect/>
          <a:stretch/>
        </p:blipFill>
        <p:spPr>
          <a:xfrm>
            <a:off x="9307077" y="2220916"/>
            <a:ext cx="2290564" cy="3563100"/>
          </a:xfrm>
          <a:prstGeom prst="rect">
            <a:avLst/>
          </a:prstGeom>
          <a:noFill/>
          <a:ln>
            <a:noFill/>
          </a:ln>
        </p:spPr>
      </p:pic>
    </p:spTree>
    <p:extLst>
      <p:ext uri="{BB962C8B-B14F-4D97-AF65-F5344CB8AC3E}">
        <p14:creationId xmlns:p14="http://schemas.microsoft.com/office/powerpoint/2010/main" val="549818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5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indent="-342900">
              <a:buFont typeface="Arial" panose="020B0604020202020204" pitchFamily="34" charset="0"/>
              <a:buChar char="•"/>
            </a:pPr>
            <a:r>
              <a:rPr lang="sl-SI" b="1" dirty="0"/>
              <a:t>Certifikati, povezani s podjetjem ali proizvodnim obratom – upravljanje procesov</a:t>
            </a:r>
          </a:p>
          <a:p>
            <a:pPr marL="342000" lvl="0" indent="-342900">
              <a:buFont typeface="Arial" panose="020B0604020202020204" pitchFamily="34" charset="0"/>
              <a:buChar char="•"/>
            </a:pPr>
            <a:r>
              <a:rPr lang="sl-SI" b="1" dirty="0"/>
              <a:t>Primeri: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Shema EMAS (ECO-Management </a:t>
            </a:r>
            <a:r>
              <a:rPr lang="sl-SI" dirty="0" err="1">
                <a:latin typeface="Aptos" panose="020B0004020202020204" pitchFamily="34" charset="0"/>
              </a:rPr>
              <a:t>and</a:t>
            </a:r>
            <a:r>
              <a:rPr lang="sl-SI" dirty="0">
                <a:latin typeface="Aptos" panose="020B0004020202020204" pitchFamily="34" charset="0"/>
              </a:rPr>
              <a:t> </a:t>
            </a:r>
            <a:r>
              <a:rPr lang="sl-SI" dirty="0" err="1">
                <a:latin typeface="Aptos" panose="020B0004020202020204" pitchFamily="34" charset="0"/>
              </a:rPr>
              <a:t>Audit</a:t>
            </a:r>
            <a:r>
              <a:rPr lang="sl-SI" dirty="0">
                <a:latin typeface="Aptos" panose="020B0004020202020204" pitchFamily="34" charset="0"/>
              </a:rPr>
              <a:t> </a:t>
            </a:r>
            <a:r>
              <a:rPr lang="sl-SI" dirty="0" err="1">
                <a:latin typeface="Aptos" panose="020B0004020202020204" pitchFamily="34" charset="0"/>
              </a:rPr>
              <a:t>Scheme</a:t>
            </a:r>
            <a:r>
              <a:rPr lang="sl-SI" dirty="0">
                <a:latin typeface="Aptos" panose="020B0004020202020204" pitchFamily="34" charset="0"/>
              </a:rPr>
              <a:t> – sistem EU za okoljevarstveno vodenje organizacij)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SA8000-Standard (Mednarodna organizacija dela - temeljni delovni standardi)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Fair Wear Foundation (delovni pogoji v tekstilni industriji – tekstilna dobavna veriga)</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ISO 14001 (mednarodni standardi za sisteme ravnanja z okoljem)</a:t>
            </a:r>
          </a:p>
        </p:txBody>
      </p:sp>
      <p:sp>
        <p:nvSpPr>
          <p:cNvPr id="236" name="Google Shape;236;p5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Okoljski in upravljavski standardi</a:t>
            </a:r>
          </a:p>
        </p:txBody>
      </p:sp>
      <p:pic>
        <p:nvPicPr>
          <p:cNvPr id="238" name="Google Shape;238;p53"/>
          <p:cNvPicPr preferRelativeResize="0"/>
          <p:nvPr/>
        </p:nvPicPr>
        <p:blipFill rotWithShape="1">
          <a:blip r:embed="rId3">
            <a:alphaModFix/>
          </a:blip>
          <a:srcRect/>
          <a:stretch/>
        </p:blipFill>
        <p:spPr>
          <a:xfrm>
            <a:off x="8549534" y="2318825"/>
            <a:ext cx="1634543" cy="915344"/>
          </a:xfrm>
          <a:prstGeom prst="rect">
            <a:avLst/>
          </a:prstGeom>
          <a:noFill/>
          <a:ln>
            <a:noFill/>
          </a:ln>
        </p:spPr>
      </p:pic>
      <p:pic>
        <p:nvPicPr>
          <p:cNvPr id="239" name="Google Shape;239;p53"/>
          <p:cNvPicPr preferRelativeResize="0"/>
          <p:nvPr/>
        </p:nvPicPr>
        <p:blipFill rotWithShape="1">
          <a:blip r:embed="rId4">
            <a:alphaModFix/>
          </a:blip>
          <a:srcRect/>
          <a:stretch/>
        </p:blipFill>
        <p:spPr>
          <a:xfrm>
            <a:off x="10122855" y="3411282"/>
            <a:ext cx="812095" cy="1225803"/>
          </a:xfrm>
          <a:prstGeom prst="rect">
            <a:avLst/>
          </a:prstGeom>
          <a:noFill/>
          <a:ln>
            <a:noFill/>
          </a:ln>
        </p:spPr>
      </p:pic>
      <p:pic>
        <p:nvPicPr>
          <p:cNvPr id="240" name="Google Shape;240;p53"/>
          <p:cNvPicPr preferRelativeResize="0"/>
          <p:nvPr/>
        </p:nvPicPr>
        <p:blipFill rotWithShape="1">
          <a:blip r:embed="rId5">
            <a:alphaModFix/>
          </a:blip>
          <a:srcRect/>
          <a:stretch/>
        </p:blipFill>
        <p:spPr>
          <a:xfrm>
            <a:off x="9782333" y="4935811"/>
            <a:ext cx="1868646" cy="747458"/>
          </a:xfrm>
          <a:prstGeom prst="rect">
            <a:avLst/>
          </a:prstGeom>
          <a:noFill/>
          <a:ln>
            <a:noFill/>
          </a:ln>
        </p:spPr>
      </p:pic>
      <p:pic>
        <p:nvPicPr>
          <p:cNvPr id="241" name="Google Shape;241;p53" descr="Ein Bild, das Grafiken, Grafikdesign, Schrift, Logo enthält.&#10;&#10;KI-generierte Inhalte können fehlerhaft sein."/>
          <p:cNvPicPr preferRelativeResize="0"/>
          <p:nvPr/>
        </p:nvPicPr>
        <p:blipFill rotWithShape="1">
          <a:blip r:embed="rId6">
            <a:alphaModFix/>
          </a:blip>
          <a:srcRect/>
          <a:stretch/>
        </p:blipFill>
        <p:spPr>
          <a:xfrm>
            <a:off x="8549535" y="3330957"/>
            <a:ext cx="955704" cy="1306128"/>
          </a:xfrm>
          <a:prstGeom prst="rect">
            <a:avLst/>
          </a:prstGeom>
          <a:noFill/>
          <a:ln>
            <a:noFill/>
          </a:ln>
        </p:spPr>
      </p:pic>
      <p:pic>
        <p:nvPicPr>
          <p:cNvPr id="242" name="Google Shape;242;p53" descr="Iso 14001 Logo PNG Vectors Free Download"/>
          <p:cNvPicPr preferRelativeResize="0"/>
          <p:nvPr/>
        </p:nvPicPr>
        <p:blipFill rotWithShape="1">
          <a:blip r:embed="rId7">
            <a:alphaModFix/>
          </a:blip>
          <a:srcRect/>
          <a:stretch/>
        </p:blipFill>
        <p:spPr>
          <a:xfrm>
            <a:off x="8549535" y="4734556"/>
            <a:ext cx="1085886" cy="1085886"/>
          </a:xfrm>
          <a:prstGeom prst="rect">
            <a:avLst/>
          </a:prstGeom>
          <a:noFill/>
          <a:ln>
            <a:noFill/>
          </a:ln>
        </p:spPr>
      </p:pic>
    </p:spTree>
    <p:extLst>
      <p:ext uri="{BB962C8B-B14F-4D97-AF65-F5344CB8AC3E}">
        <p14:creationId xmlns:p14="http://schemas.microsoft.com/office/powerpoint/2010/main" val="289901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rtl="0">
              <a:lnSpc>
                <a:spcPct val="80000"/>
              </a:lnSpc>
              <a:spcBef>
                <a:spcPts val="0"/>
              </a:spcBef>
              <a:spcAft>
                <a:spcPts val="0"/>
              </a:spcAft>
              <a:buClr>
                <a:srgbClr val="3F3F3F"/>
              </a:buClr>
              <a:buSzPts val="6000"/>
              <a:buFont typeface="Play"/>
              <a:buNone/>
            </a:pPr>
            <a:r>
              <a:rPr lang="sl-SI" dirty="0"/>
              <a:t>Nasveti za izobraževalce </a:t>
            </a:r>
            <a:r>
              <a:rPr lang="sl-SI" sz="3600" noProof="0" dirty="0"/>
              <a:t>…</a:t>
            </a:r>
            <a:endParaRPr lang="sl-SI" sz="4000" noProof="0" dirty="0"/>
          </a:p>
        </p:txBody>
      </p:sp>
      <p:sp>
        <p:nvSpPr>
          <p:cNvPr id="249" name="Google Shape;249;p54"/>
          <p:cNvSpPr txBox="1">
            <a:spLocks noGrp="1"/>
          </p:cNvSpPr>
          <p:nvPr>
            <p:ph type="body" idx="1"/>
          </p:nvPr>
        </p:nvSpPr>
        <p:spPr>
          <a:prstGeom prst="rect">
            <a:avLst/>
          </a:prstGeom>
          <a:noFill/>
          <a:ln>
            <a:noFill/>
          </a:ln>
        </p:spPr>
        <p:txBody>
          <a:bodyPr spcFirstLastPara="1" wrap="square" lIns="0" tIns="0" rIns="0" bIns="0" anchor="t" anchorCtr="0">
            <a:noAutofit/>
          </a:bodyPr>
          <a:lstStyle/>
          <a:p>
            <a:r>
              <a:rPr lang="sl-SI" sz="2400" b="1" dirty="0"/>
              <a:t>Pred uporabo in vključitvijo meril, vedno ocenite tri vidike:</a:t>
            </a:r>
          </a:p>
        </p:txBody>
      </p:sp>
      <p:grpSp>
        <p:nvGrpSpPr>
          <p:cNvPr id="250" name="Google Shape;250;p54"/>
          <p:cNvGrpSpPr/>
          <p:nvPr/>
        </p:nvGrpSpPr>
        <p:grpSpPr>
          <a:xfrm>
            <a:off x="573337" y="3576652"/>
            <a:ext cx="9882063" cy="1411723"/>
            <a:chOff x="2896" y="1503187"/>
            <a:chExt cx="9882063" cy="1411723"/>
          </a:xfrm>
        </p:grpSpPr>
        <p:sp>
          <p:nvSpPr>
            <p:cNvPr id="251" name="Google Shape;251;p54"/>
            <p:cNvSpPr/>
            <p:nvPr/>
          </p:nvSpPr>
          <p:spPr>
            <a:xfrm>
              <a:off x="2896" y="1503187"/>
              <a:ext cx="3529308" cy="1411723"/>
            </a:xfrm>
            <a:prstGeom prst="chevron">
              <a:avLst>
                <a:gd name="adj" fmla="val 5000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2" name="Google Shape;252;p54"/>
            <p:cNvSpPr txBox="1"/>
            <p:nvPr/>
          </p:nvSpPr>
          <p:spPr>
            <a:xfrm>
              <a:off x="708758" y="1503187"/>
              <a:ext cx="2117585" cy="1411723"/>
            </a:xfrm>
            <a:prstGeom prst="rect">
              <a:avLst/>
            </a:prstGeom>
            <a:noFill/>
            <a:ln>
              <a:noFill/>
            </a:ln>
          </p:spPr>
          <p:txBody>
            <a:bodyPr spcFirstLastPara="1" wrap="square" lIns="88000" tIns="29325" rIns="29325" bIns="293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200"/>
                <a:buFont typeface="Arial"/>
                <a:buNone/>
                <a:tabLst/>
                <a:defRPr/>
              </a:pPr>
              <a:r>
                <a:rPr kumimoji="0" lang="sl-SI" sz="2400" b="1" i="0" u="none" strike="noStrike" kern="0" cap="none" spc="0" normalizeH="0" baseline="0" noProof="0" dirty="0">
                  <a:ln>
                    <a:noFill/>
                  </a:ln>
                  <a:solidFill>
                    <a:schemeClr val="bg1"/>
                  </a:solidFill>
                  <a:effectLst/>
                  <a:uLnTx/>
                  <a:uFillTx/>
                  <a:latin typeface="Arial"/>
                  <a:cs typeface="Arial"/>
                  <a:sym typeface="Arial"/>
                </a:rPr>
                <a:t>Tehnična ustreznost</a:t>
              </a:r>
              <a:endParaRPr kumimoji="0" lang="sl-SI" sz="2400" b="0"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253" name="Google Shape;253;p54"/>
            <p:cNvSpPr/>
            <p:nvPr/>
          </p:nvSpPr>
          <p:spPr>
            <a:xfrm>
              <a:off x="3179274" y="1503187"/>
              <a:ext cx="3529308" cy="1411723"/>
            </a:xfrm>
            <a:prstGeom prst="chevron">
              <a:avLst>
                <a:gd name="adj" fmla="val 50000"/>
              </a:avLst>
            </a:prstGeom>
            <a:solidFill>
              <a:srgbClr val="A3C42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4" name="Google Shape;254;p54"/>
            <p:cNvSpPr txBox="1"/>
            <p:nvPr/>
          </p:nvSpPr>
          <p:spPr>
            <a:xfrm>
              <a:off x="3885136" y="1503187"/>
              <a:ext cx="2117585" cy="1411723"/>
            </a:xfrm>
            <a:prstGeom prst="rect">
              <a:avLst/>
            </a:prstGeom>
            <a:noFill/>
            <a:ln>
              <a:noFill/>
            </a:ln>
          </p:spPr>
          <p:txBody>
            <a:bodyPr spcFirstLastPara="1" wrap="square" lIns="88000" tIns="29325" rIns="29325" bIns="293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200"/>
                <a:buFont typeface="Arial"/>
                <a:buNone/>
                <a:tabLst/>
                <a:defRPr/>
              </a:pPr>
              <a:r>
                <a:rPr kumimoji="0" lang="sl-SI" sz="2400" b="1" i="0" u="none" strike="noStrike" kern="0" cap="none" spc="0" normalizeH="0" baseline="0" noProof="0" dirty="0">
                  <a:ln>
                    <a:noFill/>
                  </a:ln>
                  <a:solidFill>
                    <a:schemeClr val="bg1"/>
                  </a:solidFill>
                  <a:effectLst/>
                  <a:uLnTx/>
                  <a:uFillTx/>
                  <a:latin typeface="Arial"/>
                  <a:ea typeface="Arial"/>
                  <a:cs typeface="Arial"/>
                  <a:sym typeface="Arial"/>
                </a:rPr>
                <a:t>Preverljivost</a:t>
              </a:r>
              <a:endParaRPr kumimoji="0" lang="sl-SI" sz="2400" b="0"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255" name="Google Shape;255;p54"/>
            <p:cNvSpPr/>
            <p:nvPr/>
          </p:nvSpPr>
          <p:spPr>
            <a:xfrm>
              <a:off x="6355651" y="1503187"/>
              <a:ext cx="3529308" cy="1411723"/>
            </a:xfrm>
            <a:prstGeom prst="chevron">
              <a:avLst>
                <a:gd name="adj" fmla="val 50000"/>
              </a:avLst>
            </a:prstGeom>
            <a:solidFill>
              <a:srgbClr val="4393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54"/>
            <p:cNvSpPr txBox="1"/>
            <p:nvPr/>
          </p:nvSpPr>
          <p:spPr>
            <a:xfrm>
              <a:off x="7061513" y="1503187"/>
              <a:ext cx="2117585" cy="1411723"/>
            </a:xfrm>
            <a:prstGeom prst="rect">
              <a:avLst/>
            </a:prstGeom>
            <a:noFill/>
            <a:ln>
              <a:noFill/>
            </a:ln>
          </p:spPr>
          <p:txBody>
            <a:bodyPr spcFirstLastPara="1" wrap="square" lIns="88000" tIns="29325" rIns="29325" bIns="293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200"/>
                <a:buFont typeface="Arial"/>
                <a:buNone/>
                <a:tabLst/>
                <a:defRPr/>
              </a:pPr>
              <a:r>
                <a:rPr kumimoji="0" lang="sl-SI" sz="2400" b="1" i="0" u="none" strike="noStrike" kern="0" cap="none" spc="0" normalizeH="0" baseline="0" noProof="0" dirty="0">
                  <a:ln>
                    <a:noFill/>
                  </a:ln>
                  <a:solidFill>
                    <a:schemeClr val="bg1"/>
                  </a:solidFill>
                  <a:effectLst/>
                  <a:uLnTx/>
                  <a:uFillTx/>
                  <a:latin typeface="Arial"/>
                  <a:cs typeface="Arial"/>
                  <a:sym typeface="Arial"/>
                </a:rPr>
                <a:t>Konkurenca</a:t>
              </a:r>
              <a:endParaRPr kumimoji="0" lang="sl-SI" sz="2400" b="0" i="0" u="none" strike="noStrike" kern="0" cap="none" spc="0" normalizeH="0" baseline="0" noProof="0" dirty="0">
                <a:ln>
                  <a:noFill/>
                </a:ln>
                <a:solidFill>
                  <a:schemeClr val="bg1"/>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53911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4" name="Title 3">
            <a:extLst>
              <a:ext uri="{FF2B5EF4-FFF2-40B4-BE49-F238E27FC236}">
                <a16:creationId xmlns:a16="http://schemas.microsoft.com/office/drawing/2014/main" id="{FFB27218-F528-005D-DD8B-0C622D1B3E45}"/>
              </a:ext>
            </a:extLst>
          </p:cNvPr>
          <p:cNvSpPr>
            <a:spLocks noGrp="1"/>
          </p:cNvSpPr>
          <p:nvPr>
            <p:ph type="title"/>
          </p:nvPr>
        </p:nvSpPr>
        <p:spPr/>
        <p:txBody>
          <a:bodyPr/>
          <a:lstStyle/>
          <a:p>
            <a:r>
              <a:rPr lang="sl-SI" dirty="0"/>
              <a:t>Nasveti za izobraževalce …</a:t>
            </a:r>
          </a:p>
        </p:txBody>
      </p:sp>
      <p:sp>
        <p:nvSpPr>
          <p:cNvPr id="5" name="Text Placeholder 4">
            <a:extLst>
              <a:ext uri="{FF2B5EF4-FFF2-40B4-BE49-F238E27FC236}">
                <a16:creationId xmlns:a16="http://schemas.microsoft.com/office/drawing/2014/main" id="{F14282C3-41AE-30DD-EA5D-F00D06D92FE7}"/>
              </a:ext>
            </a:extLst>
          </p:cNvPr>
          <p:cNvSpPr>
            <a:spLocks noGrp="1"/>
          </p:cNvSpPr>
          <p:nvPr>
            <p:ph type="body" idx="16"/>
          </p:nvPr>
        </p:nvSpPr>
        <p:spPr>
          <a:xfrm>
            <a:off x="594360" y="3265907"/>
            <a:ext cx="5207794" cy="2585323"/>
          </a:xfrm>
        </p:spPr>
        <p:txBody>
          <a:bodyPr/>
          <a:lstStyle/>
          <a:p>
            <a:r>
              <a:rPr lang="sl-SI" sz="2400" dirty="0"/>
              <a:t>Če v okviru usposabljanja za trajnostno javno naročanje v majhnih občinah pojasnjujete vzorčne primere razpisnih pogojev, se ne osredotočajte le na pravni del, ampak tudi na to, kako se lahko ti pogoji uporabijo in prilagodijo lokalnemu kontekstu.</a:t>
            </a:r>
          </a:p>
        </p:txBody>
      </p:sp>
      <p:pic>
        <p:nvPicPr>
          <p:cNvPr id="263" name="Google Shape;263;p55"/>
          <p:cNvPicPr preferRelativeResize="0"/>
          <p:nvPr/>
        </p:nvPicPr>
        <p:blipFill rotWithShape="1">
          <a:blip r:embed="rId3">
            <a:alphaModFix/>
          </a:blip>
          <a:srcRect/>
          <a:stretch/>
        </p:blipFill>
        <p:spPr>
          <a:xfrm>
            <a:off x="594360" y="701766"/>
            <a:ext cx="3265714" cy="2442648"/>
          </a:xfrm>
          <a:prstGeom prst="rect">
            <a:avLst/>
          </a:prstGeom>
          <a:noFill/>
          <a:ln>
            <a:noFill/>
          </a:ln>
        </p:spPr>
      </p:pic>
    </p:spTree>
    <p:extLst>
      <p:ext uri="{BB962C8B-B14F-4D97-AF65-F5344CB8AC3E}">
        <p14:creationId xmlns:p14="http://schemas.microsoft.com/office/powerpoint/2010/main" val="250532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p56"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800" r="8800"/>
          <a:stretch/>
        </p:blipFill>
        <p:spPr>
          <a:prstGeom prst="flowChartDelay">
            <a:avLst/>
          </a:prstGeom>
          <a:noFill/>
          <a:ln>
            <a:noFill/>
          </a:ln>
        </p:spPr>
      </p:pic>
      <p:sp>
        <p:nvSpPr>
          <p:cNvPr id="268" name="Google Shape;268;p56"/>
          <p:cNvSpPr txBox="1">
            <a:spLocks noGrp="1"/>
          </p:cNvSpPr>
          <p:nvPr>
            <p:ph type="body" idx="10"/>
          </p:nvPr>
        </p:nvSpPr>
        <p:spPr>
          <a:prstGeom prst="rect">
            <a:avLst/>
          </a:prstGeom>
          <a:noFill/>
          <a:ln>
            <a:noFill/>
          </a:ln>
        </p:spPr>
        <p:txBody>
          <a:bodyPr spcFirstLastPara="1" wrap="square" lIns="0" tIns="0" rIns="0" bIns="0" anchor="t" anchorCtr="0">
            <a:noAutofit/>
          </a:bodyPr>
          <a:lstStyle/>
          <a:p>
            <a:pPr lvl="0"/>
            <a:r>
              <a:rPr lang="sl-SI" noProof="0" dirty="0"/>
              <a:t>Vprašalnik za dobavitelje</a:t>
            </a:r>
          </a:p>
        </p:txBody>
      </p:sp>
      <p:sp>
        <p:nvSpPr>
          <p:cNvPr id="269" name="Google Shape;269;p56"/>
          <p:cNvSpPr txBox="1">
            <a:spLocks noGrp="1"/>
          </p:cNvSpPr>
          <p:nvPr>
            <p:ph type="title"/>
          </p:nvPr>
        </p:nvSpPr>
        <p:spPr>
          <a:xfrm>
            <a:off x="6296787" y="3111989"/>
            <a:ext cx="5628068" cy="73866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5400" noProof="0" dirty="0"/>
              <a:t>2. Orodja in obrazci/predloge </a:t>
            </a:r>
          </a:p>
        </p:txBody>
      </p:sp>
    </p:spTree>
    <p:extLst>
      <p:ext uri="{BB962C8B-B14F-4D97-AF65-F5344CB8AC3E}">
        <p14:creationId xmlns:p14="http://schemas.microsoft.com/office/powerpoint/2010/main" val="279575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Vprašalnik za dobavitelje</a:t>
            </a:r>
          </a:p>
        </p:txBody>
      </p:sp>
      <p:sp>
        <p:nvSpPr>
          <p:cNvPr id="276" name="Google Shape;276;p57"/>
          <p:cNvSpPr txBox="1">
            <a:spLocks noGrp="1"/>
          </p:cNvSpPr>
          <p:nvPr>
            <p:ph type="body" idx="15"/>
          </p:nvPr>
        </p:nvSpPr>
        <p:spPr>
          <a:prstGeom prst="rect">
            <a:avLst/>
          </a:prstGeom>
          <a:noFill/>
          <a:ln>
            <a:noFill/>
          </a:ln>
        </p:spPr>
        <p:txBody>
          <a:bodyPr spcFirstLastPara="1" wrap="square" lIns="0" tIns="45700" rIns="0" bIns="0" anchor="t" anchorCtr="0">
            <a:noAutofit/>
          </a:bodyPr>
          <a:lstStyle/>
          <a:p>
            <a:pPr marL="342000" lvl="0" indent="-342000" algn="l" rtl="0">
              <a:spcAft>
                <a:spcPts val="0"/>
              </a:spcAft>
              <a:buClr>
                <a:srgbClr val="3F3F3F"/>
              </a:buClr>
              <a:buSzPts val="2000"/>
              <a:buFont typeface="Arial"/>
              <a:buNone/>
            </a:pPr>
            <a:r>
              <a:rPr lang="sl-SI" sz="2400" b="1" noProof="0" dirty="0"/>
              <a:t>Zakaj ga uporabiti:</a:t>
            </a:r>
          </a:p>
          <a:p>
            <a:pPr marL="342000" lvl="0" indent="-342000" algn="l" rtl="0">
              <a:spcAft>
                <a:spcPts val="0"/>
              </a:spcAft>
              <a:buClr>
                <a:srgbClr val="3F3F3F"/>
              </a:buClr>
              <a:buSzPts val="2000"/>
              <a:buFont typeface="Arial"/>
              <a:buNone/>
            </a:pPr>
            <a:endParaRPr lang="sl-SI" sz="2400" noProof="0" dirty="0"/>
          </a:p>
          <a:p>
            <a:pPr marL="571500" lvl="0" indent="-342900">
              <a:buClr>
                <a:srgbClr val="035854"/>
              </a:buClr>
              <a:buSzPct val="100000"/>
              <a:buFont typeface="Arial"/>
              <a:buChar char="•"/>
            </a:pPr>
            <a:r>
              <a:rPr lang="sl-SI" sz="2400" noProof="0" dirty="0"/>
              <a:t>Standardizira zbiranje podatkov, zmanjšuje potrebo po ponovnih postopkih, omogoča merljivost trajnosti in olajša spremljanje pri izvajanju.</a:t>
            </a:r>
          </a:p>
        </p:txBody>
      </p:sp>
      <p:sp>
        <p:nvSpPr>
          <p:cNvPr id="277" name="Google Shape;277;p57"/>
          <p:cNvSpPr txBox="1">
            <a:spLocks noGrp="1"/>
          </p:cNvSpPr>
          <p:nvPr>
            <p:ph type="body" idx="16"/>
          </p:nvPr>
        </p:nvSpPr>
        <p:spPr>
          <a:prstGeom prst="rect">
            <a:avLst/>
          </a:prstGeom>
          <a:noFill/>
          <a:ln>
            <a:noFill/>
          </a:ln>
        </p:spPr>
        <p:txBody>
          <a:bodyPr spcFirstLastPara="1" wrap="square" lIns="0" tIns="0" rIns="0" bIns="0" anchor="t" anchorCtr="0">
            <a:noAutofit/>
          </a:bodyPr>
          <a:lstStyle/>
          <a:p>
            <a:pPr marL="342000" lvl="0" indent="-342000" algn="l" rtl="0">
              <a:spcAft>
                <a:spcPts val="0"/>
              </a:spcAft>
              <a:buClr>
                <a:srgbClr val="3F3F3F"/>
              </a:buClr>
              <a:buSzPts val="2000"/>
              <a:buFont typeface="Arial"/>
              <a:buNone/>
            </a:pPr>
            <a:r>
              <a:rPr lang="sl-SI" sz="2400" b="1" dirty="0">
                <a:latin typeface="Aptos" panose="020B0004020202020204" pitchFamily="34" charset="0"/>
              </a:rPr>
              <a:t>Nasvet:</a:t>
            </a:r>
          </a:p>
          <a:p>
            <a:pPr marL="342000" lvl="0" indent="-342000" algn="l" rtl="0">
              <a:spcAft>
                <a:spcPts val="0"/>
              </a:spcAft>
              <a:buClr>
                <a:srgbClr val="3F3F3F"/>
              </a:buClr>
              <a:buSzPts val="2000"/>
              <a:buFont typeface="Arial"/>
              <a:buNone/>
            </a:pPr>
            <a:endParaRPr lang="sl-SI" sz="2400" b="1" dirty="0">
              <a:latin typeface="Aptos" panose="020B0004020202020204" pitchFamily="34" charset="0"/>
            </a:endParaRPr>
          </a:p>
          <a:p>
            <a:pPr marL="342000" lvl="0" indent="-342000">
              <a:buClr>
                <a:srgbClr val="035854"/>
              </a:buClr>
              <a:buSzPct val="100000"/>
              <a:buFont typeface="Arial" panose="020B0604020202020204" pitchFamily="34" charset="0"/>
              <a:buChar char="•"/>
            </a:pPr>
            <a:r>
              <a:rPr lang="sl-SI" sz="2400" dirty="0">
                <a:latin typeface="Aptos" panose="020B0004020202020204" pitchFamily="34" charset="0"/>
              </a:rPr>
              <a:t>Pojasnite, kako sestaviti vprašalnik za majhna in srednje velika podjetja (MSP) v preprostem in jasnem jeziku, in uporabite možnost „enakovredno“ pri preverjanju. </a:t>
            </a:r>
          </a:p>
        </p:txBody>
      </p:sp>
      <p:sp>
        <p:nvSpPr>
          <p:cNvPr id="278" name="Google Shape;278;p57"/>
          <p:cNvSpPr/>
          <p:nvPr/>
        </p:nvSpPr>
        <p:spPr>
          <a:xfrm>
            <a:off x="2581275" y="5056064"/>
            <a:ext cx="2819127" cy="1207771"/>
          </a:xfrm>
          <a:prstGeom prst="ellipse">
            <a:avLst/>
          </a:prstGeom>
          <a:solidFill>
            <a:schemeClr val="accent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000" b="1" i="0" u="none" strike="noStrike" kern="0" cap="none" spc="0" normalizeH="0" baseline="0" noProof="0" dirty="0">
                <a:ln>
                  <a:noFill/>
                </a:ln>
                <a:solidFill>
                  <a:srgbClr val="FFFFFF"/>
                </a:solidFill>
                <a:effectLst/>
                <a:uLnTx/>
                <a:uFillTx/>
                <a:latin typeface="Arial"/>
                <a:ea typeface="Arial"/>
                <a:cs typeface="Arial"/>
                <a:sym typeface="Arial"/>
              </a:rPr>
              <a:t>Primer vprašalnika</a:t>
            </a:r>
            <a:endParaRPr kumimoji="0" lang="sl-SI"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239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Pomembni koraki</a:t>
            </a:r>
          </a:p>
        </p:txBody>
      </p:sp>
      <p:sp>
        <p:nvSpPr>
          <p:cNvPr id="93" name="Google Shape;93;p30"/>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dirty="0">
                <a:solidFill>
                  <a:srgbClr val="A3C42A"/>
                </a:solidFill>
              </a:rPr>
              <a:t>1.1 Pripravljalni koraki</a:t>
            </a:r>
          </a:p>
          <a:p>
            <a:r>
              <a:rPr lang="sl-SI" dirty="0"/>
              <a:t>1.2 Znaki kot pomembno orodje</a:t>
            </a:r>
          </a:p>
          <a:p>
            <a:r>
              <a:rPr lang="sl-SI" dirty="0"/>
              <a:t>1.3 Priprava kataloga javnih naročil</a:t>
            </a:r>
          </a:p>
          <a:p>
            <a:r>
              <a:rPr lang="sl-SI" dirty="0"/>
              <a:t>1.4 Lokalna in regionalna javna naročila</a:t>
            </a:r>
          </a:p>
          <a:p>
            <a:r>
              <a:rPr lang="sl-SI" dirty="0"/>
              <a:t>1.5 Sporočanje</a:t>
            </a:r>
          </a:p>
        </p:txBody>
      </p:sp>
    </p:spTree>
    <p:extLst>
      <p:ext uri="{BB962C8B-B14F-4D97-AF65-F5344CB8AC3E}">
        <p14:creationId xmlns:p14="http://schemas.microsoft.com/office/powerpoint/2010/main" val="2969773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dirty="0"/>
              <a:t>Hvala za pozornost!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1.1 Pripravljalni koraki</a:t>
            </a:r>
          </a:p>
        </p:txBody>
      </p:sp>
      <p:grpSp>
        <p:nvGrpSpPr>
          <p:cNvPr id="100" name="Google Shape;100;p3"/>
          <p:cNvGrpSpPr/>
          <p:nvPr/>
        </p:nvGrpSpPr>
        <p:grpSpPr>
          <a:xfrm>
            <a:off x="594358" y="1606710"/>
            <a:ext cx="11212324" cy="4727627"/>
            <a:chOff x="-112972" y="345519"/>
            <a:chExt cx="11212324" cy="4727627"/>
          </a:xfrm>
        </p:grpSpPr>
        <p:sp>
          <p:nvSpPr>
            <p:cNvPr id="101" name="Google Shape;101;p3"/>
            <p:cNvSpPr/>
            <p:nvPr/>
          </p:nvSpPr>
          <p:spPr>
            <a:xfrm>
              <a:off x="-112972" y="345519"/>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2" name="Google Shape;102;p3"/>
            <p:cNvSpPr/>
            <p:nvPr/>
          </p:nvSpPr>
          <p:spPr>
            <a:xfrm>
              <a:off x="238064" y="1731407"/>
              <a:ext cx="312418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3" name="Google Shape;103;p3"/>
            <p:cNvSpPr txBox="1"/>
            <p:nvPr/>
          </p:nvSpPr>
          <p:spPr>
            <a:xfrm>
              <a:off x="330491" y="1826884"/>
              <a:ext cx="2939334"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rial"/>
                  <a:ea typeface="Arial"/>
                  <a:cs typeface="Arial"/>
                  <a:sym typeface="Arial"/>
                </a:rPr>
                <a:t>Oblikovanje </a:t>
              </a:r>
              <a:r>
                <a:rPr lang="sl-SI" sz="2400" noProof="0" dirty="0">
                  <a:solidFill>
                    <a:schemeClr val="lt1"/>
                  </a:solidFill>
                </a:rPr>
                <a:t>delovne skupine in pridobivanje zunanje podpore</a:t>
              </a:r>
              <a:endParaRPr lang="sl-SI" sz="2400" b="0" i="0" u="none" strike="noStrike" cap="none" noProof="0" dirty="0">
                <a:solidFill>
                  <a:schemeClr val="lt1"/>
                </a:solidFill>
                <a:latin typeface="Arial"/>
                <a:ea typeface="Arial"/>
                <a:cs typeface="Arial"/>
                <a:sym typeface="Arial"/>
              </a:endParaRPr>
            </a:p>
          </p:txBody>
        </p:sp>
        <p:sp>
          <p:nvSpPr>
            <p:cNvPr id="104" name="Google Shape;104;p3"/>
            <p:cNvSpPr/>
            <p:nvPr/>
          </p:nvSpPr>
          <p:spPr>
            <a:xfrm>
              <a:off x="3955955" y="1731407"/>
              <a:ext cx="319937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5" name="Google Shape;105;p3"/>
            <p:cNvSpPr txBox="1"/>
            <p:nvPr/>
          </p:nvSpPr>
          <p:spPr>
            <a:xfrm>
              <a:off x="4050607" y="1826884"/>
              <a:ext cx="3010074"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rial"/>
                  <a:ea typeface="Arial"/>
                  <a:cs typeface="Arial"/>
                  <a:sym typeface="Arial"/>
                </a:rPr>
                <a:t>Priprava pregleda javnih naročil</a:t>
              </a:r>
            </a:p>
          </p:txBody>
        </p:sp>
        <p:sp>
          <p:nvSpPr>
            <p:cNvPr id="106" name="Google Shape;106;p3"/>
            <p:cNvSpPr/>
            <p:nvPr/>
          </p:nvSpPr>
          <p:spPr>
            <a:xfrm>
              <a:off x="7678609" y="1731407"/>
              <a:ext cx="3265040"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7" name="Google Shape;107;p3"/>
            <p:cNvSpPr txBox="1"/>
            <p:nvPr/>
          </p:nvSpPr>
          <p:spPr>
            <a:xfrm>
              <a:off x="7775203" y="1826884"/>
              <a:ext cx="3071852"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noProof="0" dirty="0">
                  <a:solidFill>
                    <a:schemeClr val="lt1"/>
                  </a:solidFill>
                </a:rPr>
                <a:t>Opredelitev</a:t>
              </a:r>
              <a:r>
                <a:rPr lang="sl-SI" sz="2400" b="0" i="0" u="none" strike="noStrike" cap="none" noProof="0" dirty="0">
                  <a:solidFill>
                    <a:schemeClr val="lt1"/>
                  </a:solidFill>
                  <a:latin typeface="Arial"/>
                  <a:ea typeface="Arial"/>
                  <a:cs typeface="Arial"/>
                  <a:sym typeface="Arial"/>
                </a:rPr>
                <a:t> ciljev in obsega trajnostnega javnega naročanja</a:t>
              </a:r>
            </a:p>
          </p:txBody>
        </p:sp>
      </p:grpSp>
    </p:spTree>
    <p:extLst>
      <p:ext uri="{BB962C8B-B14F-4D97-AF65-F5344CB8AC3E}">
        <p14:creationId xmlns:p14="http://schemas.microsoft.com/office/powerpoint/2010/main" val="35256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 name="Google Shape;101;p3">
            <a:extLst>
              <a:ext uri="{FF2B5EF4-FFF2-40B4-BE49-F238E27FC236}">
                <a16:creationId xmlns:a16="http://schemas.microsoft.com/office/drawing/2014/main" id="{4D8CDFE8-28F5-58DF-40A1-C16D1B1F0140}"/>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3" name="Google Shape;113;p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1.1 Oblikovanje delovne skupine in pridobivanje zunanje podpore</a:t>
            </a:r>
          </a:p>
        </p:txBody>
      </p:sp>
      <p:grpSp>
        <p:nvGrpSpPr>
          <p:cNvPr id="115" name="Google Shape;115;p7"/>
          <p:cNvGrpSpPr/>
          <p:nvPr/>
        </p:nvGrpSpPr>
        <p:grpSpPr>
          <a:xfrm>
            <a:off x="599977" y="2884069"/>
            <a:ext cx="11213024" cy="2167466"/>
            <a:chOff x="5617" y="1625600"/>
            <a:chExt cx="11213024" cy="2167466"/>
          </a:xfrm>
        </p:grpSpPr>
        <p:sp>
          <p:nvSpPr>
            <p:cNvPr id="117" name="Google Shape;117;p7"/>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8" name="Google Shape;118;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sl-SI" sz="2400" noProof="0" dirty="0">
                  <a:solidFill>
                    <a:schemeClr val="lt1"/>
                  </a:solidFill>
                </a:rPr>
                <a:t>Imenovanje usklajevalca</a:t>
              </a:r>
              <a:endParaRPr lang="sl-SI" sz="2400" b="0" i="0" u="none" strike="noStrike" cap="none" noProof="0" dirty="0">
                <a:solidFill>
                  <a:schemeClr val="lt1"/>
                </a:solidFill>
                <a:latin typeface="Arial"/>
                <a:ea typeface="Arial"/>
                <a:cs typeface="Arial"/>
                <a:sym typeface="Arial"/>
              </a:endParaRPr>
            </a:p>
          </p:txBody>
        </p:sp>
        <p:sp>
          <p:nvSpPr>
            <p:cNvPr id="119" name="Google Shape;119;p7"/>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0" name="Google Shape;120;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sl-SI" sz="2400" b="0" i="0" u="none" strike="noStrike" cap="none" noProof="0" dirty="0">
                  <a:solidFill>
                    <a:schemeClr val="lt1"/>
                  </a:solidFill>
                  <a:latin typeface="Arial"/>
                  <a:ea typeface="Arial"/>
                  <a:cs typeface="Arial"/>
                  <a:sym typeface="Arial"/>
                </a:rPr>
                <a:t>Oblikovanje (majhne) delovne skupine</a:t>
              </a:r>
            </a:p>
          </p:txBody>
        </p:sp>
        <p:sp>
          <p:nvSpPr>
            <p:cNvPr id="121" name="Google Shape;121;p7"/>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2" name="Google Shape;122;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sl-SI" sz="2400" b="0" i="0" u="none" strike="noStrike" cap="none" noProof="0" dirty="0">
                  <a:solidFill>
                    <a:schemeClr val="lt1"/>
                  </a:solidFill>
                  <a:latin typeface="Arial"/>
                  <a:ea typeface="Arial"/>
                  <a:cs typeface="Arial"/>
                  <a:sym typeface="Arial"/>
                </a:rPr>
                <a:t>Pridobivanje dodatnih informacij in strokovnega znanja</a:t>
              </a:r>
            </a:p>
          </p:txBody>
        </p:sp>
        <p:sp>
          <p:nvSpPr>
            <p:cNvPr id="123" name="Google Shape;123;p7"/>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4" name="Google Shape;124;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sl-SI" sz="2400" noProof="0" dirty="0">
                  <a:solidFill>
                    <a:schemeClr val="lt1"/>
                  </a:solidFill>
                </a:rPr>
                <a:t>Uporaba razpoložljivih orodij in informacij</a:t>
              </a:r>
            </a:p>
          </p:txBody>
        </p:sp>
      </p:grpSp>
    </p:spTree>
    <p:extLst>
      <p:ext uri="{BB962C8B-B14F-4D97-AF65-F5344CB8AC3E}">
        <p14:creationId xmlns:p14="http://schemas.microsoft.com/office/powerpoint/2010/main" val="97368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Google Shape;101;p3">
            <a:extLst>
              <a:ext uri="{FF2B5EF4-FFF2-40B4-BE49-F238E27FC236}">
                <a16:creationId xmlns:a16="http://schemas.microsoft.com/office/drawing/2014/main" id="{740B81A7-DAD1-F3E4-071C-634DB1CCB8BE}"/>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9" name="Google Shape;129;p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1.1 Priprava pregleda</a:t>
            </a:r>
            <a:br>
              <a:rPr lang="sl-SI" dirty="0"/>
            </a:br>
            <a:r>
              <a:rPr lang="sl-SI" noProof="0" dirty="0"/>
              <a:t>javnih naročil</a:t>
            </a:r>
          </a:p>
        </p:txBody>
      </p:sp>
      <p:grpSp>
        <p:nvGrpSpPr>
          <p:cNvPr id="131" name="Google Shape;131;p9"/>
          <p:cNvGrpSpPr/>
          <p:nvPr/>
        </p:nvGrpSpPr>
        <p:grpSpPr>
          <a:xfrm>
            <a:off x="967226" y="3303961"/>
            <a:ext cx="10257544" cy="1333124"/>
            <a:chOff x="372866" y="2042771"/>
            <a:chExt cx="10257544" cy="1333124"/>
          </a:xfrm>
        </p:grpSpPr>
        <p:sp>
          <p:nvSpPr>
            <p:cNvPr id="133" name="Google Shape;133;p9"/>
            <p:cNvSpPr/>
            <p:nvPr/>
          </p:nvSpPr>
          <p:spPr>
            <a:xfrm>
              <a:off x="372866" y="2042771"/>
              <a:ext cx="3300982" cy="1333124"/>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34" name="Google Shape;134;p9"/>
            <p:cNvSpPr txBox="1"/>
            <p:nvPr/>
          </p:nvSpPr>
          <p:spPr>
            <a:xfrm>
              <a:off x="478673" y="2107849"/>
              <a:ext cx="3089368" cy="1202968"/>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sl-SI" sz="2400" b="0" i="0" u="none" strike="noStrike" cap="none" noProof="0" dirty="0">
                  <a:solidFill>
                    <a:schemeClr val="lt1"/>
                  </a:solidFill>
                  <a:latin typeface="Arial"/>
                  <a:ea typeface="Arial"/>
                  <a:cs typeface="Arial"/>
                  <a:sym typeface="Arial"/>
                </a:rPr>
                <a:t>Ugotoviti, kdo </a:t>
              </a:r>
              <a:r>
                <a:rPr lang="sl-SI" sz="2400" noProof="0" dirty="0">
                  <a:solidFill>
                    <a:schemeClr val="lt1"/>
                  </a:solidFill>
                </a:rPr>
                <a:t>naroča</a:t>
              </a:r>
              <a:endParaRPr lang="sl-SI" sz="2400" b="0" i="0" u="none" strike="noStrike" cap="none" noProof="0" dirty="0">
                <a:solidFill>
                  <a:schemeClr val="lt1"/>
                </a:solidFill>
                <a:latin typeface="Arial"/>
                <a:ea typeface="Arial"/>
                <a:cs typeface="Arial"/>
                <a:sym typeface="Arial"/>
              </a:endParaRPr>
            </a:p>
          </p:txBody>
        </p:sp>
        <p:sp>
          <p:nvSpPr>
            <p:cNvPr id="135" name="Google Shape;135;p9"/>
            <p:cNvSpPr/>
            <p:nvPr/>
          </p:nvSpPr>
          <p:spPr>
            <a:xfrm>
              <a:off x="3851149" y="2042771"/>
              <a:ext cx="3300980" cy="1333124"/>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36" name="Google Shape;136;p9"/>
            <p:cNvSpPr txBox="1"/>
            <p:nvPr/>
          </p:nvSpPr>
          <p:spPr>
            <a:xfrm>
              <a:off x="3956956" y="2107849"/>
              <a:ext cx="3089366" cy="1202968"/>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sl-SI" sz="2400" noProof="0" dirty="0">
                  <a:solidFill>
                    <a:schemeClr val="lt1"/>
                  </a:solidFill>
                </a:rPr>
                <a:t>Zbrati podatke z razgovori</a:t>
              </a:r>
              <a:endParaRPr lang="sl-SI" sz="2400" b="0" i="0" u="none" strike="noStrike" cap="none" noProof="0" dirty="0">
                <a:solidFill>
                  <a:schemeClr val="lt1"/>
                </a:solidFill>
                <a:latin typeface="Arial"/>
                <a:ea typeface="Arial"/>
                <a:cs typeface="Arial"/>
                <a:sym typeface="Arial"/>
              </a:endParaRPr>
            </a:p>
          </p:txBody>
        </p:sp>
        <p:sp>
          <p:nvSpPr>
            <p:cNvPr id="137" name="Google Shape;137;p9"/>
            <p:cNvSpPr/>
            <p:nvPr/>
          </p:nvSpPr>
          <p:spPr>
            <a:xfrm>
              <a:off x="7329434" y="2042771"/>
              <a:ext cx="3300976" cy="1333124"/>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38" name="Google Shape;138;p9"/>
            <p:cNvSpPr txBox="1"/>
            <p:nvPr/>
          </p:nvSpPr>
          <p:spPr>
            <a:xfrm>
              <a:off x="7435241" y="2107849"/>
              <a:ext cx="3089362" cy="1202968"/>
            </a:xfrm>
            <a:prstGeom prst="rect">
              <a:avLst/>
            </a:prstGeom>
            <a:noFill/>
            <a:ln>
              <a:noFill/>
            </a:ln>
          </p:spPr>
          <p:txBody>
            <a:bodyPr spcFirstLastPara="1" wrap="square" lIns="121900" tIns="121900" rIns="121900" bIns="121900" anchor="ctr" anchorCtr="0">
              <a:noAutofit/>
            </a:bodyPr>
            <a:lstStyle/>
            <a:p>
              <a:pPr lvl="0" algn="ctr">
                <a:lnSpc>
                  <a:spcPct val="90000"/>
                </a:lnSpc>
                <a:buSzPts val="3200"/>
              </a:pPr>
              <a:r>
                <a:rPr lang="sl-SI" sz="2400" b="0" i="0" u="none" strike="noStrike" cap="none" noProof="0" dirty="0">
                  <a:solidFill>
                    <a:schemeClr val="lt1"/>
                  </a:solidFill>
                  <a:latin typeface="Arial"/>
                  <a:ea typeface="Arial"/>
                  <a:cs typeface="Arial"/>
                  <a:sym typeface="Arial"/>
                </a:rPr>
                <a:t>Pripraviti pregled zbranih podatkov</a:t>
              </a:r>
            </a:p>
          </p:txBody>
        </p:sp>
      </p:grpSp>
    </p:spTree>
    <p:extLst>
      <p:ext uri="{BB962C8B-B14F-4D97-AF65-F5344CB8AC3E}">
        <p14:creationId xmlns:p14="http://schemas.microsoft.com/office/powerpoint/2010/main" val="57245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Google Shape;101;p3">
            <a:extLst>
              <a:ext uri="{FF2B5EF4-FFF2-40B4-BE49-F238E27FC236}">
                <a16:creationId xmlns:a16="http://schemas.microsoft.com/office/drawing/2014/main" id="{97FCBCFA-F5F5-30A7-C415-7197B9A988E4}"/>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44" name="Google Shape;144;p1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1.1 Opredelitev ciljev in obsega trajnostnega javnega naročanja</a:t>
            </a:r>
          </a:p>
        </p:txBody>
      </p:sp>
      <p:grpSp>
        <p:nvGrpSpPr>
          <p:cNvPr id="146" name="Google Shape;146;p10"/>
          <p:cNvGrpSpPr/>
          <p:nvPr/>
        </p:nvGrpSpPr>
        <p:grpSpPr>
          <a:xfrm>
            <a:off x="595579" y="2884066"/>
            <a:ext cx="11233251" cy="2167466"/>
            <a:chOff x="1219" y="1625600"/>
            <a:chExt cx="11233251" cy="2167466"/>
          </a:xfrm>
        </p:grpSpPr>
        <p:sp>
          <p:nvSpPr>
            <p:cNvPr id="148" name="Google Shape;148;p10"/>
            <p:cNvSpPr/>
            <p:nvPr/>
          </p:nvSpPr>
          <p:spPr>
            <a:xfrm>
              <a:off x="1219"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49" name="Google Shape;149;p10"/>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sl-SI" sz="2400" b="0" i="0" u="none" strike="noStrike" cap="none" noProof="0" dirty="0">
                  <a:solidFill>
                    <a:schemeClr val="lt1"/>
                  </a:solidFill>
                  <a:latin typeface="Arial"/>
                  <a:ea typeface="Arial"/>
                  <a:cs typeface="Arial"/>
                  <a:sym typeface="Arial"/>
                </a:rPr>
                <a:t>Določitev ciljev, ki so skladni s prednostnimi usmeritv</a:t>
              </a:r>
              <a:r>
                <a:rPr lang="sl-SI" sz="2400" noProof="0" dirty="0">
                  <a:solidFill>
                    <a:schemeClr val="lt1"/>
                  </a:solidFill>
                </a:rPr>
                <a:t>ami občine</a:t>
              </a:r>
              <a:endParaRPr lang="sl-SI" sz="2400" b="0" i="0" u="none" strike="noStrike" cap="none" noProof="0" dirty="0">
                <a:solidFill>
                  <a:schemeClr val="lt1"/>
                </a:solidFill>
                <a:latin typeface="Arial"/>
                <a:ea typeface="Arial"/>
                <a:cs typeface="Arial"/>
                <a:sym typeface="Arial"/>
              </a:endParaRPr>
            </a:p>
          </p:txBody>
        </p:sp>
        <p:sp>
          <p:nvSpPr>
            <p:cNvPr id="150" name="Google Shape;150;p10"/>
            <p:cNvSpPr/>
            <p:nvPr/>
          </p:nvSpPr>
          <p:spPr>
            <a:xfrm>
              <a:off x="2858016"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51" name="Google Shape;151;p10"/>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dirty="0">
                  <a:solidFill>
                    <a:schemeClr val="lt1"/>
                  </a:solidFill>
                </a:rPr>
                <a:t>Izbira</a:t>
              </a:r>
              <a:r>
                <a:rPr lang="sl-SI" sz="2400" noProof="0" dirty="0">
                  <a:solidFill>
                    <a:schemeClr val="lt1"/>
                  </a:solidFill>
                </a:rPr>
                <a:t> blaga in storitev</a:t>
              </a:r>
              <a:endParaRPr lang="sl-SI" sz="2400" b="0" i="0" u="none" strike="noStrike" cap="none" noProof="0" dirty="0">
                <a:solidFill>
                  <a:schemeClr val="lt1"/>
                </a:solidFill>
                <a:latin typeface="Arial"/>
                <a:ea typeface="Arial"/>
                <a:cs typeface="Arial"/>
                <a:sym typeface="Arial"/>
              </a:endParaRPr>
            </a:p>
          </p:txBody>
        </p:sp>
        <p:sp>
          <p:nvSpPr>
            <p:cNvPr id="152" name="Google Shape;152;p10"/>
            <p:cNvSpPr/>
            <p:nvPr/>
          </p:nvSpPr>
          <p:spPr>
            <a:xfrm>
              <a:off x="5714813"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53" name="Google Shape;153;p10"/>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noProof="0" dirty="0">
                  <a:solidFill>
                    <a:schemeClr val="lt1"/>
                  </a:solidFill>
                </a:rPr>
                <a:t>Izbira trajnostnih meril</a:t>
              </a:r>
              <a:endParaRPr lang="sl-SI" sz="2400" b="0" i="0" u="none" strike="noStrike" cap="none" noProof="0" dirty="0">
                <a:solidFill>
                  <a:schemeClr val="lt1"/>
                </a:solidFill>
                <a:latin typeface="Arial"/>
                <a:ea typeface="Arial"/>
                <a:cs typeface="Arial"/>
                <a:sym typeface="Arial"/>
              </a:endParaRPr>
            </a:p>
          </p:txBody>
        </p:sp>
        <p:sp>
          <p:nvSpPr>
            <p:cNvPr id="154" name="Google Shape;154;p10"/>
            <p:cNvSpPr/>
            <p:nvPr/>
          </p:nvSpPr>
          <p:spPr>
            <a:xfrm>
              <a:off x="8571610" y="1625600"/>
              <a:ext cx="2662860"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55" name="Google Shape;155;p10"/>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sl-SI" sz="2400" b="0" i="0" u="none" strike="noStrike" cap="none" noProof="0" dirty="0">
                  <a:solidFill>
                    <a:schemeClr val="lt1"/>
                  </a:solidFill>
                  <a:latin typeface="Arial"/>
                  <a:ea typeface="Arial"/>
                  <a:cs typeface="Arial"/>
                  <a:sym typeface="Arial"/>
                </a:rPr>
                <a:t>Uporaba trajnostnih meril pri javnem naročanju</a:t>
              </a:r>
            </a:p>
          </p:txBody>
        </p:sp>
      </p:grpSp>
    </p:spTree>
    <p:extLst>
      <p:ext uri="{BB962C8B-B14F-4D97-AF65-F5344CB8AC3E}">
        <p14:creationId xmlns:p14="http://schemas.microsoft.com/office/powerpoint/2010/main" val="69104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E1E5B18B-993C-5DD9-4356-A0A077125A8F}"/>
            </a:ext>
          </a:extLst>
        </p:cNvPr>
        <p:cNvGrpSpPr/>
        <p:nvPr/>
      </p:nvGrpSpPr>
      <p:grpSpPr>
        <a:xfrm>
          <a:off x="0" y="0"/>
          <a:ext cx="0" cy="0"/>
          <a:chOff x="0" y="0"/>
          <a:chExt cx="0" cy="0"/>
        </a:xfrm>
      </p:grpSpPr>
      <p:sp>
        <p:nvSpPr>
          <p:cNvPr id="92" name="Google Shape;92;p30">
            <a:extLst>
              <a:ext uri="{FF2B5EF4-FFF2-40B4-BE49-F238E27FC236}">
                <a16:creationId xmlns:a16="http://schemas.microsoft.com/office/drawing/2014/main" id="{3A1C507C-2860-5B3E-7EF5-EAB23EDD8537}"/>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Pomembni koraki</a:t>
            </a:r>
          </a:p>
        </p:txBody>
      </p:sp>
      <p:sp>
        <p:nvSpPr>
          <p:cNvPr id="93" name="Google Shape;93;p30">
            <a:extLst>
              <a:ext uri="{FF2B5EF4-FFF2-40B4-BE49-F238E27FC236}">
                <a16:creationId xmlns:a16="http://schemas.microsoft.com/office/drawing/2014/main" id="{057F3A5B-DF97-711D-586B-9C9DC5300AE7}"/>
              </a:ext>
            </a:extLst>
          </p:cNvPr>
          <p:cNvSpPr txBox="1">
            <a:spLocks noGrp="1"/>
          </p:cNvSpPr>
          <p:nvPr>
            <p:ph type="body" idx="13"/>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dirty="0">
                <a:solidFill>
                  <a:srgbClr val="035854"/>
                </a:solidFill>
              </a:rPr>
              <a:t>1.1 Pripravljalni koraki</a:t>
            </a:r>
          </a:p>
          <a:p>
            <a:r>
              <a:rPr lang="sl-SI" dirty="0">
                <a:solidFill>
                  <a:srgbClr val="A3C42A"/>
                </a:solidFill>
              </a:rPr>
              <a:t>1.2 Znaki kot pomembno orodje</a:t>
            </a:r>
          </a:p>
          <a:p>
            <a:r>
              <a:rPr lang="sl-SI" dirty="0"/>
              <a:t>1.3 Priprava kataloga javnih naročil</a:t>
            </a:r>
          </a:p>
          <a:p>
            <a:r>
              <a:rPr lang="sl-SI" dirty="0"/>
              <a:t>1.4 Lokalna in regionalna javna naročila</a:t>
            </a:r>
          </a:p>
          <a:p>
            <a:r>
              <a:rPr lang="sl-SI" dirty="0"/>
              <a:t>1.5 Sporočanje</a:t>
            </a:r>
          </a:p>
        </p:txBody>
      </p:sp>
    </p:spTree>
    <p:extLst>
      <p:ext uri="{BB962C8B-B14F-4D97-AF65-F5344CB8AC3E}">
        <p14:creationId xmlns:p14="http://schemas.microsoft.com/office/powerpoint/2010/main" val="3523212610"/>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1_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Učno_gradivo_Tematski_sklop_1.pptx" id="{02F2E086-A77F-409B-B237-CC7352392B59}" vid="{D8CD2E47-731E-4671-95D0-442862BD8910}"/>
    </a:ext>
  </a:extLst>
</a:theme>
</file>

<file path=ppt/theme/theme3.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225</TotalTime>
  <Words>3177</Words>
  <Application>Microsoft Office PowerPoint</Application>
  <PresentationFormat>Widescreen</PresentationFormat>
  <Paragraphs>275</Paragraphs>
  <Slides>40</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Play</vt:lpstr>
      <vt:lpstr>Calibri</vt:lpstr>
      <vt:lpstr>Aptos</vt:lpstr>
      <vt:lpstr>Aptos Serif</vt:lpstr>
      <vt:lpstr>Arial</vt:lpstr>
      <vt:lpstr>Benutzerdefiniert</vt:lpstr>
      <vt:lpstr>1_Benutzerdefiniert</vt:lpstr>
      <vt:lpstr>Načrtovanje in izvajanje trajnostnega javnega naročanja </vt:lpstr>
      <vt:lpstr>Program </vt:lpstr>
      <vt:lpstr>1. Pomembni koraki za izvajanje</vt:lpstr>
      <vt:lpstr>Pomembni koraki</vt:lpstr>
      <vt:lpstr>1.1 Pripravljalni koraki</vt:lpstr>
      <vt:lpstr>1.1 Oblikovanje delovne skupine in pridobivanje zunanje podpore</vt:lpstr>
      <vt:lpstr>1.1 Priprava pregleda javnih naročil</vt:lpstr>
      <vt:lpstr>1.1 Opredelitev ciljev in obsega trajnostnega javnega naročanja</vt:lpstr>
      <vt:lpstr>Pomembni koraki</vt:lpstr>
      <vt:lpstr>Toliko znakov …</vt:lpstr>
      <vt:lpstr>Zakaj so znaki pomembno orodje? </vt:lpstr>
      <vt:lpstr>Pomembni koraki</vt:lpstr>
      <vt:lpstr>1.3 Priprava kataloga javnih naročil</vt:lpstr>
      <vt:lpstr>Priprava kataloga javnih naročil</vt:lpstr>
      <vt:lpstr>Določitev in preverjanje dobaviteljev</vt:lpstr>
      <vt:lpstr>Redno preverjanje in posodobitve</vt:lpstr>
      <vt:lpstr>Pomembni koraki</vt:lpstr>
      <vt:lpstr>1.4 Lokalna in regionalna javna naročila</vt:lpstr>
      <vt:lpstr>Pomembni koraki</vt:lpstr>
      <vt:lpstr>1.5 Sporočanje: Vključevanje občinskih uslužbencev</vt:lpstr>
      <vt:lpstr>1.5 Sporočanje: Vključevanje interesnih skupin</vt:lpstr>
      <vt:lpstr>2. Orodja in obrazci/predloge </vt:lpstr>
      <vt:lpstr>Viri za merila – vzorčni primeri razpisnih pogojev</vt:lpstr>
      <vt:lpstr>2.1 Viri za merila 2.2 Vzorčni primeri razpisnih pogojev</vt:lpstr>
      <vt:lpstr>Merila EU za zeleno javno naročanje</vt:lpstr>
      <vt:lpstr>Znak za okolje Evropske unije</vt:lpstr>
      <vt:lpstr>Znaki blaga in storitev ter certifikacijske sheme</vt:lpstr>
      <vt:lpstr>Katere vrste znakov obstajajo?</vt:lpstr>
      <vt:lpstr>Zakonsko predpisani znaki </vt:lpstr>
      <vt:lpstr>Prostovoljni okoljski znaki oziroma okoljski znaki tipa I</vt:lpstr>
      <vt:lpstr>Prostovoljni socialni znaki, podobni tipu I</vt:lpstr>
      <vt:lpstr>Socialni znaki in znaki za okolje tipa I in podobni tipu I</vt:lpstr>
      <vt:lpstr>Lastne izjave tipa II</vt:lpstr>
      <vt:lpstr>Možnosti uporabe znakov</vt:lpstr>
      <vt:lpstr>Okoljski in upravljavski standardi</vt:lpstr>
      <vt:lpstr>Nasveti za izobraževalce …</vt:lpstr>
      <vt:lpstr>Nasveti za izobraževalce …</vt:lpstr>
      <vt:lpstr>2. Orodja in obrazci/predloge </vt:lpstr>
      <vt:lpstr>Vprašalnik za dobavitelje</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Sergeja Praper - UIRS</cp:lastModifiedBy>
  <cp:revision>10</cp:revision>
  <dcterms:created xsi:type="dcterms:W3CDTF">2026-04-24T07:28:55Z</dcterms:created>
  <dcterms:modified xsi:type="dcterms:W3CDTF">2026-04-26T21:32:56Z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