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8" r:id="rId2"/>
  </p:sldMasterIdLst>
  <p:notesMasterIdLst>
    <p:notesMasterId r:id="rId22"/>
  </p:notesMasterIdLst>
  <p:handoutMasterIdLst>
    <p:handoutMasterId r:id="rId23"/>
  </p:handoutMasterIdLst>
  <p:sldIdLst>
    <p:sldId id="311" r:id="rId3"/>
    <p:sldId id="257" r:id="rId4"/>
    <p:sldId id="348" r:id="rId5"/>
    <p:sldId id="349" r:id="rId6"/>
    <p:sldId id="350" r:id="rId7"/>
    <p:sldId id="351" r:id="rId8"/>
    <p:sldId id="352" r:id="rId9"/>
    <p:sldId id="353" r:id="rId10"/>
    <p:sldId id="355" r:id="rId11"/>
    <p:sldId id="356" r:id="rId12"/>
    <p:sldId id="357" r:id="rId13"/>
    <p:sldId id="358" r:id="rId14"/>
    <p:sldId id="359" r:id="rId15"/>
    <p:sldId id="269" r:id="rId16"/>
    <p:sldId id="270" r:id="rId17"/>
    <p:sldId id="360" r:id="rId18"/>
    <p:sldId id="361" r:id="rId19"/>
    <p:sldId id="273" r:id="rId20"/>
    <p:sldId id="308" r:id="rId21"/>
  </p:sldIdLst>
  <p:sldSz cx="12192000" cy="6858000"/>
  <p:notesSz cx="6858000" cy="9144000"/>
  <p:embeddedFontLst>
    <p:embeddedFont>
      <p:font typeface="Aptos Serif" panose="02020604070405020304" pitchFamily="18" charset="0"/>
      <p:regular r:id="rId24"/>
      <p:bold r:id="rId25"/>
      <p:italic r:id="rId26"/>
      <p:boldItalic r:id="rId27"/>
    </p:embeddedFont>
    <p:embeddedFont>
      <p:font typeface="Helvetica Neue" charset="0"/>
      <p:regular r:id="rId28"/>
      <p:bold r:id="rId29"/>
      <p:italic r:id="rId30"/>
      <p:boldItalic r:id="rId31"/>
    </p:embeddedFont>
    <p:embeddedFont>
      <p:font typeface="Play" panose="020B0604020202020204" charset="0"/>
      <p:regular r:id="rId32"/>
      <p:bold r:id="rId33"/>
    </p:embeddedFont>
    <p:embeddedFont>
      <p:font typeface="Times" panose="02020603050405020304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7" roundtripDataSignature="AMtx7miDJm4IPTSTqj5ccQwfy4ZddUxLN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C03404-E0A9-AE9A-0E44-96EA475A70D6}" name="Brina Meze Petrić" initials="BM" userId="S::brinamp@uirs.si::39c25778-6e8d-43cc-8316-d4b55f009096" providerId="AD"/>
  <p188:author id="{DF3A5E6A-D804-5306-742E-AFCC52ED0D51}" name="UIRS" initials="U" userId="UIR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A83"/>
    <a:srgbClr val="A3C42A"/>
    <a:srgbClr val="3F3F3F"/>
    <a:srgbClr val="035854"/>
    <a:srgbClr val="64B1BE"/>
    <a:srgbClr val="D6D21C"/>
    <a:srgbClr val="71C327"/>
    <a:srgbClr val="35B579"/>
    <a:srgbClr val="4393A0"/>
    <a:srgbClr val="CBE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1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97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10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9E82C2-3D2C-B735-F48F-B8F7575024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D07D2-78F9-B480-F21D-63B1A076EA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86BEE-847C-439E-A4AC-76280F5156DC}" type="datetimeFigureOut">
              <a:rPr lang="sl-SI" smtClean="0"/>
              <a:t>26.04.2026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CC862-5B1D-7533-DF6B-3507DA1E9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EDF0B-7A71-F681-4C78-621700C903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36BEA-77A6-4D7C-B885-14E02883BD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844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28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465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9" name="Google Shape;7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30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97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67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751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455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72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54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71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 userDrawn="1">
  <p:cSld name="Vsebin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;p18">
            <a:extLst>
              <a:ext uri="{FF2B5EF4-FFF2-40B4-BE49-F238E27FC236}">
                <a16:creationId xmlns:a16="http://schemas.microsoft.com/office/drawing/2014/main" id="{62DF6C10-1948-2BF7-66DF-3A056BB69B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1100996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24;p18">
            <a:extLst>
              <a:ext uri="{FF2B5EF4-FFF2-40B4-BE49-F238E27FC236}">
                <a16:creationId xmlns:a16="http://schemas.microsoft.com/office/drawing/2014/main" id="{0E6F5E67-1C74-9ED4-7237-E291D169A02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2739118"/>
            <a:ext cx="67877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 userDrawn="1">
  <p:cSld name="večji naslov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;p18">
            <a:extLst>
              <a:ext uri="{FF2B5EF4-FFF2-40B4-BE49-F238E27FC236}">
                <a16:creationId xmlns:a16="http://schemas.microsoft.com/office/drawing/2014/main" id="{B8D25799-71AB-7417-596D-CC5F4C60845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97407" y="4055741"/>
            <a:ext cx="5350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8CA8CAED-E66F-480C-E62D-A5ADF3CBE402}"/>
              </a:ext>
            </a:extLst>
          </p:cNvPr>
          <p:cNvCxnSpPr/>
          <p:nvPr userDrawn="1"/>
        </p:nvCxnSpPr>
        <p:spPr>
          <a:xfrm>
            <a:off x="597408" y="3956185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;p18">
            <a:extLst>
              <a:ext uri="{FF2B5EF4-FFF2-40B4-BE49-F238E27FC236}">
                <a16:creationId xmlns:a16="http://schemas.microsoft.com/office/drawing/2014/main" id="{C9E76A67-0954-1F6E-9CD6-359773E59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117966"/>
            <a:ext cx="53505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userDrawn="1">
  <p:cSld name="brez grafik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Google Shape;24;p18">
            <a:extLst>
              <a:ext uri="{FF2B5EF4-FFF2-40B4-BE49-F238E27FC236}">
                <a16:creationId xmlns:a16="http://schemas.microsoft.com/office/drawing/2014/main" id="{D8713857-10D9-A715-FC2B-920C2B283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3342161"/>
            <a:ext cx="4177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preserve="1" userDrawn="1">
  <p:cSld name="z grafiko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Google Shape;24;p18">
            <a:extLst>
              <a:ext uri="{FF2B5EF4-FFF2-40B4-BE49-F238E27FC236}">
                <a16:creationId xmlns:a16="http://schemas.microsoft.com/office/drawing/2014/main" id="{D8713857-10D9-A715-FC2B-920C2B283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3342161"/>
            <a:ext cx="4177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49;p24">
            <a:extLst>
              <a:ext uri="{FF2B5EF4-FFF2-40B4-BE49-F238E27FC236}">
                <a16:creationId xmlns:a16="http://schemas.microsoft.com/office/drawing/2014/main" id="{1F190A31-E384-6D0D-E025-2E6F3099494C}"/>
              </a:ext>
            </a:extLst>
          </p:cNvPr>
          <p:cNvSpPr/>
          <p:nvPr userDrawn="1"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50;p24">
            <a:extLst>
              <a:ext uri="{FF2B5EF4-FFF2-40B4-BE49-F238E27FC236}">
                <a16:creationId xmlns:a16="http://schemas.microsoft.com/office/drawing/2014/main" id="{ABCE621A-F12B-C3EF-4AC2-E2A1D889E1C8}"/>
              </a:ext>
            </a:extLst>
          </p:cNvPr>
          <p:cNvSpPr/>
          <p:nvPr userDrawn="1"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51;p24">
            <a:extLst>
              <a:ext uri="{FF2B5EF4-FFF2-40B4-BE49-F238E27FC236}">
                <a16:creationId xmlns:a16="http://schemas.microsoft.com/office/drawing/2014/main" id="{D472338F-BCCC-5643-F45A-1E8E48A889DC}"/>
              </a:ext>
            </a:extLst>
          </p:cNvPr>
          <p:cNvSpPr/>
          <p:nvPr userDrawn="1"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2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preserve="1" userDrawn="1">
  <p:cSld name="1_Tabell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Google Shape;633;p73">
            <a:extLst>
              <a:ext uri="{FF2B5EF4-FFF2-40B4-BE49-F238E27FC236}">
                <a16:creationId xmlns:a16="http://schemas.microsoft.com/office/drawing/2014/main" id="{5FF96810-6E19-FEA4-797F-11A24AB18F9E}"/>
              </a:ext>
            </a:extLst>
          </p:cNvPr>
          <p:cNvSpPr/>
          <p:nvPr/>
        </p:nvSpPr>
        <p:spPr>
          <a:xfrm>
            <a:off x="-2975169" y="1594137"/>
            <a:ext cx="5503386" cy="5503386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  <a:noFill/>
          <a:ln w="25400" cap="flat" cmpd="sng">
            <a:solidFill>
              <a:srgbClr val="64B1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" name="Google Shape;635;p73">
            <a:extLst>
              <a:ext uri="{FF2B5EF4-FFF2-40B4-BE49-F238E27FC236}">
                <a16:creationId xmlns:a16="http://schemas.microsoft.com/office/drawing/2014/main" id="{E0106C45-7E3F-6E1E-0859-0AD9EB44C39B}"/>
              </a:ext>
            </a:extLst>
          </p:cNvPr>
          <p:cNvSpPr txBox="1"/>
          <p:nvPr userDrawn="1"/>
        </p:nvSpPr>
        <p:spPr>
          <a:xfrm>
            <a:off x="1930867" y="2488007"/>
            <a:ext cx="8562421" cy="3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2" name="Google Shape;636;p73">
            <a:extLst>
              <a:ext uri="{FF2B5EF4-FFF2-40B4-BE49-F238E27FC236}">
                <a16:creationId xmlns:a16="http://schemas.microsoft.com/office/drawing/2014/main" id="{12F17530-0D6C-5B0F-E179-891AA388C838}"/>
              </a:ext>
            </a:extLst>
          </p:cNvPr>
          <p:cNvSpPr/>
          <p:nvPr/>
        </p:nvSpPr>
        <p:spPr>
          <a:xfrm>
            <a:off x="1698711" y="2441576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FAB5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4" name="Google Shape;638;p73">
            <a:extLst>
              <a:ext uri="{FF2B5EF4-FFF2-40B4-BE49-F238E27FC236}">
                <a16:creationId xmlns:a16="http://schemas.microsoft.com/office/drawing/2014/main" id="{015AC85E-8239-A91A-9D08-5797DBF969F7}"/>
              </a:ext>
            </a:extLst>
          </p:cNvPr>
          <p:cNvSpPr txBox="1"/>
          <p:nvPr/>
        </p:nvSpPr>
        <p:spPr>
          <a:xfrm>
            <a:off x="2267248" y="3045509"/>
            <a:ext cx="8226040" cy="371450"/>
          </a:xfrm>
          <a:prstGeom prst="rect">
            <a:avLst/>
          </a:prstGeom>
          <a:solidFill>
            <a:srgbClr val="FAD706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" name="Google Shape;639;p73">
            <a:extLst>
              <a:ext uri="{FF2B5EF4-FFF2-40B4-BE49-F238E27FC236}">
                <a16:creationId xmlns:a16="http://schemas.microsoft.com/office/drawing/2014/main" id="{5667C754-6A31-E304-7616-33CEF6953F6B}"/>
              </a:ext>
            </a:extLst>
          </p:cNvPr>
          <p:cNvSpPr/>
          <p:nvPr/>
        </p:nvSpPr>
        <p:spPr>
          <a:xfrm>
            <a:off x="2035093" y="2999078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FAD7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7" name="Google Shape;641;p73">
            <a:extLst>
              <a:ext uri="{FF2B5EF4-FFF2-40B4-BE49-F238E27FC236}">
                <a16:creationId xmlns:a16="http://schemas.microsoft.com/office/drawing/2014/main" id="{7C2D587F-477E-31D3-458B-9662019676E4}"/>
              </a:ext>
            </a:extLst>
          </p:cNvPr>
          <p:cNvSpPr txBox="1"/>
          <p:nvPr/>
        </p:nvSpPr>
        <p:spPr>
          <a:xfrm>
            <a:off x="2451584" y="3602602"/>
            <a:ext cx="8041704" cy="371450"/>
          </a:xfrm>
          <a:prstGeom prst="rect">
            <a:avLst/>
          </a:prstGeom>
          <a:solidFill>
            <a:srgbClr val="D6D21C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8" name="Google Shape;642;p73">
            <a:extLst>
              <a:ext uri="{FF2B5EF4-FFF2-40B4-BE49-F238E27FC236}">
                <a16:creationId xmlns:a16="http://schemas.microsoft.com/office/drawing/2014/main" id="{6D552547-DEFB-2525-CCDD-CC1FEA6BD670}"/>
              </a:ext>
            </a:extLst>
          </p:cNvPr>
          <p:cNvSpPr/>
          <p:nvPr/>
        </p:nvSpPr>
        <p:spPr>
          <a:xfrm>
            <a:off x="2219428" y="3556171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CBE2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0" name="Google Shape;644;p73">
            <a:extLst>
              <a:ext uri="{FF2B5EF4-FFF2-40B4-BE49-F238E27FC236}">
                <a16:creationId xmlns:a16="http://schemas.microsoft.com/office/drawing/2014/main" id="{60D20F4E-765E-2F4F-C2BB-69CCFDB59445}"/>
              </a:ext>
            </a:extLst>
          </p:cNvPr>
          <p:cNvSpPr txBox="1"/>
          <p:nvPr/>
        </p:nvSpPr>
        <p:spPr>
          <a:xfrm>
            <a:off x="2510442" y="4160104"/>
            <a:ext cx="7982846" cy="371450"/>
          </a:xfrm>
          <a:prstGeom prst="rect">
            <a:avLst/>
          </a:prstGeom>
          <a:solidFill>
            <a:srgbClr val="71C327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1" name="Google Shape;645;p73">
            <a:extLst>
              <a:ext uri="{FF2B5EF4-FFF2-40B4-BE49-F238E27FC236}">
                <a16:creationId xmlns:a16="http://schemas.microsoft.com/office/drawing/2014/main" id="{458C5B65-A0CB-4D91-9C3E-23E8D116688F}"/>
              </a:ext>
            </a:extLst>
          </p:cNvPr>
          <p:cNvSpPr/>
          <p:nvPr/>
        </p:nvSpPr>
        <p:spPr>
          <a:xfrm>
            <a:off x="2278285" y="4113673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A3C4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3" name="Google Shape;647;p73">
            <a:extLst>
              <a:ext uri="{FF2B5EF4-FFF2-40B4-BE49-F238E27FC236}">
                <a16:creationId xmlns:a16="http://schemas.microsoft.com/office/drawing/2014/main" id="{8956F937-4882-5168-4352-0295214EB3CF}"/>
              </a:ext>
            </a:extLst>
          </p:cNvPr>
          <p:cNvSpPr txBox="1"/>
          <p:nvPr/>
        </p:nvSpPr>
        <p:spPr>
          <a:xfrm>
            <a:off x="2451584" y="4717606"/>
            <a:ext cx="8041704" cy="371450"/>
          </a:xfrm>
          <a:prstGeom prst="rect">
            <a:avLst/>
          </a:prstGeom>
          <a:solidFill>
            <a:srgbClr val="35B579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4" name="Google Shape;648;p73">
            <a:extLst>
              <a:ext uri="{FF2B5EF4-FFF2-40B4-BE49-F238E27FC236}">
                <a16:creationId xmlns:a16="http://schemas.microsoft.com/office/drawing/2014/main" id="{F78F4EAD-CDFE-C4B5-27BB-D7B612CB9CD5}"/>
              </a:ext>
            </a:extLst>
          </p:cNvPr>
          <p:cNvSpPr/>
          <p:nvPr/>
        </p:nvSpPr>
        <p:spPr>
          <a:xfrm>
            <a:off x="2219428" y="4671175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35B5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" name="Google Shape;650;p73">
            <a:extLst>
              <a:ext uri="{FF2B5EF4-FFF2-40B4-BE49-F238E27FC236}">
                <a16:creationId xmlns:a16="http://schemas.microsoft.com/office/drawing/2014/main" id="{44D2AB72-7042-F845-DF0D-10B069F22017}"/>
              </a:ext>
            </a:extLst>
          </p:cNvPr>
          <p:cNvSpPr txBox="1"/>
          <p:nvPr/>
        </p:nvSpPr>
        <p:spPr>
          <a:xfrm>
            <a:off x="2267248" y="5274700"/>
            <a:ext cx="8226040" cy="371450"/>
          </a:xfrm>
          <a:prstGeom prst="rect">
            <a:avLst/>
          </a:prstGeom>
          <a:solidFill>
            <a:srgbClr val="64B1BE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7" name="Google Shape;651;p73">
            <a:extLst>
              <a:ext uri="{FF2B5EF4-FFF2-40B4-BE49-F238E27FC236}">
                <a16:creationId xmlns:a16="http://schemas.microsoft.com/office/drawing/2014/main" id="{ABE8F6A9-8CDC-B607-4035-7D1F1B8C650A}"/>
              </a:ext>
            </a:extLst>
          </p:cNvPr>
          <p:cNvSpPr/>
          <p:nvPr/>
        </p:nvSpPr>
        <p:spPr>
          <a:xfrm>
            <a:off x="2035093" y="5228268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64B1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9" name="Google Shape;653;p73">
            <a:extLst>
              <a:ext uri="{FF2B5EF4-FFF2-40B4-BE49-F238E27FC236}">
                <a16:creationId xmlns:a16="http://schemas.microsoft.com/office/drawing/2014/main" id="{B2062772-B292-DC3A-5C89-1692044A45B7}"/>
              </a:ext>
            </a:extLst>
          </p:cNvPr>
          <p:cNvSpPr txBox="1"/>
          <p:nvPr/>
        </p:nvSpPr>
        <p:spPr>
          <a:xfrm>
            <a:off x="1930868" y="5832202"/>
            <a:ext cx="8562420" cy="371450"/>
          </a:xfrm>
          <a:prstGeom prst="rect">
            <a:avLst/>
          </a:prstGeom>
          <a:solidFill>
            <a:srgbClr val="4393A0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" name="Google Shape;654;p73">
            <a:extLst>
              <a:ext uri="{FF2B5EF4-FFF2-40B4-BE49-F238E27FC236}">
                <a16:creationId xmlns:a16="http://schemas.microsoft.com/office/drawing/2014/main" id="{83606B1F-AA15-65A9-A212-C61983494A75}"/>
              </a:ext>
            </a:extLst>
          </p:cNvPr>
          <p:cNvSpPr/>
          <p:nvPr/>
        </p:nvSpPr>
        <p:spPr>
          <a:xfrm>
            <a:off x="1698711" y="5785770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439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1" name="Google Shape;98;p27">
            <a:extLst>
              <a:ext uri="{FF2B5EF4-FFF2-40B4-BE49-F238E27FC236}">
                <a16:creationId xmlns:a16="http://schemas.microsoft.com/office/drawing/2014/main" id="{A2633846-581F-D7BC-5AFD-A88EE665A38D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2" name="Google Shape;99;p27">
            <a:extLst>
              <a:ext uri="{FF2B5EF4-FFF2-40B4-BE49-F238E27FC236}">
                <a16:creationId xmlns:a16="http://schemas.microsoft.com/office/drawing/2014/main" id="{F7123646-8718-9935-01E3-F2565FC0585A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00;p27">
            <a:extLst>
              <a:ext uri="{FF2B5EF4-FFF2-40B4-BE49-F238E27FC236}">
                <a16:creationId xmlns:a16="http://schemas.microsoft.com/office/drawing/2014/main" id="{45330F9F-E0D4-094B-D45E-5D132D6FCDB7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F972D00-CC7F-C736-B9C6-9396198F519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163022" y="2488006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F17EC047-BC18-EB02-CF63-2F215A31709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499404" y="3045509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2C67DBEA-FB1D-4ABE-E017-A1A0FED74D3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83739" y="3602603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D855BB1-D882-F5B3-0393-EA92D10C8D72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742596" y="4160105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203572E9-6FC5-848B-6268-3656FC2C2D98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683739" y="4717606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F2B2742F-8FAD-AAD8-C1B7-09D38627CFD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499404" y="5274701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ABBF3130-D7E5-F824-05BD-4A58CCB65086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63022" y="5831794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9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 preserve="1" userDrawn="1">
  <p:cSld name="Shema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4123575" y="4506329"/>
            <a:ext cx="416894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4123576" y="596887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grpSp>
        <p:nvGrpSpPr>
          <p:cNvPr id="76" name="Google Shape;76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7" name="Google Shape;77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6E1B27-65FD-705F-D833-80F69FAB7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203" y="1267067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b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6030CC5-787B-8FF1-5667-8D590AEE1D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7055" y="3591659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B41C06A-BA02-6630-B260-744A139C1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039788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309B9D4-6B72-3111-77BF-0253F8E6E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1819" y="4995542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b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28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 preserve="1" userDrawn="1">
  <p:cSld name="1_Titelinhalt und Tabel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C5C9902-4870-EF42-D2CE-EED25CD41A57}"/>
              </a:ext>
            </a:extLst>
          </p:cNvPr>
          <p:cNvGrpSpPr/>
          <p:nvPr userDrawn="1"/>
        </p:nvGrpSpPr>
        <p:grpSpPr>
          <a:xfrm>
            <a:off x="-2071797" y="2439793"/>
            <a:ext cx="6106290" cy="5669493"/>
            <a:chOff x="-2071797" y="2439793"/>
            <a:chExt cx="6106290" cy="5669493"/>
          </a:xfrm>
        </p:grpSpPr>
        <p:sp>
          <p:nvSpPr>
            <p:cNvPr id="2" name="Google Shape;56;p22">
              <a:extLst>
                <a:ext uri="{FF2B5EF4-FFF2-40B4-BE49-F238E27FC236}">
                  <a16:creationId xmlns:a16="http://schemas.microsoft.com/office/drawing/2014/main" id="{8A429A4E-07A8-68B7-4752-A46E851A302B}"/>
                </a:ext>
              </a:extLst>
            </p:cNvPr>
            <p:cNvSpPr/>
            <p:nvPr userDrawn="1"/>
          </p:nvSpPr>
          <p:spPr>
            <a:xfrm rot="16200000">
              <a:off x="-1994302" y="2784058"/>
              <a:ext cx="3988604" cy="4143593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57;p22">
              <a:extLst>
                <a:ext uri="{FF2B5EF4-FFF2-40B4-BE49-F238E27FC236}">
                  <a16:creationId xmlns:a16="http://schemas.microsoft.com/office/drawing/2014/main" id="{CBA8D95D-6134-ECC4-C18E-388485F922B5}"/>
                </a:ext>
              </a:extLst>
            </p:cNvPr>
            <p:cNvSpPr/>
            <p:nvPr userDrawn="1"/>
          </p:nvSpPr>
          <p:spPr>
            <a:xfrm rot="10800000">
              <a:off x="1657654" y="5606713"/>
              <a:ext cx="2376839" cy="2502573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58;p22">
              <a:extLst>
                <a:ext uri="{FF2B5EF4-FFF2-40B4-BE49-F238E27FC236}">
                  <a16:creationId xmlns:a16="http://schemas.microsoft.com/office/drawing/2014/main" id="{521007E2-5395-878C-22EF-A57F8E6B2813}"/>
                </a:ext>
              </a:extLst>
            </p:cNvPr>
            <p:cNvSpPr/>
            <p:nvPr userDrawn="1"/>
          </p:nvSpPr>
          <p:spPr>
            <a:xfrm rot="13446178">
              <a:off x="691437" y="2439793"/>
              <a:ext cx="1375053" cy="14068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3661409" y="4789088"/>
            <a:ext cx="7936230" cy="78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3661409" y="5659694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3661410" y="2068912"/>
            <a:ext cx="7936230" cy="257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4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990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 preserve="1" userDrawn="1">
  <p:cSld name="zaključek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5400000">
            <a:off x="10295512" y="1466630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8CA8CAED-E66F-480C-E62D-A5ADF3CBE402}"/>
              </a:ext>
            </a:extLst>
          </p:cNvPr>
          <p:cNvCxnSpPr/>
          <p:nvPr userDrawn="1"/>
        </p:nvCxnSpPr>
        <p:spPr>
          <a:xfrm>
            <a:off x="597408" y="3956185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;p18">
            <a:extLst>
              <a:ext uri="{FF2B5EF4-FFF2-40B4-BE49-F238E27FC236}">
                <a16:creationId xmlns:a16="http://schemas.microsoft.com/office/drawing/2014/main" id="{C9E76A67-0954-1F6E-9CD6-359773E59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117966"/>
            <a:ext cx="90693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14BA3A-6EE3-CA86-3FBB-A13E8ED39AAA}"/>
              </a:ext>
            </a:extLst>
          </p:cNvPr>
          <p:cNvSpPr/>
          <p:nvPr userDrawn="1"/>
        </p:nvSpPr>
        <p:spPr>
          <a:xfrm>
            <a:off x="0" y="5067300"/>
            <a:ext cx="5011330" cy="1539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atin typeface="Aptos" panose="020B0004020202020204" pitchFamily="34" charset="0"/>
            </a:endParaRPr>
          </a:p>
        </p:txBody>
      </p:sp>
      <p:pic>
        <p:nvPicPr>
          <p:cNvPr id="9" name="Google Shape;121;p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C7D1C118-54BD-27AB-88FE-ABF5BAEACB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6196" b="19223"/>
          <a:stretch>
            <a:fillRect/>
          </a:stretch>
        </p:blipFill>
        <p:spPr>
          <a:xfrm>
            <a:off x="3129059" y="5259606"/>
            <a:ext cx="1364732" cy="1257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B71067-4945-2024-C59D-FF7763531B49}"/>
              </a:ext>
            </a:extLst>
          </p:cNvPr>
          <p:cNvGrpSpPr/>
          <p:nvPr userDrawn="1"/>
        </p:nvGrpSpPr>
        <p:grpSpPr>
          <a:xfrm>
            <a:off x="476075" y="5259605"/>
            <a:ext cx="2485252" cy="1156869"/>
            <a:chOff x="1611955" y="3017474"/>
            <a:chExt cx="2270669" cy="10569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E659AE-532E-9444-3513-0D2CFF50D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134" t="37938" r="5209" b="38206"/>
            <a:stretch>
              <a:fillRect/>
            </a:stretch>
          </p:blipFill>
          <p:spPr>
            <a:xfrm>
              <a:off x="1611955" y="3017474"/>
              <a:ext cx="2270669" cy="595358"/>
            </a:xfrm>
            <a:prstGeom prst="rect">
              <a:avLst/>
            </a:prstGeom>
          </p:spPr>
        </p:pic>
        <p:sp>
          <p:nvSpPr>
            <p:cNvPr id="12" name="Google Shape;121;p22">
              <a:extLst>
                <a:ext uri="{FF2B5EF4-FFF2-40B4-BE49-F238E27FC236}">
                  <a16:creationId xmlns:a16="http://schemas.microsoft.com/office/drawing/2014/main" id="{712497D7-2099-1A02-868D-790A47ED4782}"/>
                </a:ext>
              </a:extLst>
            </p:cNvPr>
            <p:cNvSpPr txBox="1"/>
            <p:nvPr/>
          </p:nvSpPr>
          <p:spPr>
            <a:xfrm>
              <a:off x="1611955" y="3612832"/>
              <a:ext cx="2270669" cy="46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Sofinancira Evropska unija. Izražena stališča in mnenja so izključno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stališča avtoric 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 ne odražajo nujno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 Evropske unije (EU) ali Izvajalske agencije za izobraževanje in kulturo (EACEA). Niti Evropska unija niti EACEA zanje nista odgovorni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14" name="Google Shape;116;p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C271260D-1A30-4701-907E-CD9CAA1DFBA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r="35726"/>
          <a:stretch>
            <a:fillRect/>
          </a:stretch>
        </p:blipFill>
        <p:spPr>
          <a:xfrm>
            <a:off x="6818788" y="4836746"/>
            <a:ext cx="3389663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;p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08E04F89-DDBC-0DD2-95FD-02B9E041B3E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64272" r="594" b="43237"/>
          <a:stretch>
            <a:fillRect/>
          </a:stretch>
        </p:blipFill>
        <p:spPr>
          <a:xfrm>
            <a:off x="10208451" y="4836746"/>
            <a:ext cx="1852892" cy="108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 preserve="1" userDrawn="1">
  <p:cSld name="viri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;p18">
            <a:extLst>
              <a:ext uri="{FF2B5EF4-FFF2-40B4-BE49-F238E27FC236}">
                <a16:creationId xmlns:a16="http://schemas.microsoft.com/office/drawing/2014/main" id="{62DF6C10-1948-2BF7-66DF-3A056BB69B4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94359" y="1679229"/>
            <a:ext cx="1100996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l-SI" dirty="0"/>
              <a:t>Viri</a:t>
            </a:r>
            <a:endParaRPr dirty="0"/>
          </a:p>
        </p:txBody>
      </p:sp>
      <p:sp>
        <p:nvSpPr>
          <p:cNvPr id="3" name="Google Shape;24;p18">
            <a:extLst>
              <a:ext uri="{FF2B5EF4-FFF2-40B4-BE49-F238E27FC236}">
                <a16:creationId xmlns:a16="http://schemas.microsoft.com/office/drawing/2014/main" id="{0E6F5E67-1C74-9ED4-7237-E291D169A02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2739118"/>
            <a:ext cx="110099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1200" b="0" i="0">
                <a:solidFill>
                  <a:srgbClr val="3F3F3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98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usammenfassung 2">
  <p:cSld name="Zusammenfassung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3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23"/>
          <p:cNvCxnSpPr/>
          <p:nvPr/>
        </p:nvCxnSpPr>
        <p:spPr>
          <a:xfrm>
            <a:off x="594359" y="2148838"/>
            <a:ext cx="2133602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594359" y="102874"/>
            <a:ext cx="11318838" cy="168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3657598" y="2282007"/>
            <a:ext cx="8130211" cy="369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4" name="Google Shape;34;p23"/>
          <p:cNvGrpSpPr/>
          <p:nvPr/>
        </p:nvGrpSpPr>
        <p:grpSpPr>
          <a:xfrm>
            <a:off x="-4" y="3804832"/>
            <a:ext cx="961205" cy="3033145"/>
            <a:chOff x="-1" y="-1"/>
            <a:chExt cx="961204" cy="3033143"/>
          </a:xfrm>
        </p:grpSpPr>
        <p:sp>
          <p:nvSpPr>
            <p:cNvPr id="35" name="Google Shape;35;p23"/>
            <p:cNvSpPr/>
            <p:nvPr/>
          </p:nvSpPr>
          <p:spPr>
            <a:xfrm rot="-5400000">
              <a:off x="-436036" y="441921"/>
              <a:ext cx="1839161" cy="9553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 rot="-5400000">
              <a:off x="-219321" y="2326180"/>
              <a:ext cx="926281" cy="4876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65B2B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 rot="-5400000">
              <a:off x="209622" y="1219890"/>
              <a:ext cx="634043" cy="6586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13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 preserve="1" userDrawn="1">
  <p:cSld name="Naslov, besedilo, slika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l-SI"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16" name="Google Shape;27;p18">
            <a:extLst>
              <a:ext uri="{FF2B5EF4-FFF2-40B4-BE49-F238E27FC236}">
                <a16:creationId xmlns:a16="http://schemas.microsoft.com/office/drawing/2014/main" id="{4BB93461-8210-0539-2488-73CA17ECA0F9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3;p18">
            <a:extLst>
              <a:ext uri="{FF2B5EF4-FFF2-40B4-BE49-F238E27FC236}">
                <a16:creationId xmlns:a16="http://schemas.microsoft.com/office/drawing/2014/main" id="{6FBD8E96-8E93-B6AD-E5C0-A4B0E89F5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613914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33FF5-2BE8-97E9-C449-EFDCB15FA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5" y="5798784"/>
            <a:ext cx="5502275" cy="369332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400">
                <a:latin typeface="Aptos" panose="020B0004020202020204" pitchFamily="34" charset="0"/>
              </a:defRPr>
            </a:lvl1pPr>
            <a:lvl2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2pPr>
            <a:lvl3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3pPr>
            <a:lvl4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4pPr>
            <a:lvl5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BDC301D6-E365-A05F-4B71-DE7D012A58C8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085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inhalt und Bild">
  <p:cSld name="1_Titelinhalt und Bil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 descr="Grafik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9632" y="5890912"/>
            <a:ext cx="1307557" cy="71385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5063493" cy="235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594359" y="3279578"/>
            <a:ext cx="5044443" cy="299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4"/>
          <p:cNvCxnSpPr/>
          <p:nvPr/>
        </p:nvCxnSpPr>
        <p:spPr>
          <a:xfrm>
            <a:off x="594359" y="2997457"/>
            <a:ext cx="2133602" cy="3993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4" name="Google Shape;44;p24"/>
          <p:cNvSpPr>
            <a:spLocks noGrp="1"/>
          </p:cNvSpPr>
          <p:nvPr>
            <p:ph type="pic" idx="2"/>
          </p:nvPr>
        </p:nvSpPr>
        <p:spPr>
          <a:xfrm flipH="1">
            <a:off x="6733503" y="0"/>
            <a:ext cx="5458498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594359" y="6332220"/>
            <a:ext cx="168089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654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1" userDrawn="1">
  <p:cSld name="Titel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142814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1211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103255" y="771323"/>
            <a:ext cx="2127278" cy="222200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19;p1" descr="Ein Bild, das Screensho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99481D0E-A7BB-921A-789E-22C7123D889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419925" y="2132116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1BDCED-BF2B-B048-8BDE-31946172A403}"/>
              </a:ext>
            </a:extLst>
          </p:cNvPr>
          <p:cNvSpPr/>
          <p:nvPr userDrawn="1"/>
        </p:nvSpPr>
        <p:spPr>
          <a:xfrm>
            <a:off x="0" y="5067300"/>
            <a:ext cx="5011330" cy="1539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atin typeface="Aptos" panose="020B0004020202020204" pitchFamily="34" charset="0"/>
            </a:endParaRPr>
          </a:p>
        </p:txBody>
      </p:sp>
      <p:pic>
        <p:nvPicPr>
          <p:cNvPr id="8" name="Google Shape;121;p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09F795BD-10FA-0B28-FF78-5C6C401017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6196" b="19223"/>
          <a:stretch>
            <a:fillRect/>
          </a:stretch>
        </p:blipFill>
        <p:spPr>
          <a:xfrm>
            <a:off x="3129059" y="5259606"/>
            <a:ext cx="1364732" cy="1257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539D91-27DC-2683-3378-68A92600AB75}"/>
              </a:ext>
            </a:extLst>
          </p:cNvPr>
          <p:cNvGrpSpPr/>
          <p:nvPr userDrawn="1"/>
        </p:nvGrpSpPr>
        <p:grpSpPr>
          <a:xfrm>
            <a:off x="476075" y="5259605"/>
            <a:ext cx="2485252" cy="1156869"/>
            <a:chOff x="1611955" y="3017474"/>
            <a:chExt cx="2270669" cy="10569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ED9FA7-728F-1E92-6779-5BE0C751A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4134" t="37938" r="5209" b="38206"/>
            <a:stretch>
              <a:fillRect/>
            </a:stretch>
          </p:blipFill>
          <p:spPr>
            <a:xfrm>
              <a:off x="1611955" y="3017474"/>
              <a:ext cx="2270669" cy="595358"/>
            </a:xfrm>
            <a:prstGeom prst="rect">
              <a:avLst/>
            </a:prstGeom>
          </p:spPr>
        </p:pic>
        <p:sp>
          <p:nvSpPr>
            <p:cNvPr id="11" name="Google Shape;121;p22">
              <a:extLst>
                <a:ext uri="{FF2B5EF4-FFF2-40B4-BE49-F238E27FC236}">
                  <a16:creationId xmlns:a16="http://schemas.microsoft.com/office/drawing/2014/main" id="{5154BC18-1678-713B-5ADA-79E71C32CC89}"/>
                </a:ext>
              </a:extLst>
            </p:cNvPr>
            <p:cNvSpPr txBox="1"/>
            <p:nvPr/>
          </p:nvSpPr>
          <p:spPr>
            <a:xfrm>
              <a:off x="1611955" y="3612832"/>
              <a:ext cx="2270669" cy="46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Sofinancira Evropska unija. Izražena stališča in mnenja so izključno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stališča avtoric 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 ne odražajo nujno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 Evropske unije (EU) ali Izvajalske agencije za izobraževanje in kulturo (EACEA). Niti Evropska unija niti EACEA zanje nista odgovorni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sp>
        <p:nvSpPr>
          <p:cNvPr id="12" name="Google Shape;23;p18">
            <a:extLst>
              <a:ext uri="{FF2B5EF4-FFF2-40B4-BE49-F238E27FC236}">
                <a16:creationId xmlns:a16="http://schemas.microsoft.com/office/drawing/2014/main" id="{74826849-74E9-E1D5-E726-CB6FF63F8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9360" y="2619388"/>
            <a:ext cx="524255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32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Google Shape;46;p24">
            <a:extLst>
              <a:ext uri="{FF2B5EF4-FFF2-40B4-BE49-F238E27FC236}">
                <a16:creationId xmlns:a16="http://schemas.microsoft.com/office/drawing/2014/main" id="{E91160AA-BD50-35A8-B6FA-AB37211FBC0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9359" y="1690315"/>
            <a:ext cx="5242557" cy="480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b" anchorCtr="0">
            <a:spAutoFit/>
          </a:bodyPr>
          <a:lstStyle>
            <a:lvl1pPr marL="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800" b="1">
                <a:latin typeface="Aptos" panose="020B0004020202020204" pitchFamily="34" charset="0"/>
                <a:cs typeface="Aptos Serif" panose="02020604070405020304" pitchFamily="18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3EC3D0-0C69-33CA-87BF-C46FBB70E078}"/>
              </a:ext>
            </a:extLst>
          </p:cNvPr>
          <p:cNvGrpSpPr/>
          <p:nvPr userDrawn="1"/>
        </p:nvGrpSpPr>
        <p:grpSpPr>
          <a:xfrm>
            <a:off x="6435266" y="4836746"/>
            <a:ext cx="5242555" cy="1904297"/>
            <a:chOff x="6026711" y="4836746"/>
            <a:chExt cx="5242555" cy="1904297"/>
          </a:xfrm>
        </p:grpSpPr>
        <p:pic>
          <p:nvPicPr>
            <p:cNvPr id="2" name="Google Shape;116;p1" descr="Ein Bild, das Text, Schrif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20AAC0F6-6553-2E94-70B9-E8A5C051EF74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r="35726"/>
            <a:stretch>
              <a:fillRect/>
            </a:stretch>
          </p:blipFill>
          <p:spPr>
            <a:xfrm>
              <a:off x="6026711" y="4836746"/>
              <a:ext cx="3389663" cy="190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16;p1" descr="Ein Bild, das Text, Schrif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C3A16B08-9FB2-BE88-8015-81737EA40C3D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l="64272" r="594" b="43237"/>
            <a:stretch>
              <a:fillRect/>
            </a:stretch>
          </p:blipFill>
          <p:spPr>
            <a:xfrm>
              <a:off x="9416374" y="5486936"/>
              <a:ext cx="1852892" cy="108094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8346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 userDrawn="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;p18">
            <a:extLst>
              <a:ext uri="{FF2B5EF4-FFF2-40B4-BE49-F238E27FC236}">
                <a16:creationId xmlns:a16="http://schemas.microsoft.com/office/drawing/2014/main" id="{62DF6C10-1948-2BF7-66DF-3A056BB69B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1100996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24;p18">
            <a:extLst>
              <a:ext uri="{FF2B5EF4-FFF2-40B4-BE49-F238E27FC236}">
                <a16:creationId xmlns:a16="http://schemas.microsoft.com/office/drawing/2014/main" id="{0E6F5E67-1C74-9ED4-7237-E291D169A02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2739118"/>
            <a:ext cx="67877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191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 userDrawn="1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l-SI"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16" name="Google Shape;27;p18">
            <a:extLst>
              <a:ext uri="{FF2B5EF4-FFF2-40B4-BE49-F238E27FC236}">
                <a16:creationId xmlns:a16="http://schemas.microsoft.com/office/drawing/2014/main" id="{4BB93461-8210-0539-2488-73CA17ECA0F9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3;p18">
            <a:extLst>
              <a:ext uri="{FF2B5EF4-FFF2-40B4-BE49-F238E27FC236}">
                <a16:creationId xmlns:a16="http://schemas.microsoft.com/office/drawing/2014/main" id="{6FBD8E96-8E93-B6AD-E5C0-A4B0E89F5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613914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C8A29737-EFD1-06F4-D360-961745774611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44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 preserve="1" userDrawn="1">
  <p:cSld name="1_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l-SI"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16" name="Google Shape;27;p18">
            <a:extLst>
              <a:ext uri="{FF2B5EF4-FFF2-40B4-BE49-F238E27FC236}">
                <a16:creationId xmlns:a16="http://schemas.microsoft.com/office/drawing/2014/main" id="{4BB93461-8210-0539-2488-73CA17ECA0F9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3;p18">
            <a:extLst>
              <a:ext uri="{FF2B5EF4-FFF2-40B4-BE49-F238E27FC236}">
                <a16:creationId xmlns:a16="http://schemas.microsoft.com/office/drawing/2014/main" id="{6FBD8E96-8E93-B6AD-E5C0-A4B0E89F5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613914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33FF5-2BE8-97E9-C449-EFDCB15FA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5" y="5798784"/>
            <a:ext cx="5502275" cy="369332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400">
                <a:latin typeface="Aptos" panose="020B0004020202020204" pitchFamily="34" charset="0"/>
              </a:defRPr>
            </a:lvl1pPr>
            <a:lvl2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2pPr>
            <a:lvl3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3pPr>
            <a:lvl4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4pPr>
            <a:lvl5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BDC301D6-E365-A05F-4B71-DE7D012A58C8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251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 userDrawn="1">
  <p:cSld name="Titel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22"/>
          <p:cNvCxnSpPr/>
          <p:nvPr/>
        </p:nvCxnSpPr>
        <p:spPr>
          <a:xfrm>
            <a:off x="5047402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;p18">
            <a:extLst>
              <a:ext uri="{FF2B5EF4-FFF2-40B4-BE49-F238E27FC236}">
                <a16:creationId xmlns:a16="http://schemas.microsoft.com/office/drawing/2014/main" id="{FAAC26CC-4EF5-5FF1-194F-9F778DFE0F4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357029" y="4049764"/>
            <a:ext cx="61738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AAC3F425-B8B8-5183-2EBD-1C47E9263A8F}"/>
              </a:ext>
            </a:extLst>
          </p:cNvPr>
          <p:cNvCxnSpPr/>
          <p:nvPr userDrawn="1"/>
        </p:nvCxnSpPr>
        <p:spPr>
          <a:xfrm>
            <a:off x="4357030" y="3950208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817D1EB6-00F9-E7CC-CD34-A7CEE00DA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53982" y="3111989"/>
            <a:ext cx="61768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099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userDrawn="1">
  <p:cSld name="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94360" y="2654643"/>
            <a:ext cx="67148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E139279-17AD-8B2F-8733-16E75DD1ECD1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667812" y="2654643"/>
            <a:ext cx="3982851" cy="3031636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7494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1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94360" y="5582842"/>
            <a:ext cx="67148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342000" lvl="0" indent="-34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000"/>
              <a:buFont typeface="Arial" panose="020B0604020202020204" pitchFamily="34" charset="0"/>
              <a:buChar char="•"/>
              <a:defRPr sz="2000" b="1">
                <a:solidFill>
                  <a:srgbClr val="035854"/>
                </a:solidFill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E139279-17AD-8B2F-8733-16E75DD1ECD1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667812" y="2858983"/>
            <a:ext cx="3982851" cy="3031636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818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2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768683E0-2AFF-6CF8-F4ED-0797044C5246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FECAAD91-4A10-DC82-A8CB-F634C1DC23C9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256075" y="2654643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37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userDrawn="1">
  <p:cSld name="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5827D0D2-7F5F-06D7-D0ED-F6932F7ABD0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708904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405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Naslov, bullet, slika 2 - spodnja poravnava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94360" y="5582842"/>
            <a:ext cx="67148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342000" lvl="0" indent="-34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000"/>
              <a:buFont typeface="Arial" panose="020B0604020202020204" pitchFamily="34" charset="0"/>
              <a:buChar char="•"/>
              <a:defRPr sz="2000" b="1">
                <a:solidFill>
                  <a:srgbClr val="035854"/>
                </a:solidFill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E139279-17AD-8B2F-8733-16E75DD1ECD1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667812" y="2858983"/>
            <a:ext cx="3982851" cy="3031636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50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1_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930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2_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98;p27">
            <a:extLst>
              <a:ext uri="{FF2B5EF4-FFF2-40B4-BE49-F238E27FC236}">
                <a16:creationId xmlns:a16="http://schemas.microsoft.com/office/drawing/2014/main" id="{25B6E8BC-17F6-DBF3-83F6-57AE93B5BA53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p27">
            <a:extLst>
              <a:ext uri="{FF2B5EF4-FFF2-40B4-BE49-F238E27FC236}">
                <a16:creationId xmlns:a16="http://schemas.microsoft.com/office/drawing/2014/main" id="{23031AD6-D367-4A7F-334F-55301C0EC8EA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0;p27">
            <a:extLst>
              <a:ext uri="{FF2B5EF4-FFF2-40B4-BE49-F238E27FC236}">
                <a16:creationId xmlns:a16="http://schemas.microsoft.com/office/drawing/2014/main" id="{D1AF6040-9FE5-0D85-3C02-294F6794D6B5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936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3_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5827D0D2-7F5F-06D7-D0ED-F6932F7ABD0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708904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98;p27">
            <a:extLst>
              <a:ext uri="{FF2B5EF4-FFF2-40B4-BE49-F238E27FC236}">
                <a16:creationId xmlns:a16="http://schemas.microsoft.com/office/drawing/2014/main" id="{4203B8D1-96B9-5A6C-0788-4CCFB2E7DDE9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27">
            <a:extLst>
              <a:ext uri="{FF2B5EF4-FFF2-40B4-BE49-F238E27FC236}">
                <a16:creationId xmlns:a16="http://schemas.microsoft.com/office/drawing/2014/main" id="{C292904E-ED4B-043D-6EAF-042D4ED5AE87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0;p27">
            <a:extLst>
              <a:ext uri="{FF2B5EF4-FFF2-40B4-BE49-F238E27FC236}">
                <a16:creationId xmlns:a16="http://schemas.microsoft.com/office/drawing/2014/main" id="{4220048C-6884-B5E0-653D-645FB0CF265F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554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3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98;p27">
            <a:extLst>
              <a:ext uri="{FF2B5EF4-FFF2-40B4-BE49-F238E27FC236}">
                <a16:creationId xmlns:a16="http://schemas.microsoft.com/office/drawing/2014/main" id="{9A741083-3BA2-34FC-D438-43BC91B6D7EE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99;p27">
            <a:extLst>
              <a:ext uri="{FF2B5EF4-FFF2-40B4-BE49-F238E27FC236}">
                <a16:creationId xmlns:a16="http://schemas.microsoft.com/office/drawing/2014/main" id="{A976C4ED-368C-793D-75C3-816DB7FCE7C9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7">
            <a:extLst>
              <a:ext uri="{FF2B5EF4-FFF2-40B4-BE49-F238E27FC236}">
                <a16:creationId xmlns:a16="http://schemas.microsoft.com/office/drawing/2014/main" id="{99198825-9EDA-5BDA-65D9-44C8AA3095B3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;p23">
            <a:extLst>
              <a:ext uri="{FF2B5EF4-FFF2-40B4-BE49-F238E27FC236}">
                <a16:creationId xmlns:a16="http://schemas.microsoft.com/office/drawing/2014/main" id="{574E85B0-D359-0FF2-63ED-85D0DA45B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2654643"/>
            <a:ext cx="110566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878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 userDrawn="1">
  <p:cSld name="Titel 3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;p18">
            <a:extLst>
              <a:ext uri="{FF2B5EF4-FFF2-40B4-BE49-F238E27FC236}">
                <a16:creationId xmlns:a16="http://schemas.microsoft.com/office/drawing/2014/main" id="{B8D25799-71AB-7417-596D-CC5F4C60845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97407" y="4055741"/>
            <a:ext cx="5350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8CA8CAED-E66F-480C-E62D-A5ADF3CBE402}"/>
              </a:ext>
            </a:extLst>
          </p:cNvPr>
          <p:cNvCxnSpPr/>
          <p:nvPr userDrawn="1"/>
        </p:nvCxnSpPr>
        <p:spPr>
          <a:xfrm>
            <a:off x="597408" y="3956185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;p18">
            <a:extLst>
              <a:ext uri="{FF2B5EF4-FFF2-40B4-BE49-F238E27FC236}">
                <a16:creationId xmlns:a16="http://schemas.microsoft.com/office/drawing/2014/main" id="{C9E76A67-0954-1F6E-9CD6-359773E59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117966"/>
            <a:ext cx="53505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4708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userDrawn="1">
  <p:cSld name="Tabell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Google Shape;24;p18">
            <a:extLst>
              <a:ext uri="{FF2B5EF4-FFF2-40B4-BE49-F238E27FC236}">
                <a16:creationId xmlns:a16="http://schemas.microsoft.com/office/drawing/2014/main" id="{D8713857-10D9-A715-FC2B-920C2B283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3342161"/>
            <a:ext cx="4177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75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preserve="1" userDrawn="1">
  <p:cSld name="1_Tabell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Google Shape;24;p18">
            <a:extLst>
              <a:ext uri="{FF2B5EF4-FFF2-40B4-BE49-F238E27FC236}">
                <a16:creationId xmlns:a16="http://schemas.microsoft.com/office/drawing/2014/main" id="{D8713857-10D9-A715-FC2B-920C2B283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3342161"/>
            <a:ext cx="4177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49;p24">
            <a:extLst>
              <a:ext uri="{FF2B5EF4-FFF2-40B4-BE49-F238E27FC236}">
                <a16:creationId xmlns:a16="http://schemas.microsoft.com/office/drawing/2014/main" id="{1F190A31-E384-6D0D-E025-2E6F3099494C}"/>
              </a:ext>
            </a:extLst>
          </p:cNvPr>
          <p:cNvSpPr/>
          <p:nvPr userDrawn="1"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50;p24">
            <a:extLst>
              <a:ext uri="{FF2B5EF4-FFF2-40B4-BE49-F238E27FC236}">
                <a16:creationId xmlns:a16="http://schemas.microsoft.com/office/drawing/2014/main" id="{ABCE621A-F12B-C3EF-4AC2-E2A1D889E1C8}"/>
              </a:ext>
            </a:extLst>
          </p:cNvPr>
          <p:cNvSpPr/>
          <p:nvPr userDrawn="1"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51;p24">
            <a:extLst>
              <a:ext uri="{FF2B5EF4-FFF2-40B4-BE49-F238E27FC236}">
                <a16:creationId xmlns:a16="http://schemas.microsoft.com/office/drawing/2014/main" id="{D472338F-BCCC-5643-F45A-1E8E48A889DC}"/>
              </a:ext>
            </a:extLst>
          </p:cNvPr>
          <p:cNvSpPr/>
          <p:nvPr userDrawn="1"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409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preserve="1" userDrawn="1">
  <p:cSld name="2_Tabell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Google Shape;633;p73">
            <a:extLst>
              <a:ext uri="{FF2B5EF4-FFF2-40B4-BE49-F238E27FC236}">
                <a16:creationId xmlns:a16="http://schemas.microsoft.com/office/drawing/2014/main" id="{5FF96810-6E19-FEA4-797F-11A24AB18F9E}"/>
              </a:ext>
            </a:extLst>
          </p:cNvPr>
          <p:cNvSpPr/>
          <p:nvPr/>
        </p:nvSpPr>
        <p:spPr>
          <a:xfrm>
            <a:off x="-2975169" y="1594137"/>
            <a:ext cx="5503386" cy="5503386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  <a:noFill/>
          <a:ln w="25400" cap="flat" cmpd="sng">
            <a:solidFill>
              <a:srgbClr val="64B1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" name="Google Shape;635;p73">
            <a:extLst>
              <a:ext uri="{FF2B5EF4-FFF2-40B4-BE49-F238E27FC236}">
                <a16:creationId xmlns:a16="http://schemas.microsoft.com/office/drawing/2014/main" id="{E0106C45-7E3F-6E1E-0859-0AD9EB44C39B}"/>
              </a:ext>
            </a:extLst>
          </p:cNvPr>
          <p:cNvSpPr txBox="1"/>
          <p:nvPr userDrawn="1"/>
        </p:nvSpPr>
        <p:spPr>
          <a:xfrm>
            <a:off x="1930867" y="2488007"/>
            <a:ext cx="8562421" cy="3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2" name="Google Shape;636;p73">
            <a:extLst>
              <a:ext uri="{FF2B5EF4-FFF2-40B4-BE49-F238E27FC236}">
                <a16:creationId xmlns:a16="http://schemas.microsoft.com/office/drawing/2014/main" id="{12F17530-0D6C-5B0F-E179-891AA388C838}"/>
              </a:ext>
            </a:extLst>
          </p:cNvPr>
          <p:cNvSpPr/>
          <p:nvPr/>
        </p:nvSpPr>
        <p:spPr>
          <a:xfrm>
            <a:off x="1698711" y="2441576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FAB5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4" name="Google Shape;638;p73">
            <a:extLst>
              <a:ext uri="{FF2B5EF4-FFF2-40B4-BE49-F238E27FC236}">
                <a16:creationId xmlns:a16="http://schemas.microsoft.com/office/drawing/2014/main" id="{015AC85E-8239-A91A-9D08-5797DBF969F7}"/>
              </a:ext>
            </a:extLst>
          </p:cNvPr>
          <p:cNvSpPr txBox="1"/>
          <p:nvPr/>
        </p:nvSpPr>
        <p:spPr>
          <a:xfrm>
            <a:off x="2267248" y="3045509"/>
            <a:ext cx="8226040" cy="371450"/>
          </a:xfrm>
          <a:prstGeom prst="rect">
            <a:avLst/>
          </a:prstGeom>
          <a:solidFill>
            <a:srgbClr val="FAD706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" name="Google Shape;639;p73">
            <a:extLst>
              <a:ext uri="{FF2B5EF4-FFF2-40B4-BE49-F238E27FC236}">
                <a16:creationId xmlns:a16="http://schemas.microsoft.com/office/drawing/2014/main" id="{5667C754-6A31-E304-7616-33CEF6953F6B}"/>
              </a:ext>
            </a:extLst>
          </p:cNvPr>
          <p:cNvSpPr/>
          <p:nvPr/>
        </p:nvSpPr>
        <p:spPr>
          <a:xfrm>
            <a:off x="2035093" y="2999078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FAD7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7" name="Google Shape;641;p73">
            <a:extLst>
              <a:ext uri="{FF2B5EF4-FFF2-40B4-BE49-F238E27FC236}">
                <a16:creationId xmlns:a16="http://schemas.microsoft.com/office/drawing/2014/main" id="{7C2D587F-477E-31D3-458B-9662019676E4}"/>
              </a:ext>
            </a:extLst>
          </p:cNvPr>
          <p:cNvSpPr txBox="1"/>
          <p:nvPr/>
        </p:nvSpPr>
        <p:spPr>
          <a:xfrm>
            <a:off x="2451584" y="3602602"/>
            <a:ext cx="8041704" cy="371450"/>
          </a:xfrm>
          <a:prstGeom prst="rect">
            <a:avLst/>
          </a:prstGeom>
          <a:solidFill>
            <a:srgbClr val="D6D21C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8" name="Google Shape;642;p73">
            <a:extLst>
              <a:ext uri="{FF2B5EF4-FFF2-40B4-BE49-F238E27FC236}">
                <a16:creationId xmlns:a16="http://schemas.microsoft.com/office/drawing/2014/main" id="{6D552547-DEFB-2525-CCDD-CC1FEA6BD670}"/>
              </a:ext>
            </a:extLst>
          </p:cNvPr>
          <p:cNvSpPr/>
          <p:nvPr/>
        </p:nvSpPr>
        <p:spPr>
          <a:xfrm>
            <a:off x="2219428" y="3556171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CBE2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0" name="Google Shape;644;p73">
            <a:extLst>
              <a:ext uri="{FF2B5EF4-FFF2-40B4-BE49-F238E27FC236}">
                <a16:creationId xmlns:a16="http://schemas.microsoft.com/office/drawing/2014/main" id="{60D20F4E-765E-2F4F-C2BB-69CCFDB59445}"/>
              </a:ext>
            </a:extLst>
          </p:cNvPr>
          <p:cNvSpPr txBox="1"/>
          <p:nvPr/>
        </p:nvSpPr>
        <p:spPr>
          <a:xfrm>
            <a:off x="2510442" y="4160104"/>
            <a:ext cx="7982846" cy="371450"/>
          </a:xfrm>
          <a:prstGeom prst="rect">
            <a:avLst/>
          </a:prstGeom>
          <a:solidFill>
            <a:srgbClr val="71C327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1" name="Google Shape;645;p73">
            <a:extLst>
              <a:ext uri="{FF2B5EF4-FFF2-40B4-BE49-F238E27FC236}">
                <a16:creationId xmlns:a16="http://schemas.microsoft.com/office/drawing/2014/main" id="{458C5B65-A0CB-4D91-9C3E-23E8D116688F}"/>
              </a:ext>
            </a:extLst>
          </p:cNvPr>
          <p:cNvSpPr/>
          <p:nvPr/>
        </p:nvSpPr>
        <p:spPr>
          <a:xfrm>
            <a:off x="2278285" y="4113673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A3C4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3" name="Google Shape;647;p73">
            <a:extLst>
              <a:ext uri="{FF2B5EF4-FFF2-40B4-BE49-F238E27FC236}">
                <a16:creationId xmlns:a16="http://schemas.microsoft.com/office/drawing/2014/main" id="{8956F937-4882-5168-4352-0295214EB3CF}"/>
              </a:ext>
            </a:extLst>
          </p:cNvPr>
          <p:cNvSpPr txBox="1"/>
          <p:nvPr/>
        </p:nvSpPr>
        <p:spPr>
          <a:xfrm>
            <a:off x="2451584" y="4717606"/>
            <a:ext cx="8041704" cy="371450"/>
          </a:xfrm>
          <a:prstGeom prst="rect">
            <a:avLst/>
          </a:prstGeom>
          <a:solidFill>
            <a:srgbClr val="35B579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4" name="Google Shape;648;p73">
            <a:extLst>
              <a:ext uri="{FF2B5EF4-FFF2-40B4-BE49-F238E27FC236}">
                <a16:creationId xmlns:a16="http://schemas.microsoft.com/office/drawing/2014/main" id="{F78F4EAD-CDFE-C4B5-27BB-D7B612CB9CD5}"/>
              </a:ext>
            </a:extLst>
          </p:cNvPr>
          <p:cNvSpPr/>
          <p:nvPr/>
        </p:nvSpPr>
        <p:spPr>
          <a:xfrm>
            <a:off x="2219428" y="4671175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35B5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" name="Google Shape;650;p73">
            <a:extLst>
              <a:ext uri="{FF2B5EF4-FFF2-40B4-BE49-F238E27FC236}">
                <a16:creationId xmlns:a16="http://schemas.microsoft.com/office/drawing/2014/main" id="{44D2AB72-7042-F845-DF0D-10B069F22017}"/>
              </a:ext>
            </a:extLst>
          </p:cNvPr>
          <p:cNvSpPr txBox="1"/>
          <p:nvPr/>
        </p:nvSpPr>
        <p:spPr>
          <a:xfrm>
            <a:off x="2267248" y="5274700"/>
            <a:ext cx="8226040" cy="371450"/>
          </a:xfrm>
          <a:prstGeom prst="rect">
            <a:avLst/>
          </a:prstGeom>
          <a:solidFill>
            <a:srgbClr val="64B1BE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7" name="Google Shape;651;p73">
            <a:extLst>
              <a:ext uri="{FF2B5EF4-FFF2-40B4-BE49-F238E27FC236}">
                <a16:creationId xmlns:a16="http://schemas.microsoft.com/office/drawing/2014/main" id="{ABE8F6A9-8CDC-B607-4035-7D1F1B8C650A}"/>
              </a:ext>
            </a:extLst>
          </p:cNvPr>
          <p:cNvSpPr/>
          <p:nvPr/>
        </p:nvSpPr>
        <p:spPr>
          <a:xfrm>
            <a:off x="2035093" y="5228268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64B1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9" name="Google Shape;653;p73">
            <a:extLst>
              <a:ext uri="{FF2B5EF4-FFF2-40B4-BE49-F238E27FC236}">
                <a16:creationId xmlns:a16="http://schemas.microsoft.com/office/drawing/2014/main" id="{B2062772-B292-DC3A-5C89-1692044A45B7}"/>
              </a:ext>
            </a:extLst>
          </p:cNvPr>
          <p:cNvSpPr txBox="1"/>
          <p:nvPr/>
        </p:nvSpPr>
        <p:spPr>
          <a:xfrm>
            <a:off x="1930868" y="5832202"/>
            <a:ext cx="8562420" cy="371450"/>
          </a:xfrm>
          <a:prstGeom prst="rect">
            <a:avLst/>
          </a:prstGeom>
          <a:solidFill>
            <a:srgbClr val="4393A0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" name="Google Shape;654;p73">
            <a:extLst>
              <a:ext uri="{FF2B5EF4-FFF2-40B4-BE49-F238E27FC236}">
                <a16:creationId xmlns:a16="http://schemas.microsoft.com/office/drawing/2014/main" id="{83606B1F-AA15-65A9-A212-C61983494A75}"/>
              </a:ext>
            </a:extLst>
          </p:cNvPr>
          <p:cNvSpPr/>
          <p:nvPr/>
        </p:nvSpPr>
        <p:spPr>
          <a:xfrm>
            <a:off x="1698711" y="5785770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439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1" name="Google Shape;98;p27">
            <a:extLst>
              <a:ext uri="{FF2B5EF4-FFF2-40B4-BE49-F238E27FC236}">
                <a16:creationId xmlns:a16="http://schemas.microsoft.com/office/drawing/2014/main" id="{A2633846-581F-D7BC-5AFD-A88EE665A38D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2" name="Google Shape;99;p27">
            <a:extLst>
              <a:ext uri="{FF2B5EF4-FFF2-40B4-BE49-F238E27FC236}">
                <a16:creationId xmlns:a16="http://schemas.microsoft.com/office/drawing/2014/main" id="{F7123646-8718-9935-01E3-F2565FC0585A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00;p27">
            <a:extLst>
              <a:ext uri="{FF2B5EF4-FFF2-40B4-BE49-F238E27FC236}">
                <a16:creationId xmlns:a16="http://schemas.microsoft.com/office/drawing/2014/main" id="{45330F9F-E0D4-094B-D45E-5D132D6FCDB7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F972D00-CC7F-C736-B9C6-9396198F519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163022" y="2488006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F17EC047-BC18-EB02-CF63-2F215A31709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499404" y="3045509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2C67DBEA-FB1D-4ABE-E017-A1A0FED74D3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83739" y="3602603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D855BB1-D882-F5B3-0393-EA92D10C8D72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742596" y="4160105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203572E9-6FC5-848B-6268-3656FC2C2D98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683739" y="4717606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F2B2742F-8FAD-AAD8-C1B7-09D38627CFD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499404" y="5274701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ABBF3130-D7E5-F824-05BD-4A58CCB65086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63022" y="5831794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72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 preserve="1" userDrawn="1">
  <p:cSld name="Titelinhalt und Tabel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4123575" y="4506329"/>
            <a:ext cx="416894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4123576" y="596887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grpSp>
        <p:nvGrpSpPr>
          <p:cNvPr id="76" name="Google Shape;76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7" name="Google Shape;77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6E1B27-65FD-705F-D833-80F69FAB7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203" y="1267067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b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6030CC5-787B-8FF1-5667-8D590AEE1D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7055" y="3591659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B41C06A-BA02-6630-B260-744A139C1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039788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309B9D4-6B72-3111-77BF-0253F8E6E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1819" y="4995542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b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62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81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Naslov in dve besedili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768683E0-2AFF-6CF8-F4ED-0797044C5246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FECAAD91-4A10-DC82-A8CB-F634C1DC23C9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256075" y="2654643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3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1_Titelinhalt und Tabel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3661409" y="4506329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3661409" y="596887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603885" y="778948"/>
            <a:ext cx="2825115" cy="353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3661410" y="1934758"/>
            <a:ext cx="7936230" cy="257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4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grpSp>
        <p:nvGrpSpPr>
          <p:cNvPr id="76" name="Google Shape;76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7" name="Google Shape;77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623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 preserve="1" userDrawn="1">
  <p:cSld name="2_Titelinhalt und Tabel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C5C9902-4870-EF42-D2CE-EED25CD41A57}"/>
              </a:ext>
            </a:extLst>
          </p:cNvPr>
          <p:cNvGrpSpPr/>
          <p:nvPr userDrawn="1"/>
        </p:nvGrpSpPr>
        <p:grpSpPr>
          <a:xfrm>
            <a:off x="-2071797" y="2439793"/>
            <a:ext cx="6106290" cy="5669493"/>
            <a:chOff x="-2071797" y="2439793"/>
            <a:chExt cx="6106290" cy="5669493"/>
          </a:xfrm>
        </p:grpSpPr>
        <p:sp>
          <p:nvSpPr>
            <p:cNvPr id="2" name="Google Shape;56;p22">
              <a:extLst>
                <a:ext uri="{FF2B5EF4-FFF2-40B4-BE49-F238E27FC236}">
                  <a16:creationId xmlns:a16="http://schemas.microsoft.com/office/drawing/2014/main" id="{8A429A4E-07A8-68B7-4752-A46E851A302B}"/>
                </a:ext>
              </a:extLst>
            </p:cNvPr>
            <p:cNvSpPr/>
            <p:nvPr userDrawn="1"/>
          </p:nvSpPr>
          <p:spPr>
            <a:xfrm rot="16200000">
              <a:off x="-1994302" y="2784058"/>
              <a:ext cx="3988604" cy="4143593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57;p22">
              <a:extLst>
                <a:ext uri="{FF2B5EF4-FFF2-40B4-BE49-F238E27FC236}">
                  <a16:creationId xmlns:a16="http://schemas.microsoft.com/office/drawing/2014/main" id="{CBA8D95D-6134-ECC4-C18E-388485F922B5}"/>
                </a:ext>
              </a:extLst>
            </p:cNvPr>
            <p:cNvSpPr/>
            <p:nvPr userDrawn="1"/>
          </p:nvSpPr>
          <p:spPr>
            <a:xfrm rot="10800000">
              <a:off x="1657654" y="5606713"/>
              <a:ext cx="2376839" cy="2502573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58;p22">
              <a:extLst>
                <a:ext uri="{FF2B5EF4-FFF2-40B4-BE49-F238E27FC236}">
                  <a16:creationId xmlns:a16="http://schemas.microsoft.com/office/drawing/2014/main" id="{521007E2-5395-878C-22EF-A57F8E6B2813}"/>
                </a:ext>
              </a:extLst>
            </p:cNvPr>
            <p:cNvSpPr/>
            <p:nvPr userDrawn="1"/>
          </p:nvSpPr>
          <p:spPr>
            <a:xfrm rot="13446178">
              <a:off x="691437" y="2439793"/>
              <a:ext cx="1375053" cy="14068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3661409" y="4789088"/>
            <a:ext cx="7936230" cy="78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3661409" y="5659694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3661410" y="2068912"/>
            <a:ext cx="7936230" cy="257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4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8353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90" name="Google Shape;90;p8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6" name="Google Shape;44;p24">
            <a:extLst>
              <a:ext uri="{FF2B5EF4-FFF2-40B4-BE49-F238E27FC236}">
                <a16:creationId xmlns:a16="http://schemas.microsoft.com/office/drawing/2014/main" id="{14067E3E-0322-15D1-38DF-D8130E57589E}"/>
              </a:ext>
            </a:extLst>
          </p:cNvPr>
          <p:cNvCxnSpPr>
            <a:cxnSpLocks/>
          </p:cNvCxnSpPr>
          <p:nvPr userDrawn="1"/>
        </p:nvCxnSpPr>
        <p:spPr>
          <a:xfrm>
            <a:off x="594360" y="1008752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70;p26">
            <a:extLst>
              <a:ext uri="{FF2B5EF4-FFF2-40B4-BE49-F238E27FC236}">
                <a16:creationId xmlns:a16="http://schemas.microsoft.com/office/drawing/2014/main" id="{E3C93DD9-9245-9736-FDB2-6A86B2383D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65124"/>
            <a:ext cx="10971827" cy="57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5356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 preserve="1" userDrawn="1">
  <p:cSld name="1_Titel 3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5400000">
            <a:off x="10295512" y="1466630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8CA8CAED-E66F-480C-E62D-A5ADF3CBE402}"/>
              </a:ext>
            </a:extLst>
          </p:cNvPr>
          <p:cNvCxnSpPr/>
          <p:nvPr userDrawn="1"/>
        </p:nvCxnSpPr>
        <p:spPr>
          <a:xfrm>
            <a:off x="597408" y="3956185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;p18">
            <a:extLst>
              <a:ext uri="{FF2B5EF4-FFF2-40B4-BE49-F238E27FC236}">
                <a16:creationId xmlns:a16="http://schemas.microsoft.com/office/drawing/2014/main" id="{C9E76A67-0954-1F6E-9CD6-359773E59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117966"/>
            <a:ext cx="90693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14BA3A-6EE3-CA86-3FBB-A13E8ED39AAA}"/>
              </a:ext>
            </a:extLst>
          </p:cNvPr>
          <p:cNvSpPr/>
          <p:nvPr userDrawn="1"/>
        </p:nvSpPr>
        <p:spPr>
          <a:xfrm>
            <a:off x="0" y="5067300"/>
            <a:ext cx="5011330" cy="1539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atin typeface="Aptos" panose="020B0004020202020204" pitchFamily="34" charset="0"/>
            </a:endParaRPr>
          </a:p>
        </p:txBody>
      </p:sp>
      <p:pic>
        <p:nvPicPr>
          <p:cNvPr id="9" name="Google Shape;121;p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C7D1C118-54BD-27AB-88FE-ABF5BAEACB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6196" b="19223"/>
          <a:stretch>
            <a:fillRect/>
          </a:stretch>
        </p:blipFill>
        <p:spPr>
          <a:xfrm>
            <a:off x="3129059" y="5259606"/>
            <a:ext cx="1364732" cy="1257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B71067-4945-2024-C59D-FF7763531B49}"/>
              </a:ext>
            </a:extLst>
          </p:cNvPr>
          <p:cNvGrpSpPr/>
          <p:nvPr userDrawn="1"/>
        </p:nvGrpSpPr>
        <p:grpSpPr>
          <a:xfrm>
            <a:off x="476075" y="5259605"/>
            <a:ext cx="2485252" cy="1156869"/>
            <a:chOff x="1611955" y="3017474"/>
            <a:chExt cx="2270669" cy="10569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E659AE-532E-9444-3513-0D2CFF50D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134" t="37938" r="5209" b="38206"/>
            <a:stretch>
              <a:fillRect/>
            </a:stretch>
          </p:blipFill>
          <p:spPr>
            <a:xfrm>
              <a:off x="1611955" y="3017474"/>
              <a:ext cx="2270669" cy="595358"/>
            </a:xfrm>
            <a:prstGeom prst="rect">
              <a:avLst/>
            </a:prstGeom>
          </p:spPr>
        </p:pic>
        <p:sp>
          <p:nvSpPr>
            <p:cNvPr id="12" name="Google Shape;121;p22">
              <a:extLst>
                <a:ext uri="{FF2B5EF4-FFF2-40B4-BE49-F238E27FC236}">
                  <a16:creationId xmlns:a16="http://schemas.microsoft.com/office/drawing/2014/main" id="{712497D7-2099-1A02-868D-790A47ED4782}"/>
                </a:ext>
              </a:extLst>
            </p:cNvPr>
            <p:cNvSpPr txBox="1"/>
            <p:nvPr/>
          </p:nvSpPr>
          <p:spPr>
            <a:xfrm>
              <a:off x="1611955" y="3612832"/>
              <a:ext cx="2270669" cy="46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Sofinancira Evropska unija. Izražena stališča in mnenja so izključno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stališča avtoric 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 ne odražajo nujno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 Evropske unije (EU) ali Izvajalske agencije za izobraževanje in kulturo (EACEA). Niti Evropska unija niti EACEA zanje nista odgovorni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14" name="Google Shape;116;p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C271260D-1A30-4701-907E-CD9CAA1DFBA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r="35726"/>
          <a:stretch>
            <a:fillRect/>
          </a:stretch>
        </p:blipFill>
        <p:spPr>
          <a:xfrm>
            <a:off x="6818788" y="4836746"/>
            <a:ext cx="3389663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;p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08E04F89-DDBC-0DD2-95FD-02B9E041B3E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64272" r="594" b="43237"/>
          <a:stretch>
            <a:fillRect/>
          </a:stretch>
        </p:blipFill>
        <p:spPr>
          <a:xfrm>
            <a:off x="10208451" y="4836746"/>
            <a:ext cx="1852892" cy="108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51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 preserve="1" userDrawn="1">
  <p:cSld name="1_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;p18">
            <a:extLst>
              <a:ext uri="{FF2B5EF4-FFF2-40B4-BE49-F238E27FC236}">
                <a16:creationId xmlns:a16="http://schemas.microsoft.com/office/drawing/2014/main" id="{62DF6C10-1948-2BF7-66DF-3A056BB69B4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94359" y="1679229"/>
            <a:ext cx="1100996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l-SI" dirty="0"/>
              <a:t>Viri</a:t>
            </a:r>
            <a:endParaRPr dirty="0"/>
          </a:p>
        </p:txBody>
      </p:sp>
      <p:sp>
        <p:nvSpPr>
          <p:cNvPr id="3" name="Google Shape;24;p18">
            <a:extLst>
              <a:ext uri="{FF2B5EF4-FFF2-40B4-BE49-F238E27FC236}">
                <a16:creationId xmlns:a16="http://schemas.microsoft.com/office/drawing/2014/main" id="{0E6F5E67-1C74-9ED4-7237-E291D169A02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2739118"/>
            <a:ext cx="110099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1200" b="0" i="0">
                <a:solidFill>
                  <a:srgbClr val="3F3F3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6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Naslov in besedilo levo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60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1_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98;p27">
            <a:extLst>
              <a:ext uri="{FF2B5EF4-FFF2-40B4-BE49-F238E27FC236}">
                <a16:creationId xmlns:a16="http://schemas.microsoft.com/office/drawing/2014/main" id="{25B6E8BC-17F6-DBF3-83F6-57AE93B5BA53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p27">
            <a:extLst>
              <a:ext uri="{FF2B5EF4-FFF2-40B4-BE49-F238E27FC236}">
                <a16:creationId xmlns:a16="http://schemas.microsoft.com/office/drawing/2014/main" id="{23031AD6-D367-4A7F-334F-55301C0EC8EA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0;p27">
            <a:extLst>
              <a:ext uri="{FF2B5EF4-FFF2-40B4-BE49-F238E27FC236}">
                <a16:creationId xmlns:a16="http://schemas.microsoft.com/office/drawing/2014/main" id="{D1AF6040-9FE5-0D85-3C02-294F6794D6B5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93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Naslov in dve besedili levo - manjša grafika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5827D0D2-7F5F-06D7-D0ED-F6932F7ABD0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708904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98;p27">
            <a:extLst>
              <a:ext uri="{FF2B5EF4-FFF2-40B4-BE49-F238E27FC236}">
                <a16:creationId xmlns:a16="http://schemas.microsoft.com/office/drawing/2014/main" id="{4203B8D1-96B9-5A6C-0788-4CCFB2E7DDE9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27">
            <a:extLst>
              <a:ext uri="{FF2B5EF4-FFF2-40B4-BE49-F238E27FC236}">
                <a16:creationId xmlns:a16="http://schemas.microsoft.com/office/drawing/2014/main" id="{C292904E-ED4B-043D-6EAF-042D4ED5AE87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0;p27">
            <a:extLst>
              <a:ext uri="{FF2B5EF4-FFF2-40B4-BE49-F238E27FC236}">
                <a16:creationId xmlns:a16="http://schemas.microsoft.com/office/drawing/2014/main" id="{4220048C-6884-B5E0-653D-645FB0CF265F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70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1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98;p27">
            <a:extLst>
              <a:ext uri="{FF2B5EF4-FFF2-40B4-BE49-F238E27FC236}">
                <a16:creationId xmlns:a16="http://schemas.microsoft.com/office/drawing/2014/main" id="{9A741083-3BA2-34FC-D438-43BC91B6D7EE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99;p27">
            <a:extLst>
              <a:ext uri="{FF2B5EF4-FFF2-40B4-BE49-F238E27FC236}">
                <a16:creationId xmlns:a16="http://schemas.microsoft.com/office/drawing/2014/main" id="{A976C4ED-368C-793D-75C3-816DB7FCE7C9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7">
            <a:extLst>
              <a:ext uri="{FF2B5EF4-FFF2-40B4-BE49-F238E27FC236}">
                <a16:creationId xmlns:a16="http://schemas.microsoft.com/office/drawing/2014/main" id="{99198825-9EDA-5BDA-65D9-44C8AA3095B3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;p23">
            <a:extLst>
              <a:ext uri="{FF2B5EF4-FFF2-40B4-BE49-F238E27FC236}">
                <a16:creationId xmlns:a16="http://schemas.microsoft.com/office/drawing/2014/main" id="{574E85B0-D359-0FF2-63ED-85D0DA45B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2654643"/>
            <a:ext cx="110566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31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2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98;p27">
            <a:extLst>
              <a:ext uri="{FF2B5EF4-FFF2-40B4-BE49-F238E27FC236}">
                <a16:creationId xmlns:a16="http://schemas.microsoft.com/office/drawing/2014/main" id="{9A741083-3BA2-34FC-D438-43BC91B6D7EE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99;p27">
            <a:extLst>
              <a:ext uri="{FF2B5EF4-FFF2-40B4-BE49-F238E27FC236}">
                <a16:creationId xmlns:a16="http://schemas.microsoft.com/office/drawing/2014/main" id="{A976C4ED-368C-793D-75C3-816DB7FCE7C9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7">
            <a:extLst>
              <a:ext uri="{FF2B5EF4-FFF2-40B4-BE49-F238E27FC236}">
                <a16:creationId xmlns:a16="http://schemas.microsoft.com/office/drawing/2014/main" id="{99198825-9EDA-5BDA-65D9-44C8AA3095B3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666B4A47-9E01-23E7-6559-554BB401606E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1857032"/>
            <a:ext cx="110566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4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56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sl-SI" dirty="0"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5" r:id="rId3"/>
    <p:sldLayoutId id="2147483662" r:id="rId4"/>
    <p:sldLayoutId id="2147483667" r:id="rId5"/>
    <p:sldLayoutId id="2147483671" r:id="rId6"/>
    <p:sldLayoutId id="2147483664" r:id="rId7"/>
    <p:sldLayoutId id="2147483668" r:id="rId8"/>
    <p:sldLayoutId id="2147483675" r:id="rId9"/>
    <p:sldLayoutId id="2147483660" r:id="rId10"/>
    <p:sldLayoutId id="2147483652" r:id="rId11"/>
    <p:sldLayoutId id="2147483670" r:id="rId12"/>
    <p:sldLayoutId id="2147483672" r:id="rId13"/>
    <p:sldLayoutId id="2147483666" r:id="rId14"/>
    <p:sldLayoutId id="2147483661" r:id="rId15"/>
    <p:sldLayoutId id="2147483669" r:id="rId16"/>
    <p:sldLayoutId id="2147483673" r:id="rId17"/>
    <p:sldLayoutId id="2147483674" r:id="rId18"/>
    <p:sldLayoutId id="2147483676" r:id="rId19"/>
    <p:sldLayoutId id="214748367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 Serif" panose="02020604070405020304" pitchFamily="18" charset="0"/>
          <a:ea typeface="Aptos Serif" panose="02020604070405020304" pitchFamily="18" charset="0"/>
          <a:cs typeface="Aptos Serif" panose="0202060407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sl-SI" dirty="0"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062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 Serif" panose="02020604070405020304" pitchFamily="18" charset="0"/>
          <a:ea typeface="Aptos Serif" panose="02020604070405020304" pitchFamily="18" charset="0"/>
          <a:cs typeface="Aptos Serif" panose="0202060407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63DCEC-9963-B6AA-5426-360239C5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GB" noProof="0" dirty="0" err="1"/>
              <a:t>Uvod</a:t>
            </a:r>
            <a:r>
              <a:rPr lang="en-GB" noProof="0" dirty="0"/>
              <a:t> v </a:t>
            </a:r>
            <a:r>
              <a:rPr lang="en-GB" noProof="0" dirty="0" err="1"/>
              <a:t>veščine</a:t>
            </a:r>
            <a:r>
              <a:rPr lang="en-GB" noProof="0" dirty="0"/>
              <a:t> za </a:t>
            </a:r>
            <a:r>
              <a:rPr lang="en-GB" noProof="0" dirty="0" err="1"/>
              <a:t>usposabljanje</a:t>
            </a:r>
            <a:endParaRPr lang="sl-SI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B3251-48DC-0BDA-6A18-5322DC0B298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09359" y="1339449"/>
            <a:ext cx="5242557" cy="8309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noProof="0" dirty="0"/>
              <a:t>Gradivo o trajnostnem javnem naročanju za izobraževalce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noProof="0" dirty="0"/>
              <a:t>Tematski sklop 1 </a:t>
            </a:r>
          </a:p>
        </p:txBody>
      </p:sp>
      <p:sp>
        <p:nvSpPr>
          <p:cNvPr id="3" name="Google Shape;117;p1">
            <a:extLst>
              <a:ext uri="{FF2B5EF4-FFF2-40B4-BE49-F238E27FC236}">
                <a16:creationId xmlns:a16="http://schemas.microsoft.com/office/drawing/2014/main" id="{ADBCACB3-0BAF-E5A2-7EBF-F6E498CED584}"/>
              </a:ext>
            </a:extLst>
          </p:cNvPr>
          <p:cNvSpPr txBox="1"/>
          <p:nvPr/>
        </p:nvSpPr>
        <p:spPr>
          <a:xfrm>
            <a:off x="6309358" y="3180636"/>
            <a:ext cx="26560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Datum</a:t>
            </a: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29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sl-SI" dirty="0"/>
              <a:t>Preveč informacij</a:t>
            </a:r>
          </a:p>
        </p:txBody>
      </p:sp>
      <p:sp>
        <p:nvSpPr>
          <p:cNvPr id="209" name="Google Shape;209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00"/>
            </a:pPr>
            <a:r>
              <a:rPr lang="sl-SI" dirty="0"/>
              <a:t>Pred začetkom usposabljanja se seznanite z občino in glede na svoje ugotovitve izberite vsebine v zvezi z naslednjimi vprašanji:</a:t>
            </a:r>
          </a:p>
          <a:p>
            <a:pPr marL="0" lvl="0" indent="0">
              <a:spcBef>
                <a:spcPts val="0"/>
              </a:spcBef>
              <a:buSzPts val="2200"/>
            </a:pPr>
            <a:endParaRPr lang="sl-SI" dirty="0"/>
          </a:p>
          <a:p>
            <a:pPr marL="342900" lvl="2" indent="-342900">
              <a:spcBef>
                <a:spcPts val="600"/>
              </a:spcBef>
              <a:buClr>
                <a:srgbClr val="035854"/>
              </a:buClr>
              <a:buSzPts val="2200"/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Kakšni so cilji občine?</a:t>
            </a:r>
          </a:p>
          <a:p>
            <a:pPr marL="342900" lvl="2" indent="-342900">
              <a:spcBef>
                <a:spcPts val="600"/>
              </a:spcBef>
              <a:buClr>
                <a:srgbClr val="035854"/>
              </a:buClr>
              <a:buSzPts val="2200"/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Katere kompetence so že prisotne?</a:t>
            </a:r>
          </a:p>
          <a:p>
            <a:pPr marL="342900" lvl="2" indent="-342900">
              <a:spcBef>
                <a:spcPts val="600"/>
              </a:spcBef>
              <a:buClr>
                <a:srgbClr val="035854"/>
              </a:buClr>
              <a:buSzPts val="2200"/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Katere posebne sposobnosti zahtevajo znanje in vajo?</a:t>
            </a:r>
          </a:p>
          <a:p>
            <a:pPr marL="342900" lvl="2" indent="-342900">
              <a:spcBef>
                <a:spcPts val="600"/>
              </a:spcBef>
              <a:buClr>
                <a:srgbClr val="035854"/>
              </a:buClr>
              <a:buSzPts val="2200"/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Kdo je lahko odgovoren za kaj? Dodelite vloge.</a:t>
            </a:r>
          </a:p>
          <a:p>
            <a:pPr marL="342900" lvl="2" indent="-342900">
              <a:spcBef>
                <a:spcPts val="600"/>
              </a:spcBef>
              <a:buClr>
                <a:srgbClr val="035854"/>
              </a:buClr>
              <a:buSzPts val="2200"/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Kakšno znanje potrebujejo?</a:t>
            </a:r>
          </a:p>
          <a:p>
            <a:pPr marL="0" lvl="2" indent="301752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0817D"/>
              </a:buClr>
              <a:buSzPts val="2000"/>
              <a:buFont typeface="Arial"/>
              <a:buNone/>
            </a:pPr>
            <a:endParaRPr lang="sl-SI" dirty="0">
              <a:latin typeface="Aptos" panose="020B0004020202020204" pitchFamily="34" charset="0"/>
            </a:endParaRPr>
          </a:p>
          <a:p>
            <a:r>
              <a:rPr lang="sl-SI" b="1" dirty="0"/>
              <a:t>Osredotočite se na majhne korake, namesto da poskušate narediti vse naenkrat!</a:t>
            </a:r>
          </a:p>
        </p:txBody>
      </p:sp>
    </p:spTree>
    <p:extLst>
      <p:ext uri="{BB962C8B-B14F-4D97-AF65-F5344CB8AC3E}">
        <p14:creationId xmlns:p14="http://schemas.microsoft.com/office/powerpoint/2010/main" val="194137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sl-SI" dirty="0"/>
              <a:t>Nejasnost postopanja</a:t>
            </a:r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300"/>
            </a:pPr>
            <a:r>
              <a:rPr lang="sl-SI" dirty="0"/>
              <a:t>Kako deluje občina? Kdo je odgovoren?</a:t>
            </a:r>
          </a:p>
          <a:p>
            <a:pPr marL="0" lvl="0" indent="0">
              <a:spcBef>
                <a:spcPts val="0"/>
              </a:spcBef>
              <a:buSzPts val="2300"/>
            </a:pPr>
            <a:endParaRPr lang="sl-SI" dirty="0"/>
          </a:p>
          <a:p>
            <a:pPr marL="505325" lvl="1" indent="-238625">
              <a:lnSpc>
                <a:spcPct val="100000"/>
              </a:lnSpc>
              <a:spcBef>
                <a:spcPts val="700"/>
              </a:spcBef>
              <a:buClr>
                <a:srgbClr val="035854"/>
              </a:buClr>
              <a:buSzPts val="2300"/>
            </a:pPr>
            <a:r>
              <a:rPr lang="sl-SI" dirty="0">
                <a:latin typeface="Aptos" panose="020B0004020202020204" pitchFamily="34" charset="0"/>
              </a:rPr>
              <a:t>Sestajajte se z osebami, odgovornimi za notranje upravne postopke, in določite področja, na katerih so potrebne spremembe, ter odgovornost in oz. pristojnosti</a:t>
            </a:r>
          </a:p>
          <a:p>
            <a:pPr marL="505325" lvl="1" indent="-238625">
              <a:lnSpc>
                <a:spcPct val="100000"/>
              </a:lnSpc>
              <a:spcBef>
                <a:spcPts val="700"/>
              </a:spcBef>
              <a:buClr>
                <a:srgbClr val="035854"/>
              </a:buClr>
              <a:buSzPts val="2300"/>
            </a:pPr>
            <a:r>
              <a:rPr lang="sl-SI" dirty="0">
                <a:latin typeface="Aptos" panose="020B0004020202020204" pitchFamily="34" charset="0"/>
              </a:rPr>
              <a:t>Spodbujajte vzpostavitev sistema za povratne informacije.</a:t>
            </a:r>
          </a:p>
          <a:p>
            <a:pPr marL="505325" lvl="1" indent="-238625">
              <a:lnSpc>
                <a:spcPct val="100000"/>
              </a:lnSpc>
              <a:spcBef>
                <a:spcPts val="0"/>
              </a:spcBef>
              <a:buClr>
                <a:srgbClr val="035854"/>
              </a:buClr>
              <a:buSzPts val="2300"/>
            </a:pPr>
            <a:r>
              <a:rPr lang="sl-SI" dirty="0">
                <a:latin typeface="Aptos" panose="020B0004020202020204" pitchFamily="34" charset="0"/>
              </a:rPr>
              <a:t>Pri usposabljanjih se držite področij, ki so bila določena v pripravljalnem delu, tudi če so ta ožja.</a:t>
            </a:r>
          </a:p>
          <a:p>
            <a:pPr marL="266700" lvl="1" indent="0">
              <a:lnSpc>
                <a:spcPct val="100000"/>
              </a:lnSpc>
              <a:spcBef>
                <a:spcPts val="0"/>
              </a:spcBef>
              <a:buClr>
                <a:srgbClr val="035854"/>
              </a:buClr>
              <a:buSzPts val="2300"/>
              <a:buNone/>
            </a:pPr>
            <a:endParaRPr lang="sl-SI" b="1" dirty="0">
              <a:latin typeface="Aptos" panose="020B0004020202020204" pitchFamily="34" charset="0"/>
            </a:endParaRPr>
          </a:p>
          <a:p>
            <a:pPr marL="266700" lvl="1" indent="0">
              <a:lnSpc>
                <a:spcPct val="100000"/>
              </a:lnSpc>
              <a:spcBef>
                <a:spcPts val="0"/>
              </a:spcBef>
              <a:buClr>
                <a:srgbClr val="035854"/>
              </a:buClr>
              <a:buSzPts val="2300"/>
              <a:buNone/>
            </a:pPr>
            <a:r>
              <a:rPr lang="sl-SI" b="1" dirty="0">
                <a:latin typeface="Aptos" panose="020B0004020202020204" pitchFamily="34" charset="0"/>
              </a:rPr>
              <a:t>Verjetnost, da bodo ljudje samostojno nadaljevali svoje delo, je večja, če vidijo, da njihovo delo dejansko vodi k spremembam.</a:t>
            </a:r>
          </a:p>
        </p:txBody>
      </p:sp>
    </p:spTree>
    <p:extLst>
      <p:ext uri="{BB962C8B-B14F-4D97-AF65-F5344CB8AC3E}">
        <p14:creationId xmlns:p14="http://schemas.microsoft.com/office/powerpoint/2010/main" val="214857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sl-SI" dirty="0"/>
              <a:t>Neopredeljena relevantnost</a:t>
            </a:r>
          </a:p>
        </p:txBody>
      </p:sp>
      <p:sp>
        <p:nvSpPr>
          <p:cNvPr id="223" name="Google Shape;223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300"/>
            </a:pPr>
            <a:r>
              <a:rPr lang="sl-SI" dirty="0"/>
              <a:t>Kako deluje občina? Kakšni so njeni prihodnji cilji? Kakšen je splošni politični okvir?</a:t>
            </a:r>
          </a:p>
          <a:p>
            <a:pPr marL="0" lvl="0" indent="0">
              <a:spcBef>
                <a:spcPts val="0"/>
              </a:spcBef>
              <a:buSzPts val="2300"/>
            </a:pPr>
            <a:endParaRPr lang="sl-SI" dirty="0"/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300"/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Ugotovite, kaj želi občina spremeniti.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300"/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Udeležencem predstavite uradne cilje.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300"/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Osredotočite se na to, da jim pokažete, zakaj so ti cilji pomembni in zakaj so njihove individualne sposobnosti potrebne za uspeh vsakega posameznega cilja.</a:t>
            </a:r>
          </a:p>
          <a:p>
            <a:pPr lvl="0">
              <a:spcBef>
                <a:spcPts val="0"/>
              </a:spcBef>
              <a:buClr>
                <a:srgbClr val="035854"/>
              </a:buClr>
              <a:buSzPts val="2300"/>
            </a:pPr>
            <a:endParaRPr lang="sl-SI" dirty="0">
              <a:latin typeface="Aptos" panose="020B0004020202020204" pitchFamily="34" charset="0"/>
            </a:endParaRPr>
          </a:p>
          <a:p>
            <a:r>
              <a:rPr lang="sl-SI" b="1" dirty="0"/>
              <a:t>Spodbujajte posameznike, naj prevzamejo odgovornost za svoje delo. To vodi k </a:t>
            </a:r>
            <a:r>
              <a:rPr lang="sl-SI" b="1" dirty="0" err="1"/>
              <a:t>samoučinkovitosti</a:t>
            </a:r>
            <a:r>
              <a:rPr lang="sl-SI" b="1" dirty="0"/>
              <a:t> in občutku relevantnosti. </a:t>
            </a:r>
          </a:p>
        </p:txBody>
      </p:sp>
    </p:spTree>
    <p:extLst>
      <p:ext uri="{BB962C8B-B14F-4D97-AF65-F5344CB8AC3E}">
        <p14:creationId xmlns:p14="http://schemas.microsoft.com/office/powerpoint/2010/main" val="72015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sl-SI" dirty="0"/>
              <a:t>Pomanjkanje časa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300"/>
            </a:pPr>
            <a:r>
              <a:rPr lang="sl-SI" dirty="0"/>
              <a:t>Skupaj s svojimi udeleženci ugotovite, kje točno primanjkuje časa. Pri tem se osredotočite na naslednja vprašanja.</a:t>
            </a:r>
          </a:p>
          <a:p>
            <a:pPr marL="0" lvl="0" indent="0">
              <a:spcBef>
                <a:spcPts val="0"/>
              </a:spcBef>
              <a:buSzPts val="2300"/>
            </a:pPr>
            <a:endParaRPr lang="sl-SI" dirty="0"/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300"/>
              <a:buFont typeface="Arial" panose="020B0604020202020204" pitchFamily="34" charset="0"/>
              <a:buChar char="•"/>
            </a:pPr>
            <a:r>
              <a:rPr lang="sl-SI" dirty="0"/>
              <a:t>Kako trenutno izgleda naš proces?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300"/>
              <a:buFont typeface="Arial" panose="020B0604020202020204" pitchFamily="34" charset="0"/>
              <a:buChar char="•"/>
            </a:pPr>
            <a:r>
              <a:rPr lang="sl-SI" dirty="0"/>
              <a:t>Kaj je treba spremeniti?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300"/>
              <a:buFont typeface="Arial" panose="020B0604020202020204" pitchFamily="34" charset="0"/>
              <a:buChar char="•"/>
            </a:pPr>
            <a:r>
              <a:rPr lang="sl-SI" dirty="0"/>
              <a:t>Kaj lahko ostane takšno, kot je?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300"/>
              <a:buFont typeface="Arial" panose="020B0604020202020204" pitchFamily="34" charset="0"/>
              <a:buChar char="•"/>
            </a:pPr>
            <a:r>
              <a:rPr lang="sl-SI" dirty="0"/>
              <a:t>Kaj se lahko opusti?</a:t>
            </a:r>
          </a:p>
          <a:p>
            <a:pPr marL="342900" lvl="0" indent="-342900">
              <a:spcBef>
                <a:spcPts val="0"/>
              </a:spcBef>
              <a:buSzPts val="2300"/>
              <a:buFontTx/>
              <a:buChar char="-"/>
            </a:pPr>
            <a:endParaRPr lang="sl-SI" dirty="0"/>
          </a:p>
          <a:p>
            <a:pPr marL="0" lvl="0" indent="0">
              <a:spcBef>
                <a:spcPts val="0"/>
              </a:spcBef>
              <a:buSzPts val="2300"/>
            </a:pPr>
            <a:r>
              <a:rPr lang="sl-SI" b="1" dirty="0"/>
              <a:t>Večinoma gre bolj za potrebo po časovnem premiku kot za dejanski primanjkljaj časa.</a:t>
            </a:r>
          </a:p>
        </p:txBody>
      </p:sp>
    </p:spTree>
    <p:extLst>
      <p:ext uri="{BB962C8B-B14F-4D97-AF65-F5344CB8AC3E}">
        <p14:creationId xmlns:p14="http://schemas.microsoft.com/office/powerpoint/2010/main" val="153771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sl-SI" dirty="0"/>
              <a:t>Različne ravni (pred)znanja</a:t>
            </a:r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00"/>
            </a:pPr>
            <a:r>
              <a:rPr lang="sl-SI" dirty="0"/>
              <a:t>Spoznajte udeležence in njihovo znanje o trajnosti in trajnostnem javnem naročanju. Kaj jih navdušuje? Koliko so pripravljeni vložiti v prilagoditev javnega naročanja v svoji občini?</a:t>
            </a:r>
          </a:p>
          <a:p>
            <a:pPr marL="0" lvl="0" indent="0">
              <a:spcBef>
                <a:spcPts val="0"/>
              </a:spcBef>
              <a:buSzPts val="2200"/>
            </a:pPr>
            <a:endParaRPr lang="sl-SI" dirty="0"/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200"/>
              <a:buFont typeface="Arial" panose="020B0604020202020204" pitchFamily="34" charset="0"/>
              <a:buChar char="•"/>
            </a:pPr>
            <a:r>
              <a:rPr lang="sl-SI" dirty="0"/>
              <a:t>Spodbujajte izmenjavo med udeleženci.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200"/>
              <a:buFont typeface="Arial" panose="020B0604020202020204" pitchFamily="34" charset="0"/>
              <a:buChar char="•"/>
            </a:pPr>
            <a:r>
              <a:rPr lang="sl-SI" dirty="0"/>
              <a:t>Vključite udeležence in njihovo znanje v svoje usposabljanje.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200"/>
              <a:buFont typeface="Arial" panose="020B0604020202020204" pitchFamily="34" charset="0"/>
              <a:buChar char="•"/>
            </a:pPr>
            <a:r>
              <a:rPr lang="sl-SI" dirty="0"/>
              <a:t>Dajte jim priložnost, da se izkažejo.</a:t>
            </a:r>
          </a:p>
          <a:p>
            <a:pPr lvl="0">
              <a:spcBef>
                <a:spcPts val="0"/>
              </a:spcBef>
              <a:buClr>
                <a:srgbClr val="035854"/>
              </a:buClr>
              <a:buSzPts val="2200"/>
            </a:pPr>
            <a:endParaRPr lang="sl-SI" dirty="0">
              <a:latin typeface="Aptos" panose="020B0004020202020204" pitchFamily="34" charset="0"/>
            </a:endParaRPr>
          </a:p>
          <a:p>
            <a:pPr lvl="0">
              <a:spcBef>
                <a:spcPts val="0"/>
              </a:spcBef>
              <a:buClr>
                <a:srgbClr val="035854"/>
              </a:buClr>
              <a:buSzPts val="2200"/>
            </a:pPr>
            <a:r>
              <a:rPr lang="sl-SI" b="1" dirty="0">
                <a:latin typeface="Aptos" panose="020B0004020202020204" pitchFamily="34" charset="0"/>
              </a:rPr>
              <a:t>Vsi udeleženci bodo verjetno bolj motivirani, da nadaljujejo svoje odlično delo, če bodo videli, kaj je že bilo doseženo, namesto da jih samo pozivate k nekemu dejanju.</a:t>
            </a:r>
          </a:p>
        </p:txBody>
      </p:sp>
    </p:spTree>
    <p:extLst>
      <p:ext uri="{BB962C8B-B14F-4D97-AF65-F5344CB8AC3E}">
        <p14:creationId xmlns:p14="http://schemas.microsoft.com/office/powerpoint/2010/main" val="352128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>
              <a:buSzPts val="4400"/>
            </a:pPr>
            <a:r>
              <a:rPr lang="sl-SI" dirty="0"/>
              <a:t>Pomanjkanje informacij in sistemov podpore</a:t>
            </a:r>
          </a:p>
        </p:txBody>
      </p:sp>
      <p:sp>
        <p:nvSpPr>
          <p:cNvPr id="244" name="Google Shape;244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SzPts val="2300"/>
            </a:pPr>
            <a:r>
              <a:rPr lang="sl-SI" dirty="0"/>
              <a:t>Zabeležite svoje ugotovitve o tem, kako deluje občina in kdo je odgovoren. Prisluhnite udeležencem vašega usposabljanja.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SzPts val="2300"/>
            </a:pPr>
            <a:endParaRPr lang="sl-SI" dirty="0"/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Clr>
                <a:srgbClr val="035854"/>
              </a:buClr>
              <a:buSzPts val="2300"/>
              <a:buFont typeface="Arial" panose="020B0604020202020204" pitchFamily="34" charset="0"/>
              <a:buChar char="•"/>
            </a:pPr>
            <a:r>
              <a:rPr lang="sl-SI" dirty="0"/>
              <a:t>Sestajajte se z osebami, odgovornimi za notranje upravljanje.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Clr>
                <a:srgbClr val="035854"/>
              </a:buClr>
              <a:buSzPts val="2300"/>
              <a:buFont typeface="Arial" panose="020B0604020202020204" pitchFamily="34" charset="0"/>
              <a:buChar char="•"/>
            </a:pPr>
            <a:r>
              <a:rPr lang="sl-SI" dirty="0"/>
              <a:t>Zberite povratne informacije od udeležencev vašega usposabljanja in razvijte sistem povratnih informacij.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Clr>
                <a:srgbClr val="035854"/>
              </a:buClr>
              <a:buSzPts val="2300"/>
              <a:buFont typeface="Arial" panose="020B0604020202020204" pitchFamily="34" charset="0"/>
              <a:buChar char="•"/>
            </a:pPr>
            <a:r>
              <a:rPr lang="sl-SI" dirty="0"/>
              <a:t>Spodbujajte vzpostavitev sistema povratnih informacij.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SzPts val="2300"/>
            </a:pPr>
            <a:endParaRPr lang="sl-SI" dirty="0"/>
          </a:p>
          <a:p>
            <a:pPr>
              <a:lnSpc>
                <a:spcPct val="110000"/>
              </a:lnSpc>
            </a:pPr>
            <a:r>
              <a:rPr lang="sl-SI" b="1" dirty="0"/>
              <a:t>Tudi kratkoročna, časovno učinkovita povratna zanka zagotavlja, da novi procesi ostanejo funkcionalni.</a:t>
            </a:r>
          </a:p>
        </p:txBody>
      </p:sp>
    </p:spTree>
    <p:extLst>
      <p:ext uri="{BB962C8B-B14F-4D97-AF65-F5344CB8AC3E}">
        <p14:creationId xmlns:p14="http://schemas.microsoft.com/office/powerpoint/2010/main" val="114177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sl-SI" dirty="0"/>
              <a:t>Odpor</a:t>
            </a:r>
          </a:p>
        </p:txBody>
      </p:sp>
      <p:sp>
        <p:nvSpPr>
          <p:cNvPr id="251" name="Google Shape;25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3359" lvl="0" indent="-213359">
              <a:spcBef>
                <a:spcPts val="0"/>
              </a:spcBef>
              <a:buClr>
                <a:srgbClr val="035854"/>
              </a:buClr>
              <a:buSzPts val="2300"/>
              <a:buFont typeface="Arial"/>
              <a:buChar char="•"/>
            </a:pPr>
            <a:r>
              <a:rPr lang="sl-SI" sz="2400" dirty="0"/>
              <a:t>Pojasnite skupne točke in opredelitve pojmov.</a:t>
            </a:r>
          </a:p>
          <a:p>
            <a:pPr marL="213359" lvl="0" indent="-213359">
              <a:spcBef>
                <a:spcPts val="0"/>
              </a:spcBef>
              <a:buClr>
                <a:srgbClr val="035854"/>
              </a:buClr>
              <a:buSzPts val="2300"/>
              <a:buFont typeface="Arial"/>
              <a:buChar char="•"/>
            </a:pPr>
            <a:r>
              <a:rPr lang="sl-SI" sz="2400" dirty="0"/>
              <a:t>Upoštevajte pravila dobre komunikacije: bodite spoštljivi, aktivno poslušajte, pustite druge, da dokončajo svoje misli.</a:t>
            </a:r>
          </a:p>
          <a:p>
            <a:pPr marL="213359" lvl="0" indent="-213359">
              <a:spcBef>
                <a:spcPts val="0"/>
              </a:spcBef>
              <a:buClr>
                <a:srgbClr val="035854"/>
              </a:buClr>
              <a:buSzPts val="2300"/>
              <a:buFont typeface="Arial"/>
              <a:buChar char="•"/>
            </a:pPr>
            <a:r>
              <a:rPr lang="sl-SI" sz="2400" dirty="0"/>
              <a:t>Ohranite pedagoško-etično držo.</a:t>
            </a:r>
          </a:p>
          <a:p>
            <a:pPr marL="213359" lvl="0" indent="-213359">
              <a:spcBef>
                <a:spcPts val="0"/>
              </a:spcBef>
              <a:buClr>
                <a:srgbClr val="035854"/>
              </a:buClr>
              <a:buSzPts val="2300"/>
              <a:buFont typeface="Arial"/>
              <a:buChar char="•"/>
            </a:pPr>
            <a:r>
              <a:rPr lang="sl-SI" sz="2400" dirty="0"/>
              <a:t>Na razprave o ekološki in socialni trajnosti se pripravite z dejstvi in argumenti.</a:t>
            </a:r>
          </a:p>
          <a:p>
            <a:pPr marL="213359" lvl="0" indent="-213359">
              <a:spcBef>
                <a:spcPts val="0"/>
              </a:spcBef>
              <a:buClr>
                <a:srgbClr val="035854"/>
              </a:buClr>
              <a:buSzPts val="2300"/>
              <a:buFont typeface="Arial"/>
              <a:buChar char="•"/>
            </a:pPr>
            <a:r>
              <a:rPr lang="sl-SI" sz="2400" dirty="0"/>
              <a:t>Razumite strategije dezinformacije.</a:t>
            </a:r>
          </a:p>
        </p:txBody>
      </p:sp>
    </p:spTree>
    <p:extLst>
      <p:ext uri="{BB962C8B-B14F-4D97-AF65-F5344CB8AC3E}">
        <p14:creationId xmlns:p14="http://schemas.microsoft.com/office/powerpoint/2010/main" val="18323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Play"/>
              <a:buNone/>
            </a:pPr>
            <a:r>
              <a:rPr lang="sl-SI" sz="3600" noProof="0" dirty="0"/>
              <a:t>Strategije dezinformiranja</a:t>
            </a:r>
            <a:endParaRPr lang="sl-SI" noProof="0" dirty="0"/>
          </a:p>
        </p:txBody>
      </p:sp>
      <p:sp>
        <p:nvSpPr>
          <p:cNvPr id="258" name="Google Shape;258;p17"/>
          <p:cNvSpPr txBox="1">
            <a:spLocks noGrp="1"/>
          </p:cNvSpPr>
          <p:nvPr>
            <p:ph type="body" idx="1"/>
          </p:nvPr>
        </p:nvSpPr>
        <p:spPr>
          <a:xfrm>
            <a:off x="2494279" y="6294199"/>
            <a:ext cx="4177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100"/>
              <a:buFont typeface="Arial"/>
              <a:buNone/>
            </a:pPr>
            <a:r>
              <a:rPr lang="sl-SI" sz="1100" noProof="0" dirty="0">
                <a:solidFill>
                  <a:srgbClr val="535353"/>
                </a:solidFill>
              </a:rPr>
              <a:t>Vir: www.klimafakten.de</a:t>
            </a:r>
            <a:endParaRPr lang="sl-SI" noProof="0" dirty="0"/>
          </a:p>
        </p:txBody>
      </p:sp>
      <p:pic>
        <p:nvPicPr>
          <p:cNvPr id="259" name="Google Shape;259;p17" descr="fliccdisinformation101jpg-2000px.jpg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t="5573" b="5572"/>
          <a:stretch/>
        </p:blipFill>
        <p:spPr>
          <a:xfrm>
            <a:off x="6860858" y="194468"/>
            <a:ext cx="5148262" cy="6469063"/>
          </a:xfrm>
          <a:prstGeom prst="rect">
            <a:avLst/>
          </a:prstGeom>
          <a:noFill/>
          <a:ln w="25400" cap="flat" cmpd="sng">
            <a:solidFill>
              <a:srgbClr val="0246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0" name="Google Shape;260;p17"/>
          <p:cNvSpPr/>
          <p:nvPr/>
        </p:nvSpPr>
        <p:spPr>
          <a:xfrm>
            <a:off x="8208677" y="4766578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sl-SI" sz="18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10859047" y="2280087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sl-SI" sz="18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9932095" y="773789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sl-SI" sz="18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10859047" y="1224391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sl-SI" sz="18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8078190" y="1533375"/>
            <a:ext cx="1026495" cy="1051949"/>
          </a:xfrm>
          <a:prstGeom prst="ellipse">
            <a:avLst/>
          </a:prstGeom>
          <a:noFill/>
          <a:ln w="63500" cap="flat" cmpd="sng">
            <a:solidFill>
              <a:srgbClr val="C690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sl-SI" sz="18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11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Play"/>
              <a:buNone/>
            </a:pPr>
            <a:r>
              <a:rPr lang="sl-SI" noProof="0" dirty="0"/>
              <a:t>Strategija za dobro razpravo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9092" lvl="0" indent="-209092">
              <a:lnSpc>
                <a:spcPct val="100000"/>
              </a:lnSpc>
              <a:spcBef>
                <a:spcPts val="0"/>
              </a:spcBef>
              <a:buClr>
                <a:srgbClr val="035854"/>
              </a:buClr>
              <a:buSzPts val="2254"/>
              <a:buFont typeface="Arial"/>
              <a:buChar char="•"/>
            </a:pPr>
            <a:r>
              <a:rPr lang="sl-SI" noProof="0" dirty="0"/>
              <a:t>Sprijaznite se, da udeležencev s trdnimi mnenji pogosto ne boste mogli prepričati, zato se raje osredotočite na preostale udeležence.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Clr>
                <a:srgbClr val="035854"/>
              </a:buClr>
              <a:buSzPts val="2254"/>
              <a:buFont typeface="Arial"/>
              <a:buChar char="•"/>
            </a:pPr>
            <a:r>
              <a:rPr lang="sl-SI" noProof="0" dirty="0"/>
              <a:t>Postavljajte vprašanja, namesto da sodite.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Clr>
                <a:srgbClr val="035854"/>
              </a:buClr>
              <a:buSzPts val="2254"/>
              <a:buFont typeface="Arial"/>
              <a:buChar char="•"/>
            </a:pPr>
            <a:r>
              <a:rPr lang="sl-SI" noProof="0" dirty="0"/>
              <a:t>Poimenujte in priznajte čustva.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Clr>
                <a:srgbClr val="035854"/>
              </a:buClr>
              <a:buSzPts val="2254"/>
              <a:buFont typeface="Arial"/>
              <a:buChar char="•"/>
            </a:pPr>
            <a:r>
              <a:rPr lang="sl-SI" noProof="0" dirty="0"/>
              <a:t>Iščite alternative. To usmerja pozornost naprej in razpravo usmerja k možnim rešitvam.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Clr>
                <a:srgbClr val="035854"/>
              </a:buClr>
              <a:buSzPts val="2254"/>
              <a:buFont typeface="Arial"/>
              <a:buChar char="•"/>
            </a:pPr>
            <a:r>
              <a:rPr lang="sl-SI" noProof="0" dirty="0"/>
              <a:t>Dovolite čas za razmislek, prekinite razpravo in nadaljujte z nalogo pisanja ali fazo tihe refleksije oziroma jo zaključite.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Clr>
                <a:srgbClr val="035854"/>
              </a:buClr>
              <a:buSzPts val="2254"/>
              <a:buFont typeface="Arial"/>
              <a:buChar char="•"/>
            </a:pPr>
            <a:r>
              <a:rPr lang="sl-SI" noProof="0" dirty="0"/>
              <a:t>Omogočite </a:t>
            </a:r>
            <a:r>
              <a:rPr lang="sl-SI" noProof="0" dirty="0" err="1"/>
              <a:t>samopozicioniranje</a:t>
            </a:r>
            <a:r>
              <a:rPr lang="sl-SI" noProof="0" dirty="0"/>
              <a:t>, vendar ga ne vsiljujte. Nekateri udeleženci potrebujejo čas.</a:t>
            </a:r>
          </a:p>
          <a:p>
            <a:pPr marL="209092" lvl="0" indent="-209092">
              <a:lnSpc>
                <a:spcPct val="100000"/>
              </a:lnSpc>
              <a:spcBef>
                <a:spcPts val="0"/>
              </a:spcBef>
              <a:buClr>
                <a:srgbClr val="035854"/>
              </a:buClr>
              <a:buSzPts val="2254"/>
              <a:buFont typeface="Arial"/>
              <a:buChar char="•"/>
            </a:pPr>
            <a:r>
              <a:rPr lang="sl-SI" noProof="0" dirty="0" err="1"/>
              <a:t>Opolnomočenje</a:t>
            </a:r>
            <a:r>
              <a:rPr lang="sl-SI" noProof="0" dirty="0"/>
              <a:t> namesto obtoževanja: osredotočite se na možnosti ukrepanja in potencial za spremembe.</a:t>
            </a:r>
          </a:p>
        </p:txBody>
      </p:sp>
    </p:spTree>
    <p:extLst>
      <p:ext uri="{BB962C8B-B14F-4D97-AF65-F5344CB8AC3E}">
        <p14:creationId xmlns:p14="http://schemas.microsoft.com/office/powerpoint/2010/main" val="320311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sl-SI" noProof="0" dirty="0"/>
              <a:t>Hvala za pozornost!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sl-SI" noProof="0" dirty="0"/>
              <a:t>Vsebina</a:t>
            </a:r>
            <a:endParaRPr lang="sl-SI" noProof="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2D3835-7C6D-C4C4-309D-D2A16D97307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4359" y="2739118"/>
            <a:ext cx="9095073" cy="387798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l-SI" noProof="0" dirty="0">
                <a:sym typeface="Play"/>
              </a:rPr>
              <a:t>Predznanje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noProof="0" dirty="0">
                <a:sym typeface="Play"/>
              </a:rPr>
              <a:t>Načela izobraževanja odraslih</a:t>
            </a:r>
            <a:endParaRPr lang="sl-SI" noProof="0" dirty="0"/>
          </a:p>
          <a:p>
            <a:pPr marL="457200" lvl="0" indent="-457200">
              <a:buFont typeface="+mj-lt"/>
              <a:buAutoNum type="arabicPeriod"/>
            </a:pPr>
            <a:r>
              <a:rPr lang="sl-SI" noProof="0" dirty="0">
                <a:sym typeface="Play"/>
              </a:rPr>
              <a:t>Pogosti izzivi pri usposabljanju in kako se z njimi spopasti</a:t>
            </a:r>
            <a:endParaRPr lang="sl-SI" noProof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sl-SI" noProof="0" dirty="0"/>
          </a:p>
          <a:p>
            <a:pPr>
              <a:lnSpc>
                <a:spcPct val="150000"/>
              </a:lnSpc>
            </a:pPr>
            <a:endParaRPr lang="sl-SI" noProof="0" dirty="0"/>
          </a:p>
          <a:p>
            <a:pPr>
              <a:lnSpc>
                <a:spcPct val="150000"/>
              </a:lnSpc>
            </a:pPr>
            <a:endParaRPr lang="sl-SI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1FF362-5DBA-D6D4-D551-69661096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1. Predznanje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D21ED6-7303-9AE0-38EA-422A54CF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2654643"/>
            <a:ext cx="11056619" cy="3077766"/>
          </a:xfrm>
        </p:spPr>
        <p:txBody>
          <a:bodyPr/>
          <a:lstStyle/>
          <a:p>
            <a:r>
              <a:rPr lang="sl-SI" b="1" noProof="0" dirty="0"/>
              <a:t>Prenos znanja </a:t>
            </a:r>
            <a:r>
              <a:rPr lang="sl-SI" noProof="0" dirty="0"/>
              <a:t>je še vedno najpogosteje uporabljen pristop za spodbujanje sprememb v vedenju.</a:t>
            </a:r>
          </a:p>
          <a:p>
            <a:endParaRPr lang="sl-SI" noProof="0" dirty="0"/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/>
              <a:t>Problemsko znanje: poznavanje problematike, npr. </a:t>
            </a:r>
            <a:r>
              <a:rPr lang="sl-SI" noProof="0" dirty="0" err="1"/>
              <a:t>okoljski</a:t>
            </a:r>
            <a:r>
              <a:rPr lang="sl-SI" noProof="0" dirty="0"/>
              <a:t> problemi, socialni vplivi.</a:t>
            </a: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/>
              <a:t>Akcijsko znanje: znanje o koristnih vedenjih.</a:t>
            </a:r>
          </a:p>
          <a:p>
            <a:endParaRPr lang="sl-SI" noProof="0" dirty="0"/>
          </a:p>
          <a:p>
            <a:r>
              <a:rPr lang="sl-SI" b="1" noProof="0" dirty="0"/>
              <a:t>Znanje kot podlaga za utemeljitev nujnosti sprememb vedenja.</a:t>
            </a:r>
          </a:p>
          <a:p>
            <a:endParaRPr lang="sl-SI" noProof="0" dirty="0"/>
          </a:p>
          <a:p>
            <a:r>
              <a:rPr lang="sl-SI" b="1" noProof="0" dirty="0"/>
              <a:t>AMPAK: </a:t>
            </a:r>
            <a:r>
              <a:rPr lang="sl-SI" noProof="0" dirty="0"/>
              <a:t>Povezava med znanjem in ravnanjem je dokaj šibka: </a:t>
            </a:r>
            <a:r>
              <a:rPr lang="sl-SI" b="1" noProof="0" dirty="0"/>
              <a:t>samo znanje ne zadostuje za doseganje spremembe vedenja!</a:t>
            </a:r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6002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BA58B-890A-9CF8-C904-DC749C6D0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0830D0-743A-37FE-00E0-81C1CA3E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1. Predznanje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C75F86-757C-A6C2-9730-C61E24837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2654643"/>
            <a:ext cx="11056619" cy="2154436"/>
          </a:xfrm>
        </p:spPr>
        <p:txBody>
          <a:bodyPr/>
          <a:lstStyle/>
          <a:p>
            <a:r>
              <a:rPr lang="sl-SI" noProof="0" dirty="0"/>
              <a:t>Prenos znanja o problemu brez konkretnih možnosti ukrepanja (akcijsko znanje) vodi do </a:t>
            </a:r>
            <a:r>
              <a:rPr lang="sl-SI" b="1" noProof="0" dirty="0"/>
              <a:t>kognitivne disonance.</a:t>
            </a:r>
          </a:p>
          <a:p>
            <a:endParaRPr lang="sl-SI" b="1" noProof="0" dirty="0"/>
          </a:p>
          <a:p>
            <a:r>
              <a:rPr lang="sl-SI" b="1" noProof="0" dirty="0"/>
              <a:t>Definicija: Neprijetno čustveno stanje, ki nastane, ko lastna dejanja niso v skladu z lastnimi prepričanji/vrednotami/predpostavkami (stanje napetosti).</a:t>
            </a:r>
          </a:p>
          <a:p>
            <a:endParaRPr lang="sl-SI" b="1" noProof="0" dirty="0"/>
          </a:p>
          <a:p>
            <a:r>
              <a:rPr lang="sl-SI" noProof="0" dirty="0"/>
              <a:t>Primer: Letenje je slabo za podnebje, vendar želim odpotovati v daljne kraje.</a:t>
            </a:r>
          </a:p>
        </p:txBody>
      </p:sp>
    </p:spTree>
    <p:extLst>
      <p:ext uri="{BB962C8B-B14F-4D97-AF65-F5344CB8AC3E}">
        <p14:creationId xmlns:p14="http://schemas.microsoft.com/office/powerpoint/2010/main" val="25156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D8C45-9552-9292-EC1D-9E226FBD5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62B77-CECE-16B1-65BD-AE3DECFB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1. Predznanje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DBF76A-53F8-A606-B2B7-EDAF92751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2654643"/>
            <a:ext cx="11056619" cy="2769989"/>
          </a:xfrm>
        </p:spPr>
        <p:txBody>
          <a:bodyPr/>
          <a:lstStyle/>
          <a:p>
            <a:r>
              <a:rPr lang="sl-SI" noProof="0" dirty="0"/>
              <a:t>Če so trajnostne možnosti manj dostopne, bolj zapletene, manj priročne in dražje od običajnih možnosti, ima to </a:t>
            </a:r>
            <a:r>
              <a:rPr lang="sl-SI" b="1" noProof="0" dirty="0"/>
              <a:t>dve bistveni posledici:</a:t>
            </a:r>
            <a:endParaRPr lang="sl-SI" noProof="0" dirty="0"/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/>
              <a:t>Ljudje, ki želijo ravnati trajnostno, težko rešujejo kognitivne disonance s spremembo svojega vedenja.</a:t>
            </a: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endParaRPr lang="sl-SI" noProof="0" dirty="0"/>
          </a:p>
          <a:p>
            <a:pPr>
              <a:buClr>
                <a:srgbClr val="035854"/>
              </a:buClr>
            </a:pPr>
            <a:r>
              <a:rPr lang="sl-SI" noProof="0" dirty="0"/>
              <a:t>Pogosto se nagibajo k temu, da disonance rešujejo s prilagajanjem lastnih predpostavk:</a:t>
            </a: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 err="1"/>
              <a:t>banalizacija</a:t>
            </a:r>
            <a:r>
              <a:rPr lang="sl-SI" noProof="0" dirty="0"/>
              <a:t> („Če bi bilo res tako slabo, ne bi bilo dovoljeno.“)</a:t>
            </a: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/>
              <a:t>prelaganje odgovornosti („Najprej morajo nekaj storiti politiki.“)</a:t>
            </a: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/>
              <a:t>primerjave na družbeni lestvici („Drugi se vedejo veliko manj trajnostno kot jaz.“)</a:t>
            </a:r>
          </a:p>
        </p:txBody>
      </p:sp>
    </p:spTree>
    <p:extLst>
      <p:ext uri="{BB962C8B-B14F-4D97-AF65-F5344CB8AC3E}">
        <p14:creationId xmlns:p14="http://schemas.microsoft.com/office/powerpoint/2010/main" val="134205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6F27D-4F03-2E38-A6CD-4302457BF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3D9D9C-142F-E372-B9D5-4171A152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1. Možni izhodi iz dileme: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E4F8F0-F7A2-FC6C-FFC4-B47D8764D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2654643"/>
            <a:ext cx="11056619" cy="4001095"/>
          </a:xfrm>
        </p:spPr>
        <p:txBody>
          <a:bodyPr/>
          <a:lstStyle/>
          <a:p>
            <a:pPr>
              <a:buClr>
                <a:srgbClr val="035854"/>
              </a:buClr>
            </a:pPr>
            <a:r>
              <a:rPr lang="sl-SI" noProof="0" dirty="0"/>
              <a:t>Vrednote:</a:t>
            </a: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/>
              <a:t>Prenos vrednot v zvezi s trajnostjo</a:t>
            </a: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endParaRPr lang="sl-SI" noProof="0" dirty="0"/>
          </a:p>
          <a:p>
            <a:pPr>
              <a:buClr>
                <a:srgbClr val="035854"/>
              </a:buClr>
            </a:pPr>
            <a:r>
              <a:rPr lang="sl-SI" b="1" noProof="0" dirty="0"/>
              <a:t>AMPAK: </a:t>
            </a:r>
            <a:r>
              <a:rPr lang="sl-SI" noProof="0" dirty="0"/>
              <a:t>Ne pričakujte kratkoročnih, merljivih učinkov; na vrednote in norme je mogoče vplivati le dolgoročno.</a:t>
            </a: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endParaRPr lang="sl-SI" noProof="0" dirty="0"/>
          </a:p>
          <a:p>
            <a:pPr>
              <a:buClr>
                <a:srgbClr val="035854"/>
              </a:buClr>
            </a:pPr>
            <a:r>
              <a:rPr lang="sl-SI" noProof="0" dirty="0"/>
              <a:t>Bolj izkoristite moč družbenih norm</a:t>
            </a: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endParaRPr lang="sl-SI" noProof="0" dirty="0"/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/>
              <a:t>Poročajte o tem, koliko in katere osebe so že aktivne, in javno predstavite te predane posameznike kot multiplikatorje.</a:t>
            </a:r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endParaRPr lang="sl-SI" noProof="0" dirty="0"/>
          </a:p>
          <a:p>
            <a:pPr marL="3429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/>
              <a:t>Spodbujanje skupinske identitete, krepitev kolektivne </a:t>
            </a:r>
            <a:r>
              <a:rPr lang="sl-SI" noProof="0" dirty="0" err="1"/>
              <a:t>samoučinkovitosti</a:t>
            </a:r>
            <a:r>
              <a:rPr lang="sl-SI" noProof="0" dirty="0"/>
              <a:t>.</a:t>
            </a:r>
            <a:br>
              <a:rPr lang="sl-SI" noProof="0" dirty="0"/>
            </a:b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5189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7055D0-2E07-7707-3E65-2E04E6B5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2. Načela izobraževanja odraslih</a:t>
            </a:r>
          </a:p>
        </p:txBody>
      </p:sp>
      <p:graphicFrame>
        <p:nvGraphicFramePr>
          <p:cNvPr id="9" name="Google Shape;166;p7">
            <a:extLst>
              <a:ext uri="{FF2B5EF4-FFF2-40B4-BE49-F238E27FC236}">
                <a16:creationId xmlns:a16="http://schemas.microsoft.com/office/drawing/2014/main" id="{01AB29A3-5B94-DB3B-6586-389399541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199145"/>
              </p:ext>
            </p:extLst>
          </p:nvPr>
        </p:nvGraphicFramePr>
        <p:xfrm>
          <a:off x="594358" y="2515292"/>
          <a:ext cx="9821325" cy="35484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2552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sl-SI" sz="2000" b="1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Dobro je vedeti</a:t>
                      </a:r>
                      <a:endParaRPr lang="sl-SI" noProof="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i="0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 Relevantnost in vpliv na osebno življenje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sl-SI" sz="2000" b="1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Samopodoba</a:t>
                      </a:r>
                      <a:endParaRPr lang="sl-SI" noProof="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i="0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 Prevzemanje nadzora nad lastnim učnim procesom, sprejemanje  </a:t>
                      </a:r>
                    </a:p>
                    <a:p>
                      <a:r>
                        <a:rPr lang="sl-SI" sz="2000" b="0" i="0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 odločitev o tem, kaj, kako in kdaj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sl-SI" sz="2000" b="1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Predhodne izkušnje</a:t>
                      </a:r>
                      <a:endParaRPr lang="sl-SI" noProof="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i="0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 Predznanje in izkušnje vplivajo na to, kako odrasli dojemajo nove   </a:t>
                      </a:r>
                    </a:p>
                    <a:p>
                      <a:r>
                        <a:rPr lang="sl-SI" sz="2000" b="0" i="0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 informacije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sl-SI" sz="2000" b="1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Pripravljenost za učenje</a:t>
                      </a:r>
                      <a:endParaRPr lang="sl-SI" noProof="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i="0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 Pripravljenost za učenje je povezana s trenutnimi potrebami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sl-SI" sz="2000" b="1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Usmerjenost v učenje</a:t>
                      </a:r>
                      <a:endParaRPr lang="sl-SI" noProof="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i="0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 Sposobnost reševanja problemov in praktična naravnanost, </a:t>
                      </a:r>
                    </a:p>
                    <a:p>
                      <a:r>
                        <a:rPr lang="sl-SI" sz="2000" b="0" i="0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 usmerjenost v naloge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2000"/>
                        <a:buFont typeface="Helvetica Neue"/>
                        <a:buNone/>
                      </a:pPr>
                      <a:r>
                        <a:rPr lang="sl-SI" sz="2000" b="1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</a:rPr>
                        <a:t>Motivacija za učenje</a:t>
                      </a:r>
                      <a:endParaRPr lang="sl-SI" noProof="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b="0" i="0" u="none" strike="noStrike" cap="none" noProof="0" dirty="0">
                          <a:solidFill>
                            <a:srgbClr val="404040"/>
                          </a:solidFill>
                          <a:latin typeface="Aptos" panose="020B0004020202020204" pitchFamily="34" charset="0"/>
                          <a:ea typeface="Calibri"/>
                          <a:cs typeface="Calibri"/>
                          <a:sym typeface="Arial"/>
                        </a:rPr>
                        <a:t> Pretežno notranja, osebna vlaganja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42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FEA26-EE1F-9965-8C3D-4334EBF1C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C1EA0B-4432-2A6B-E3EC-8B36A81E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2. Načela izobraževanja odraslih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F90F192-5A3D-64DA-ABC4-8765E6542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2654643"/>
            <a:ext cx="11056619" cy="369332"/>
          </a:xfrm>
        </p:spPr>
        <p:txBody>
          <a:bodyPr/>
          <a:lstStyle/>
          <a:p>
            <a:r>
              <a:rPr lang="sl-SI" sz="2400" b="1" noProof="0" dirty="0"/>
              <a:t>Biti in delati…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98DB5-4B29-D89D-7CAA-4D9E0629C414}"/>
              </a:ext>
            </a:extLst>
          </p:cNvPr>
          <p:cNvGrpSpPr/>
          <p:nvPr/>
        </p:nvGrpSpPr>
        <p:grpSpPr>
          <a:xfrm>
            <a:off x="1304218" y="2571430"/>
            <a:ext cx="9076682" cy="3617113"/>
            <a:chOff x="1751893" y="2047555"/>
            <a:chExt cx="9076682" cy="3617113"/>
          </a:xfrm>
        </p:grpSpPr>
        <p:grpSp>
          <p:nvGrpSpPr>
            <p:cNvPr id="2" name="Google Shape;173;p8">
              <a:extLst>
                <a:ext uri="{FF2B5EF4-FFF2-40B4-BE49-F238E27FC236}">
                  <a16:creationId xmlns:a16="http://schemas.microsoft.com/office/drawing/2014/main" id="{9E6143AD-8CBF-3672-5ED6-4DE68D0B4ED3}"/>
                </a:ext>
              </a:extLst>
            </p:cNvPr>
            <p:cNvGrpSpPr/>
            <p:nvPr/>
          </p:nvGrpSpPr>
          <p:grpSpPr>
            <a:xfrm>
              <a:off x="6626646" y="2047555"/>
              <a:ext cx="1694050" cy="1649043"/>
              <a:chOff x="0" y="-1"/>
              <a:chExt cx="1694048" cy="1649042"/>
            </a:xfrm>
          </p:grpSpPr>
          <p:sp>
            <p:nvSpPr>
              <p:cNvPr id="3" name="Google Shape;174;p8">
                <a:extLst>
                  <a:ext uri="{FF2B5EF4-FFF2-40B4-BE49-F238E27FC236}">
                    <a16:creationId xmlns:a16="http://schemas.microsoft.com/office/drawing/2014/main" id="{6E5E6D9E-8877-2866-CBD0-97F4969522F6}"/>
                  </a:ext>
                </a:extLst>
              </p:cNvPr>
              <p:cNvSpPr/>
              <p:nvPr/>
            </p:nvSpPr>
            <p:spPr>
              <a:xfrm>
                <a:off x="0" y="-1"/>
                <a:ext cx="1694048" cy="1649042"/>
              </a:xfrm>
              <a:prstGeom prst="ellipse">
                <a:avLst/>
              </a:prstGeom>
              <a:gradFill>
                <a:gsLst>
                  <a:gs pos="0">
                    <a:srgbClr val="D2E093"/>
                  </a:gs>
                  <a:gs pos="50000">
                    <a:srgbClr val="CFDF80"/>
                  </a:gs>
                  <a:gs pos="100000">
                    <a:srgbClr val="BACB6C"/>
                  </a:gs>
                </a:gsLst>
                <a:lin ang="5400000" scaled="0"/>
              </a:gradFill>
              <a:ln w="12700" cap="flat" cmpd="sng">
                <a:solidFill>
                  <a:srgbClr val="0246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endParaRPr lang="sl-SI" sz="1800" b="0" i="0" u="none" strike="noStrike" cap="none" noProof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" name="Google Shape;175;p8">
                <a:extLst>
                  <a:ext uri="{FF2B5EF4-FFF2-40B4-BE49-F238E27FC236}">
                    <a16:creationId xmlns:a16="http://schemas.microsoft.com/office/drawing/2014/main" id="{818F144A-CC54-AF54-4645-3E002E0DD28A}"/>
                  </a:ext>
                </a:extLst>
              </p:cNvPr>
              <p:cNvSpPr txBox="1"/>
              <p:nvPr/>
            </p:nvSpPr>
            <p:spPr>
              <a:xfrm>
                <a:off x="120143" y="639874"/>
                <a:ext cx="146321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sl-SI" sz="1800" b="1" i="0" u="none" strike="noStrike" cap="none" noProof="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sodelovanje</a:t>
                </a:r>
                <a:endParaRPr lang="sl-SI" noProof="0" dirty="0"/>
              </a:p>
            </p:txBody>
          </p:sp>
        </p:grpSp>
        <p:grpSp>
          <p:nvGrpSpPr>
            <p:cNvPr id="5" name="Google Shape;176;p8">
              <a:extLst>
                <a:ext uri="{FF2B5EF4-FFF2-40B4-BE49-F238E27FC236}">
                  <a16:creationId xmlns:a16="http://schemas.microsoft.com/office/drawing/2014/main" id="{6C561AA1-2E0F-2A0D-D3BB-CB9B221A4125}"/>
                </a:ext>
              </a:extLst>
            </p:cNvPr>
            <p:cNvGrpSpPr/>
            <p:nvPr/>
          </p:nvGrpSpPr>
          <p:grpSpPr>
            <a:xfrm>
              <a:off x="5564439" y="3766788"/>
              <a:ext cx="1569837" cy="1576021"/>
              <a:chOff x="-1" y="-1"/>
              <a:chExt cx="1569836" cy="1576020"/>
            </a:xfrm>
          </p:grpSpPr>
          <p:sp>
            <p:nvSpPr>
              <p:cNvPr id="7" name="Google Shape;177;p8">
                <a:extLst>
                  <a:ext uri="{FF2B5EF4-FFF2-40B4-BE49-F238E27FC236}">
                    <a16:creationId xmlns:a16="http://schemas.microsoft.com/office/drawing/2014/main" id="{4FE524B3-951E-481E-8ED4-532E40994FE3}"/>
                  </a:ext>
                </a:extLst>
              </p:cNvPr>
              <p:cNvSpPr/>
              <p:nvPr/>
            </p:nvSpPr>
            <p:spPr>
              <a:xfrm>
                <a:off x="-1" y="-1"/>
                <a:ext cx="1569836" cy="1576020"/>
              </a:xfrm>
              <a:prstGeom prst="ellipse">
                <a:avLst/>
              </a:prstGeom>
              <a:gradFill>
                <a:gsLst>
                  <a:gs pos="0">
                    <a:srgbClr val="9AABA9"/>
                  </a:gs>
                  <a:gs pos="50000">
                    <a:srgbClr val="8D9E9D"/>
                  </a:gs>
                  <a:gs pos="100000">
                    <a:srgbClr val="78908E"/>
                  </a:gs>
                </a:gsLst>
                <a:lin ang="5400000" scaled="0"/>
              </a:gradFill>
              <a:ln w="12700" cap="flat" cmpd="sng">
                <a:solidFill>
                  <a:srgbClr val="0246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endParaRPr lang="sl-SI" sz="1800" b="0" i="0" u="none" strike="noStrike" cap="none" noProof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78;p8">
                <a:extLst>
                  <a:ext uri="{FF2B5EF4-FFF2-40B4-BE49-F238E27FC236}">
                    <a16:creationId xmlns:a16="http://schemas.microsoft.com/office/drawing/2014/main" id="{30220AB4-60DF-419C-CCAD-B1C44967CCE5}"/>
                  </a:ext>
                </a:extLst>
              </p:cNvPr>
              <p:cNvSpPr txBox="1"/>
              <p:nvPr/>
            </p:nvSpPr>
            <p:spPr>
              <a:xfrm>
                <a:off x="124161" y="464865"/>
                <a:ext cx="1289247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sl-SI" sz="1800" b="1" i="0" u="none" strike="noStrike" cap="none" noProof="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eksperi</a:t>
                </a:r>
                <a:r>
                  <a:rPr lang="sl-SI" sz="1800" b="1" i="0" u="none" strike="noStrike" cap="none" noProof="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-mentalno</a:t>
                </a:r>
                <a:endParaRPr lang="sl-SI" noProof="0" dirty="0"/>
              </a:p>
            </p:txBody>
          </p:sp>
        </p:grpSp>
        <p:grpSp>
          <p:nvGrpSpPr>
            <p:cNvPr id="9" name="Google Shape;179;p8">
              <a:extLst>
                <a:ext uri="{FF2B5EF4-FFF2-40B4-BE49-F238E27FC236}">
                  <a16:creationId xmlns:a16="http://schemas.microsoft.com/office/drawing/2014/main" id="{251E5B7D-D63C-86F7-25AC-235C6C70660C}"/>
                </a:ext>
              </a:extLst>
            </p:cNvPr>
            <p:cNvGrpSpPr/>
            <p:nvPr/>
          </p:nvGrpSpPr>
          <p:grpSpPr>
            <a:xfrm>
              <a:off x="1751893" y="3214935"/>
              <a:ext cx="1569834" cy="1576021"/>
              <a:chOff x="0" y="-1"/>
              <a:chExt cx="1569832" cy="1576020"/>
            </a:xfrm>
          </p:grpSpPr>
          <p:sp>
            <p:nvSpPr>
              <p:cNvPr id="10" name="Google Shape;180;p8">
                <a:extLst>
                  <a:ext uri="{FF2B5EF4-FFF2-40B4-BE49-F238E27FC236}">
                    <a16:creationId xmlns:a16="http://schemas.microsoft.com/office/drawing/2014/main" id="{94BA1AF8-63CC-93AC-4A07-FEDDEFD56D72}"/>
                  </a:ext>
                </a:extLst>
              </p:cNvPr>
              <p:cNvSpPr/>
              <p:nvPr/>
            </p:nvSpPr>
            <p:spPr>
              <a:xfrm>
                <a:off x="0" y="-1"/>
                <a:ext cx="1569832" cy="1576020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rgbClr val="0246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endParaRPr lang="sl-SI" sz="1800" b="0" i="0" u="none" strike="noStrike" cap="none" noProof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81;p8">
                <a:extLst>
                  <a:ext uri="{FF2B5EF4-FFF2-40B4-BE49-F238E27FC236}">
                    <a16:creationId xmlns:a16="http://schemas.microsoft.com/office/drawing/2014/main" id="{404DEA1A-18A0-39D2-A8F1-1B331DD90BD6}"/>
                  </a:ext>
                </a:extLst>
              </p:cNvPr>
              <p:cNvSpPr txBox="1"/>
              <p:nvPr/>
            </p:nvSpPr>
            <p:spPr>
              <a:xfrm>
                <a:off x="139051" y="603364"/>
                <a:ext cx="1260627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sl-SI" sz="1800" b="1" i="0" u="none" strike="noStrike" cap="none" noProof="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fleksibilno</a:t>
                </a:r>
                <a:endParaRPr lang="sl-SI" noProof="0" dirty="0"/>
              </a:p>
            </p:txBody>
          </p:sp>
        </p:grpSp>
        <p:grpSp>
          <p:nvGrpSpPr>
            <p:cNvPr id="12" name="Google Shape;182;p8">
              <a:extLst>
                <a:ext uri="{FF2B5EF4-FFF2-40B4-BE49-F238E27FC236}">
                  <a16:creationId xmlns:a16="http://schemas.microsoft.com/office/drawing/2014/main" id="{BF14367F-236C-051E-7076-22B8D5F24542}"/>
                </a:ext>
              </a:extLst>
            </p:cNvPr>
            <p:cNvGrpSpPr/>
            <p:nvPr/>
          </p:nvGrpSpPr>
          <p:grpSpPr>
            <a:xfrm>
              <a:off x="3449563" y="4088647"/>
              <a:ext cx="1569834" cy="1576021"/>
              <a:chOff x="0" y="-1"/>
              <a:chExt cx="1569832" cy="1576020"/>
            </a:xfrm>
          </p:grpSpPr>
          <p:sp>
            <p:nvSpPr>
              <p:cNvPr id="13" name="Google Shape;183;p8">
                <a:extLst>
                  <a:ext uri="{FF2B5EF4-FFF2-40B4-BE49-F238E27FC236}">
                    <a16:creationId xmlns:a16="http://schemas.microsoft.com/office/drawing/2014/main" id="{7FA4B151-810E-8FF6-3335-C94C5BC818ED}"/>
                  </a:ext>
                </a:extLst>
              </p:cNvPr>
              <p:cNvSpPr/>
              <p:nvPr/>
            </p:nvSpPr>
            <p:spPr>
              <a:xfrm>
                <a:off x="0" y="-1"/>
                <a:ext cx="1569832" cy="1576020"/>
              </a:xfrm>
              <a:prstGeom prst="ellipse">
                <a:avLst/>
              </a:prstGeom>
              <a:gradFill>
                <a:gsLst>
                  <a:gs pos="0">
                    <a:srgbClr val="D2E093"/>
                  </a:gs>
                  <a:gs pos="50000">
                    <a:srgbClr val="CFDF80"/>
                  </a:gs>
                  <a:gs pos="100000">
                    <a:srgbClr val="BACB6C"/>
                  </a:gs>
                </a:gsLst>
                <a:lin ang="5400000" scaled="0"/>
              </a:gradFill>
              <a:ln w="12700" cap="flat" cmpd="sng">
                <a:solidFill>
                  <a:srgbClr val="0246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endParaRPr lang="sl-SI" sz="1800" b="0" i="0" u="none" strike="noStrike" cap="none" noProof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84;p8">
                <a:extLst>
                  <a:ext uri="{FF2B5EF4-FFF2-40B4-BE49-F238E27FC236}">
                    <a16:creationId xmlns:a16="http://schemas.microsoft.com/office/drawing/2014/main" id="{0EFAEF49-5366-5BAF-C06D-FBC96E6F1C60}"/>
                  </a:ext>
                </a:extLst>
              </p:cNvPr>
              <p:cNvSpPr txBox="1"/>
              <p:nvPr/>
            </p:nvSpPr>
            <p:spPr>
              <a:xfrm>
                <a:off x="93517" y="464864"/>
                <a:ext cx="1382795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lvl="0" algn="ctr">
                  <a:buClr>
                    <a:srgbClr val="FFFFFF"/>
                  </a:buClr>
                  <a:buSzPts val="1800"/>
                </a:pPr>
                <a:r>
                  <a:rPr lang="sl-SI" sz="1800" b="1" noProof="0" dirty="0">
                    <a:solidFill>
                      <a:srgbClr val="FFFFFF"/>
                    </a:solidFill>
                  </a:rPr>
                  <a:t>samostojno vodenje</a:t>
                </a:r>
                <a:endParaRPr lang="sl-SI" noProof="0" dirty="0"/>
              </a:p>
            </p:txBody>
          </p:sp>
        </p:grpSp>
        <p:grpSp>
          <p:nvGrpSpPr>
            <p:cNvPr id="15" name="Google Shape;185;p8">
              <a:extLst>
                <a:ext uri="{FF2B5EF4-FFF2-40B4-BE49-F238E27FC236}">
                  <a16:creationId xmlns:a16="http://schemas.microsoft.com/office/drawing/2014/main" id="{5D4A6839-CC8E-5974-7FC9-0FAD9A119F66}"/>
                </a:ext>
              </a:extLst>
            </p:cNvPr>
            <p:cNvGrpSpPr/>
            <p:nvPr/>
          </p:nvGrpSpPr>
          <p:grpSpPr>
            <a:xfrm>
              <a:off x="9258741" y="2084065"/>
              <a:ext cx="1569834" cy="1576021"/>
              <a:chOff x="0" y="-1"/>
              <a:chExt cx="1569832" cy="1576020"/>
            </a:xfrm>
          </p:grpSpPr>
          <p:sp>
            <p:nvSpPr>
              <p:cNvPr id="16" name="Google Shape;186;p8">
                <a:extLst>
                  <a:ext uri="{FF2B5EF4-FFF2-40B4-BE49-F238E27FC236}">
                    <a16:creationId xmlns:a16="http://schemas.microsoft.com/office/drawing/2014/main" id="{E9076FCB-6119-3625-AF19-572C2976E892}"/>
                  </a:ext>
                </a:extLst>
              </p:cNvPr>
              <p:cNvSpPr/>
              <p:nvPr/>
            </p:nvSpPr>
            <p:spPr>
              <a:xfrm>
                <a:off x="0" y="-1"/>
                <a:ext cx="1569832" cy="1576020"/>
              </a:xfrm>
              <a:prstGeom prst="ellipse">
                <a:avLst/>
              </a:prstGeom>
              <a:gradFill>
                <a:gsLst>
                  <a:gs pos="0">
                    <a:srgbClr val="9AABA9"/>
                  </a:gs>
                  <a:gs pos="50000">
                    <a:srgbClr val="8D9E9D"/>
                  </a:gs>
                  <a:gs pos="100000">
                    <a:srgbClr val="78908E"/>
                  </a:gs>
                </a:gsLst>
                <a:lin ang="5400000" scaled="0"/>
              </a:gradFill>
              <a:ln w="12700" cap="flat" cmpd="sng">
                <a:solidFill>
                  <a:srgbClr val="0246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endParaRPr lang="sl-SI" sz="1800" b="0" i="0" u="none" strike="noStrike" cap="none" noProof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87;p8">
                <a:extLst>
                  <a:ext uri="{FF2B5EF4-FFF2-40B4-BE49-F238E27FC236}">
                    <a16:creationId xmlns:a16="http://schemas.microsoft.com/office/drawing/2014/main" id="{B842DF81-71BB-0F03-CA37-504971153CEB}"/>
                  </a:ext>
                </a:extLst>
              </p:cNvPr>
              <p:cNvSpPr txBox="1"/>
              <p:nvPr/>
            </p:nvSpPr>
            <p:spPr>
              <a:xfrm>
                <a:off x="236246" y="326366"/>
                <a:ext cx="1097340" cy="923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lvl="0" algn="ctr">
                  <a:buClr>
                    <a:srgbClr val="FFFFFF"/>
                  </a:buClr>
                  <a:buSzPts val="1800"/>
                </a:pPr>
                <a:r>
                  <a:rPr lang="sl-SI" sz="1800" b="1" noProof="0" dirty="0">
                    <a:solidFill>
                      <a:srgbClr val="FFFFFF"/>
                    </a:solidFill>
                  </a:rPr>
                  <a:t>vezano na kontekst</a:t>
                </a:r>
                <a:endParaRPr lang="sl-SI" noProof="0" dirty="0"/>
              </a:p>
            </p:txBody>
          </p:sp>
        </p:grpSp>
        <p:grpSp>
          <p:nvGrpSpPr>
            <p:cNvPr id="18" name="Google Shape;188;p8">
              <a:extLst>
                <a:ext uri="{FF2B5EF4-FFF2-40B4-BE49-F238E27FC236}">
                  <a16:creationId xmlns:a16="http://schemas.microsoft.com/office/drawing/2014/main" id="{5CDBA5E0-C638-1EB9-EE31-2EBD4CD92B86}"/>
                </a:ext>
              </a:extLst>
            </p:cNvPr>
            <p:cNvGrpSpPr/>
            <p:nvPr/>
          </p:nvGrpSpPr>
          <p:grpSpPr>
            <a:xfrm>
              <a:off x="8014052" y="3544438"/>
              <a:ext cx="1569834" cy="1576021"/>
              <a:chOff x="0" y="-1"/>
              <a:chExt cx="1569832" cy="1576020"/>
            </a:xfrm>
          </p:grpSpPr>
          <p:sp>
            <p:nvSpPr>
              <p:cNvPr id="19" name="Google Shape;189;p8">
                <a:extLst>
                  <a:ext uri="{FF2B5EF4-FFF2-40B4-BE49-F238E27FC236}">
                    <a16:creationId xmlns:a16="http://schemas.microsoft.com/office/drawing/2014/main" id="{1C275A1A-B071-F315-F64E-972DC3383EFF}"/>
                  </a:ext>
                </a:extLst>
              </p:cNvPr>
              <p:cNvSpPr/>
              <p:nvPr/>
            </p:nvSpPr>
            <p:spPr>
              <a:xfrm>
                <a:off x="0" y="-1"/>
                <a:ext cx="1569832" cy="1576020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rgbClr val="0246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endParaRPr lang="sl-SI" sz="1800" b="0" i="0" u="none" strike="noStrike" cap="none" noProof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90;p8">
                <a:extLst>
                  <a:ext uri="{FF2B5EF4-FFF2-40B4-BE49-F238E27FC236}">
                    <a16:creationId xmlns:a16="http://schemas.microsoft.com/office/drawing/2014/main" id="{BDE3B261-C0C7-D5DB-B91D-F757550C54D7}"/>
                  </a:ext>
                </a:extLst>
              </p:cNvPr>
              <p:cNvSpPr txBox="1"/>
              <p:nvPr/>
            </p:nvSpPr>
            <p:spPr>
              <a:xfrm>
                <a:off x="195950" y="639782"/>
                <a:ext cx="1281379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sl-SI" sz="1800" b="1" i="0" u="none" strike="noStrike" cap="none" noProof="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relevantno</a:t>
                </a:r>
                <a:endParaRPr lang="sl-SI" noProof="0" dirty="0"/>
              </a:p>
            </p:txBody>
          </p:sp>
        </p:grpSp>
        <p:grpSp>
          <p:nvGrpSpPr>
            <p:cNvPr id="21" name="Google Shape;191;p8">
              <a:extLst>
                <a:ext uri="{FF2B5EF4-FFF2-40B4-BE49-F238E27FC236}">
                  <a16:creationId xmlns:a16="http://schemas.microsoft.com/office/drawing/2014/main" id="{A6E28AA2-5E77-B80E-23E4-5614D3E5C7C2}"/>
                </a:ext>
              </a:extLst>
            </p:cNvPr>
            <p:cNvGrpSpPr/>
            <p:nvPr/>
          </p:nvGrpSpPr>
          <p:grpSpPr>
            <a:xfrm>
              <a:off x="4118767" y="2133059"/>
              <a:ext cx="1569834" cy="1576022"/>
              <a:chOff x="0" y="-1"/>
              <a:chExt cx="1569832" cy="1576020"/>
            </a:xfrm>
          </p:grpSpPr>
          <p:sp>
            <p:nvSpPr>
              <p:cNvPr id="22" name="Google Shape;192;p8">
                <a:extLst>
                  <a:ext uri="{FF2B5EF4-FFF2-40B4-BE49-F238E27FC236}">
                    <a16:creationId xmlns:a16="http://schemas.microsoft.com/office/drawing/2014/main" id="{424BED06-0185-9439-236A-111134AD4C57}"/>
                  </a:ext>
                </a:extLst>
              </p:cNvPr>
              <p:cNvSpPr/>
              <p:nvPr/>
            </p:nvSpPr>
            <p:spPr>
              <a:xfrm>
                <a:off x="0" y="-1"/>
                <a:ext cx="1569832" cy="1576020"/>
              </a:xfrm>
              <a:prstGeom prst="ellipse">
                <a:avLst/>
              </a:prstGeom>
              <a:solidFill>
                <a:schemeClr val="accent3"/>
              </a:solidFill>
              <a:ln w="12700" cap="flat" cmpd="sng">
                <a:solidFill>
                  <a:srgbClr val="0246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endParaRPr lang="sl-SI" sz="1800" b="0" i="0" u="none" strike="noStrike" cap="none" noProof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93;p8">
                <a:extLst>
                  <a:ext uri="{FF2B5EF4-FFF2-40B4-BE49-F238E27FC236}">
                    <a16:creationId xmlns:a16="http://schemas.microsoft.com/office/drawing/2014/main" id="{7DCDC027-2CB1-A4D1-2731-F67BB018413C}"/>
                  </a:ext>
                </a:extLst>
              </p:cNvPr>
              <p:cNvSpPr txBox="1"/>
              <p:nvPr/>
            </p:nvSpPr>
            <p:spPr>
              <a:xfrm>
                <a:off x="115712" y="603363"/>
                <a:ext cx="1454120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sl-SI" sz="1800" b="1" i="0" u="none" strike="noStrike" cap="none" noProof="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interaktivno</a:t>
                </a:r>
                <a:endParaRPr lang="sl-SI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230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400"/>
            </a:pPr>
            <a:r>
              <a:rPr lang="sl-SI" noProof="0" dirty="0"/>
              <a:t>3. Pogosti izzivi pri usposabljanju</a:t>
            </a:r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700"/>
              <a:buFont typeface="Arial" panose="020B0604020202020204" pitchFamily="34" charset="0"/>
              <a:buChar char="•"/>
            </a:pPr>
            <a:r>
              <a:rPr lang="sl-SI" sz="2400" noProof="0" dirty="0">
                <a:sym typeface="Times"/>
              </a:rPr>
              <a:t>Preveč informacij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700"/>
              <a:buFont typeface="Arial" panose="020B0604020202020204" pitchFamily="34" charset="0"/>
              <a:buChar char="•"/>
            </a:pPr>
            <a:r>
              <a:rPr lang="sl-SI" sz="2400" noProof="0" dirty="0">
                <a:sym typeface="Times"/>
              </a:rPr>
              <a:t>Tog sistem znotraj občine – nejasnost postopanja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700"/>
              <a:buFont typeface="Arial" panose="020B0604020202020204" pitchFamily="34" charset="0"/>
              <a:buChar char="•"/>
            </a:pPr>
            <a:r>
              <a:rPr lang="sl-SI" sz="2400" noProof="0" dirty="0">
                <a:sym typeface="Times"/>
              </a:rPr>
              <a:t>Neopredeljena relevantnost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700"/>
              <a:buFont typeface="Arial" panose="020B0604020202020204" pitchFamily="34" charset="0"/>
              <a:buChar char="•"/>
            </a:pPr>
            <a:r>
              <a:rPr lang="sl-SI" sz="2400" noProof="0" dirty="0">
                <a:sym typeface="Times"/>
              </a:rPr>
              <a:t>Pomanjkanje časa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700"/>
              <a:buFont typeface="Arial" panose="020B0604020202020204" pitchFamily="34" charset="0"/>
              <a:buChar char="•"/>
            </a:pPr>
            <a:r>
              <a:rPr lang="sl-SI" sz="2400" noProof="0" dirty="0">
                <a:sym typeface="Times"/>
              </a:rPr>
              <a:t>Različne ravni (pred)znanja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700"/>
              <a:buFont typeface="Arial" panose="020B0604020202020204" pitchFamily="34" charset="0"/>
              <a:buChar char="•"/>
            </a:pPr>
            <a:r>
              <a:rPr lang="sl-SI" sz="2400" noProof="0" dirty="0">
                <a:sym typeface="Times"/>
              </a:rPr>
              <a:t>Pomanjkanje povratnih informacij in sistemov podpore</a:t>
            </a:r>
          </a:p>
          <a:p>
            <a:pPr marL="342900" lvl="0" indent="-342900">
              <a:spcBef>
                <a:spcPts val="0"/>
              </a:spcBef>
              <a:buClr>
                <a:srgbClr val="035854"/>
              </a:buClr>
              <a:buSzPts val="2700"/>
              <a:buFont typeface="Arial" panose="020B0604020202020204" pitchFamily="34" charset="0"/>
              <a:buChar char="•"/>
            </a:pPr>
            <a:r>
              <a:rPr lang="sl-SI" sz="2400" noProof="0" dirty="0">
                <a:sym typeface="Times"/>
              </a:rPr>
              <a:t>Odpor</a:t>
            </a:r>
          </a:p>
          <a:p>
            <a:pPr lvl="0">
              <a:spcBef>
                <a:spcPts val="0"/>
              </a:spcBef>
              <a:buSzPts val="2700"/>
            </a:pPr>
            <a:endParaRPr lang="sl-SI" sz="2400" noProof="0" dirty="0"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7941039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3_Predstavitev_Zakaj je pomembno.pptx" id="{64AA5D5D-9707-44AF-96A7-7DA3891FBB4E}" vid="{4629633A-BD58-4269-BB23-6840BFC96E7F}"/>
    </a:ext>
  </a:extLst>
</a:theme>
</file>

<file path=ppt/theme/theme2.xml><?xml version="1.0" encoding="utf-8"?>
<a:theme xmlns:a="http://schemas.openxmlformats.org/drawingml/2006/main" name="1_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Učno_gradivo_Tematski_sklop_1.pptx" id="{02F2E086-A77F-409B-B237-CC7352392B59}" vid="{D8CD2E47-731E-4671-95D0-442862BD8910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proCURE template 2</Template>
  <TotalTime>36</TotalTime>
  <Words>1069</Words>
  <Application>Microsoft Office PowerPoint</Application>
  <PresentationFormat>Widescreen</PresentationFormat>
  <Paragraphs>145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Play</vt:lpstr>
      <vt:lpstr>Helvetica Neue</vt:lpstr>
      <vt:lpstr>Calibri</vt:lpstr>
      <vt:lpstr>Times</vt:lpstr>
      <vt:lpstr>Aptos</vt:lpstr>
      <vt:lpstr>Aptos Serif</vt:lpstr>
      <vt:lpstr>Arial</vt:lpstr>
      <vt:lpstr>Benutzerdefiniert</vt:lpstr>
      <vt:lpstr>1_Benutzerdefiniert</vt:lpstr>
      <vt:lpstr>Uvod v veščine za usposabljanje</vt:lpstr>
      <vt:lpstr>Vsebina</vt:lpstr>
      <vt:lpstr>1. Predznanje</vt:lpstr>
      <vt:lpstr>1. Predznanje</vt:lpstr>
      <vt:lpstr>1. Predznanje</vt:lpstr>
      <vt:lpstr>1. Možni izhodi iz dileme:</vt:lpstr>
      <vt:lpstr>2. Načela izobraževanja odraslih</vt:lpstr>
      <vt:lpstr>2. Načela izobraževanja odraslih</vt:lpstr>
      <vt:lpstr>3. Pogosti izzivi pri usposabljanju</vt:lpstr>
      <vt:lpstr>Preveč informacij</vt:lpstr>
      <vt:lpstr>Nejasnost postopanja</vt:lpstr>
      <vt:lpstr>Neopredeljena relevantnost</vt:lpstr>
      <vt:lpstr>Pomanjkanje časa</vt:lpstr>
      <vt:lpstr>Različne ravni (pred)znanja</vt:lpstr>
      <vt:lpstr>Pomanjkanje informacij in sistemov podpore</vt:lpstr>
      <vt:lpstr>Odpor</vt:lpstr>
      <vt:lpstr>Strategije dezinformiranja</vt:lpstr>
      <vt:lpstr>Strategija za dobro razpravo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Brina Meze Petrić</dc:creator>
  <cp:lastModifiedBy>Sergeja Praper - UIRS</cp:lastModifiedBy>
  <cp:revision>8</cp:revision>
  <dcterms:created xsi:type="dcterms:W3CDTF">2026-04-23T23:23:55Z</dcterms:created>
  <dcterms:modified xsi:type="dcterms:W3CDTF">2026-04-26T21:29:53Z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