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8" r:id="rId2"/>
  </p:sldMasterIdLst>
  <p:notesMasterIdLst>
    <p:notesMasterId r:id="rId14"/>
  </p:notesMasterIdLst>
  <p:handoutMasterIdLst>
    <p:handoutMasterId r:id="rId15"/>
  </p:handoutMasterIdLst>
  <p:sldIdLst>
    <p:sldId id="353" r:id="rId3"/>
    <p:sldId id="311" r:id="rId4"/>
    <p:sldId id="348" r:id="rId5"/>
    <p:sldId id="258" r:id="rId6"/>
    <p:sldId id="259" r:id="rId7"/>
    <p:sldId id="349" r:id="rId8"/>
    <p:sldId id="347" r:id="rId9"/>
    <p:sldId id="350" r:id="rId10"/>
    <p:sldId id="351" r:id="rId11"/>
    <p:sldId id="352" r:id="rId12"/>
    <p:sldId id="308" r:id="rId13"/>
  </p:sldIdLst>
  <p:sldSz cx="12192000" cy="6858000"/>
  <p:notesSz cx="6858000" cy="9144000"/>
  <p:embeddedFontLst>
    <p:embeddedFont>
      <p:font typeface="Aptos Serif" panose="02020604070405020304" pitchFamily="18" charset="0"/>
      <p:regular r:id="rId16"/>
      <p:bold r:id="rId17"/>
      <p:italic r:id="rId18"/>
      <p:boldItalic r:id="rId19"/>
    </p:embeddedFont>
    <p:embeddedFont>
      <p:font typeface="Play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6" roundtripDataSignature="AMtx7miDJm4IPTSTqj5ccQwfy4ZddUxLN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C03404-E0A9-AE9A-0E44-96EA475A70D6}" name="Brina Meze Petrić" initials="BM" userId="S::brinamp@uirs.si::39c25778-6e8d-43cc-8316-d4b55f009096" providerId="AD"/>
  <p188:author id="{DF3A5E6A-D804-5306-742E-AFCC52ED0D51}" name="UIRS" initials="U" userId="UIR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854"/>
    <a:srgbClr val="4393A0"/>
    <a:srgbClr val="FAD706"/>
    <a:srgbClr val="A3C42A"/>
    <a:srgbClr val="3F3F3F"/>
    <a:srgbClr val="64B1BE"/>
    <a:srgbClr val="D6D21C"/>
    <a:srgbClr val="71C327"/>
    <a:srgbClr val="35B579"/>
    <a:srgbClr val="CBE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1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9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99" Type="http://schemas.openxmlformats.org/officeDocument/2006/relationships/theme" Target="theme/theme1.xml"/><Relationship Id="rId10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10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9E82C2-3D2C-B735-F48F-B8F7575024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D07D2-78F9-B480-F21D-63B1A076EA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86BEE-847C-439E-A4AC-76280F5156DC}" type="datetimeFigureOut">
              <a:rPr lang="sl-SI" smtClean="0"/>
              <a:t>26.04.2026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CC862-5B1D-7533-DF6B-3507DA1E9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EDF0B-7A71-F681-4C78-621700C903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36BEA-77A6-4D7C-B885-14E02883BD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844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1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1" name="Google Shape;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06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57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24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0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98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28" name="Google Shape;12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33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617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9" name="Google Shape;70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 preserve="1" userDrawn="1">
  <p:cSld name="Naslov, besedilo, slika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l-SI" dirty="0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16" name="Google Shape;27;p18">
            <a:extLst>
              <a:ext uri="{FF2B5EF4-FFF2-40B4-BE49-F238E27FC236}">
                <a16:creationId xmlns:a16="http://schemas.microsoft.com/office/drawing/2014/main" id="{4BB93461-8210-0539-2488-73CA17ECA0F9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3;p18">
            <a:extLst>
              <a:ext uri="{FF2B5EF4-FFF2-40B4-BE49-F238E27FC236}">
                <a16:creationId xmlns:a16="http://schemas.microsoft.com/office/drawing/2014/main" id="{6FBD8E96-8E93-B6AD-E5C0-A4B0E89F5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613914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33FF5-2BE8-97E9-C449-EFDCB15FA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5" y="5798784"/>
            <a:ext cx="5502275" cy="369332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400">
                <a:latin typeface="Aptos" panose="020B0004020202020204" pitchFamily="34" charset="0"/>
              </a:defRPr>
            </a:lvl1pPr>
            <a:lvl2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2pPr>
            <a:lvl3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3pPr>
            <a:lvl4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4pPr>
            <a:lvl5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BDC301D6-E365-A05F-4B71-DE7D012A58C8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085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 userDrawn="1">
  <p:cSld name="večji naslov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;p18">
            <a:extLst>
              <a:ext uri="{FF2B5EF4-FFF2-40B4-BE49-F238E27FC236}">
                <a16:creationId xmlns:a16="http://schemas.microsoft.com/office/drawing/2014/main" id="{B8D25799-71AB-7417-596D-CC5F4C60845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97407" y="4055741"/>
            <a:ext cx="5350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8CA8CAED-E66F-480C-E62D-A5ADF3CBE402}"/>
              </a:ext>
            </a:extLst>
          </p:cNvPr>
          <p:cNvCxnSpPr/>
          <p:nvPr userDrawn="1"/>
        </p:nvCxnSpPr>
        <p:spPr>
          <a:xfrm>
            <a:off x="597408" y="3956185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;p18">
            <a:extLst>
              <a:ext uri="{FF2B5EF4-FFF2-40B4-BE49-F238E27FC236}">
                <a16:creationId xmlns:a16="http://schemas.microsoft.com/office/drawing/2014/main" id="{C9E76A67-0954-1F6E-9CD6-359773E59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117966"/>
            <a:ext cx="53505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preserve="1" userDrawn="1">
  <p:cSld name="z grafiko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Google Shape;24;p18">
            <a:extLst>
              <a:ext uri="{FF2B5EF4-FFF2-40B4-BE49-F238E27FC236}">
                <a16:creationId xmlns:a16="http://schemas.microsoft.com/office/drawing/2014/main" id="{D8713857-10D9-A715-FC2B-920C2B283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3342161"/>
            <a:ext cx="4177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49;p24">
            <a:extLst>
              <a:ext uri="{FF2B5EF4-FFF2-40B4-BE49-F238E27FC236}">
                <a16:creationId xmlns:a16="http://schemas.microsoft.com/office/drawing/2014/main" id="{1F190A31-E384-6D0D-E025-2E6F3099494C}"/>
              </a:ext>
            </a:extLst>
          </p:cNvPr>
          <p:cNvSpPr/>
          <p:nvPr userDrawn="1"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50;p24">
            <a:extLst>
              <a:ext uri="{FF2B5EF4-FFF2-40B4-BE49-F238E27FC236}">
                <a16:creationId xmlns:a16="http://schemas.microsoft.com/office/drawing/2014/main" id="{ABCE621A-F12B-C3EF-4AC2-E2A1D889E1C8}"/>
              </a:ext>
            </a:extLst>
          </p:cNvPr>
          <p:cNvSpPr/>
          <p:nvPr userDrawn="1"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51;p24">
            <a:extLst>
              <a:ext uri="{FF2B5EF4-FFF2-40B4-BE49-F238E27FC236}">
                <a16:creationId xmlns:a16="http://schemas.microsoft.com/office/drawing/2014/main" id="{D472338F-BCCC-5643-F45A-1E8E48A889DC}"/>
              </a:ext>
            </a:extLst>
          </p:cNvPr>
          <p:cNvSpPr/>
          <p:nvPr userDrawn="1"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23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preserve="1" userDrawn="1">
  <p:cSld name="1_Tabell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Google Shape;633;p73">
            <a:extLst>
              <a:ext uri="{FF2B5EF4-FFF2-40B4-BE49-F238E27FC236}">
                <a16:creationId xmlns:a16="http://schemas.microsoft.com/office/drawing/2014/main" id="{5FF96810-6E19-FEA4-797F-11A24AB18F9E}"/>
              </a:ext>
            </a:extLst>
          </p:cNvPr>
          <p:cNvSpPr/>
          <p:nvPr/>
        </p:nvSpPr>
        <p:spPr>
          <a:xfrm>
            <a:off x="-2975169" y="1594137"/>
            <a:ext cx="5503386" cy="5503386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  <a:noFill/>
          <a:ln w="25400" cap="flat" cmpd="sng">
            <a:solidFill>
              <a:srgbClr val="64B1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" name="Google Shape;635;p73">
            <a:extLst>
              <a:ext uri="{FF2B5EF4-FFF2-40B4-BE49-F238E27FC236}">
                <a16:creationId xmlns:a16="http://schemas.microsoft.com/office/drawing/2014/main" id="{E0106C45-7E3F-6E1E-0859-0AD9EB44C39B}"/>
              </a:ext>
            </a:extLst>
          </p:cNvPr>
          <p:cNvSpPr txBox="1"/>
          <p:nvPr userDrawn="1"/>
        </p:nvSpPr>
        <p:spPr>
          <a:xfrm>
            <a:off x="1930867" y="2488007"/>
            <a:ext cx="8562421" cy="3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2" name="Google Shape;636;p73">
            <a:extLst>
              <a:ext uri="{FF2B5EF4-FFF2-40B4-BE49-F238E27FC236}">
                <a16:creationId xmlns:a16="http://schemas.microsoft.com/office/drawing/2014/main" id="{12F17530-0D6C-5B0F-E179-891AA388C838}"/>
              </a:ext>
            </a:extLst>
          </p:cNvPr>
          <p:cNvSpPr/>
          <p:nvPr/>
        </p:nvSpPr>
        <p:spPr>
          <a:xfrm>
            <a:off x="1698711" y="2441576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FAB5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4" name="Google Shape;638;p73">
            <a:extLst>
              <a:ext uri="{FF2B5EF4-FFF2-40B4-BE49-F238E27FC236}">
                <a16:creationId xmlns:a16="http://schemas.microsoft.com/office/drawing/2014/main" id="{015AC85E-8239-A91A-9D08-5797DBF969F7}"/>
              </a:ext>
            </a:extLst>
          </p:cNvPr>
          <p:cNvSpPr txBox="1"/>
          <p:nvPr/>
        </p:nvSpPr>
        <p:spPr>
          <a:xfrm>
            <a:off x="2267248" y="3045509"/>
            <a:ext cx="8226040" cy="371450"/>
          </a:xfrm>
          <a:prstGeom prst="rect">
            <a:avLst/>
          </a:prstGeom>
          <a:solidFill>
            <a:srgbClr val="FAD706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" name="Google Shape;639;p73">
            <a:extLst>
              <a:ext uri="{FF2B5EF4-FFF2-40B4-BE49-F238E27FC236}">
                <a16:creationId xmlns:a16="http://schemas.microsoft.com/office/drawing/2014/main" id="{5667C754-6A31-E304-7616-33CEF6953F6B}"/>
              </a:ext>
            </a:extLst>
          </p:cNvPr>
          <p:cNvSpPr/>
          <p:nvPr/>
        </p:nvSpPr>
        <p:spPr>
          <a:xfrm>
            <a:off x="2035093" y="2999078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FAD7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7" name="Google Shape;641;p73">
            <a:extLst>
              <a:ext uri="{FF2B5EF4-FFF2-40B4-BE49-F238E27FC236}">
                <a16:creationId xmlns:a16="http://schemas.microsoft.com/office/drawing/2014/main" id="{7C2D587F-477E-31D3-458B-9662019676E4}"/>
              </a:ext>
            </a:extLst>
          </p:cNvPr>
          <p:cNvSpPr txBox="1"/>
          <p:nvPr/>
        </p:nvSpPr>
        <p:spPr>
          <a:xfrm>
            <a:off x="2451584" y="3602602"/>
            <a:ext cx="8041704" cy="371450"/>
          </a:xfrm>
          <a:prstGeom prst="rect">
            <a:avLst/>
          </a:prstGeom>
          <a:solidFill>
            <a:srgbClr val="D6D21C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8" name="Google Shape;642;p73">
            <a:extLst>
              <a:ext uri="{FF2B5EF4-FFF2-40B4-BE49-F238E27FC236}">
                <a16:creationId xmlns:a16="http://schemas.microsoft.com/office/drawing/2014/main" id="{6D552547-DEFB-2525-CCDD-CC1FEA6BD670}"/>
              </a:ext>
            </a:extLst>
          </p:cNvPr>
          <p:cNvSpPr/>
          <p:nvPr/>
        </p:nvSpPr>
        <p:spPr>
          <a:xfrm>
            <a:off x="2219428" y="3556171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CBE2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0" name="Google Shape;644;p73">
            <a:extLst>
              <a:ext uri="{FF2B5EF4-FFF2-40B4-BE49-F238E27FC236}">
                <a16:creationId xmlns:a16="http://schemas.microsoft.com/office/drawing/2014/main" id="{60D20F4E-765E-2F4F-C2BB-69CCFDB59445}"/>
              </a:ext>
            </a:extLst>
          </p:cNvPr>
          <p:cNvSpPr txBox="1"/>
          <p:nvPr/>
        </p:nvSpPr>
        <p:spPr>
          <a:xfrm>
            <a:off x="2510442" y="4160104"/>
            <a:ext cx="7982846" cy="371450"/>
          </a:xfrm>
          <a:prstGeom prst="rect">
            <a:avLst/>
          </a:prstGeom>
          <a:solidFill>
            <a:srgbClr val="71C327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1" name="Google Shape;645;p73">
            <a:extLst>
              <a:ext uri="{FF2B5EF4-FFF2-40B4-BE49-F238E27FC236}">
                <a16:creationId xmlns:a16="http://schemas.microsoft.com/office/drawing/2014/main" id="{458C5B65-A0CB-4D91-9C3E-23E8D116688F}"/>
              </a:ext>
            </a:extLst>
          </p:cNvPr>
          <p:cNvSpPr/>
          <p:nvPr/>
        </p:nvSpPr>
        <p:spPr>
          <a:xfrm>
            <a:off x="2278285" y="4113673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A3C4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3" name="Google Shape;647;p73">
            <a:extLst>
              <a:ext uri="{FF2B5EF4-FFF2-40B4-BE49-F238E27FC236}">
                <a16:creationId xmlns:a16="http://schemas.microsoft.com/office/drawing/2014/main" id="{8956F937-4882-5168-4352-0295214EB3CF}"/>
              </a:ext>
            </a:extLst>
          </p:cNvPr>
          <p:cNvSpPr txBox="1"/>
          <p:nvPr/>
        </p:nvSpPr>
        <p:spPr>
          <a:xfrm>
            <a:off x="2451584" y="4717606"/>
            <a:ext cx="8041704" cy="371450"/>
          </a:xfrm>
          <a:prstGeom prst="rect">
            <a:avLst/>
          </a:prstGeom>
          <a:solidFill>
            <a:srgbClr val="35B579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4" name="Google Shape;648;p73">
            <a:extLst>
              <a:ext uri="{FF2B5EF4-FFF2-40B4-BE49-F238E27FC236}">
                <a16:creationId xmlns:a16="http://schemas.microsoft.com/office/drawing/2014/main" id="{F78F4EAD-CDFE-C4B5-27BB-D7B612CB9CD5}"/>
              </a:ext>
            </a:extLst>
          </p:cNvPr>
          <p:cNvSpPr/>
          <p:nvPr/>
        </p:nvSpPr>
        <p:spPr>
          <a:xfrm>
            <a:off x="2219428" y="4671175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35B5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" name="Google Shape;650;p73">
            <a:extLst>
              <a:ext uri="{FF2B5EF4-FFF2-40B4-BE49-F238E27FC236}">
                <a16:creationId xmlns:a16="http://schemas.microsoft.com/office/drawing/2014/main" id="{44D2AB72-7042-F845-DF0D-10B069F22017}"/>
              </a:ext>
            </a:extLst>
          </p:cNvPr>
          <p:cNvSpPr txBox="1"/>
          <p:nvPr/>
        </p:nvSpPr>
        <p:spPr>
          <a:xfrm>
            <a:off x="2267248" y="5274700"/>
            <a:ext cx="8226040" cy="371450"/>
          </a:xfrm>
          <a:prstGeom prst="rect">
            <a:avLst/>
          </a:prstGeom>
          <a:solidFill>
            <a:srgbClr val="64B1BE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7" name="Google Shape;651;p73">
            <a:extLst>
              <a:ext uri="{FF2B5EF4-FFF2-40B4-BE49-F238E27FC236}">
                <a16:creationId xmlns:a16="http://schemas.microsoft.com/office/drawing/2014/main" id="{ABE8F6A9-8CDC-B607-4035-7D1F1B8C650A}"/>
              </a:ext>
            </a:extLst>
          </p:cNvPr>
          <p:cNvSpPr/>
          <p:nvPr/>
        </p:nvSpPr>
        <p:spPr>
          <a:xfrm>
            <a:off x="2035093" y="5228268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64B1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9" name="Google Shape;653;p73">
            <a:extLst>
              <a:ext uri="{FF2B5EF4-FFF2-40B4-BE49-F238E27FC236}">
                <a16:creationId xmlns:a16="http://schemas.microsoft.com/office/drawing/2014/main" id="{B2062772-B292-DC3A-5C89-1692044A45B7}"/>
              </a:ext>
            </a:extLst>
          </p:cNvPr>
          <p:cNvSpPr txBox="1"/>
          <p:nvPr/>
        </p:nvSpPr>
        <p:spPr>
          <a:xfrm>
            <a:off x="1930868" y="5832202"/>
            <a:ext cx="8562420" cy="371450"/>
          </a:xfrm>
          <a:prstGeom prst="rect">
            <a:avLst/>
          </a:prstGeom>
          <a:solidFill>
            <a:srgbClr val="4393A0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" name="Google Shape;654;p73">
            <a:extLst>
              <a:ext uri="{FF2B5EF4-FFF2-40B4-BE49-F238E27FC236}">
                <a16:creationId xmlns:a16="http://schemas.microsoft.com/office/drawing/2014/main" id="{83606B1F-AA15-65A9-A212-C61983494A75}"/>
              </a:ext>
            </a:extLst>
          </p:cNvPr>
          <p:cNvSpPr/>
          <p:nvPr/>
        </p:nvSpPr>
        <p:spPr>
          <a:xfrm>
            <a:off x="1698711" y="5785770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439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1" name="Google Shape;98;p27">
            <a:extLst>
              <a:ext uri="{FF2B5EF4-FFF2-40B4-BE49-F238E27FC236}">
                <a16:creationId xmlns:a16="http://schemas.microsoft.com/office/drawing/2014/main" id="{A2633846-581F-D7BC-5AFD-A88EE665A38D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2" name="Google Shape;99;p27">
            <a:extLst>
              <a:ext uri="{FF2B5EF4-FFF2-40B4-BE49-F238E27FC236}">
                <a16:creationId xmlns:a16="http://schemas.microsoft.com/office/drawing/2014/main" id="{F7123646-8718-9935-01E3-F2565FC0585A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00;p27">
            <a:extLst>
              <a:ext uri="{FF2B5EF4-FFF2-40B4-BE49-F238E27FC236}">
                <a16:creationId xmlns:a16="http://schemas.microsoft.com/office/drawing/2014/main" id="{45330F9F-E0D4-094B-D45E-5D132D6FCDB7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F972D00-CC7F-C736-B9C6-9396198F519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163022" y="2488006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F17EC047-BC18-EB02-CF63-2F215A31709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499404" y="3045509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2C67DBEA-FB1D-4ABE-E017-A1A0FED74D3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83739" y="3602603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D855BB1-D882-F5B3-0393-EA92D10C8D72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2742596" y="4160105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203572E9-6FC5-848B-6268-3656FC2C2D98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683739" y="4717606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F2B2742F-8FAD-AAD8-C1B7-09D38627CFD4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2499404" y="5274701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ABBF3130-D7E5-F824-05BD-4A58CCB65086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63022" y="5831794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9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 preserve="1" userDrawn="1">
  <p:cSld name="Shema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4123575" y="4506329"/>
            <a:ext cx="416894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4123576" y="596887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grpSp>
        <p:nvGrpSpPr>
          <p:cNvPr id="76" name="Google Shape;76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7" name="Google Shape;77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6E1B27-65FD-705F-D833-80F69FAB7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203" y="1267067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b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6030CC5-787B-8FF1-5667-8D590AEE1D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7055" y="3591659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t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B41C06A-BA02-6630-B260-744A139C1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039788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t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309B9D4-6B72-3111-77BF-0253F8E6E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1819" y="4995542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b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28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0" name="Google Shape;110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 preserve="1" userDrawn="1">
  <p:cSld name="1_Titelinhalt und Tabell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C5C9902-4870-EF42-D2CE-EED25CD41A57}"/>
              </a:ext>
            </a:extLst>
          </p:cNvPr>
          <p:cNvGrpSpPr/>
          <p:nvPr userDrawn="1"/>
        </p:nvGrpSpPr>
        <p:grpSpPr>
          <a:xfrm>
            <a:off x="-2071797" y="2439793"/>
            <a:ext cx="6106290" cy="5669493"/>
            <a:chOff x="-2071797" y="2439793"/>
            <a:chExt cx="6106290" cy="5669493"/>
          </a:xfrm>
        </p:grpSpPr>
        <p:sp>
          <p:nvSpPr>
            <p:cNvPr id="2" name="Google Shape;56;p22">
              <a:extLst>
                <a:ext uri="{FF2B5EF4-FFF2-40B4-BE49-F238E27FC236}">
                  <a16:creationId xmlns:a16="http://schemas.microsoft.com/office/drawing/2014/main" id="{8A429A4E-07A8-68B7-4752-A46E851A302B}"/>
                </a:ext>
              </a:extLst>
            </p:cNvPr>
            <p:cNvSpPr/>
            <p:nvPr userDrawn="1"/>
          </p:nvSpPr>
          <p:spPr>
            <a:xfrm rot="16200000">
              <a:off x="-1994302" y="2784058"/>
              <a:ext cx="3988604" cy="4143593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57;p22">
              <a:extLst>
                <a:ext uri="{FF2B5EF4-FFF2-40B4-BE49-F238E27FC236}">
                  <a16:creationId xmlns:a16="http://schemas.microsoft.com/office/drawing/2014/main" id="{CBA8D95D-6134-ECC4-C18E-388485F922B5}"/>
                </a:ext>
              </a:extLst>
            </p:cNvPr>
            <p:cNvSpPr/>
            <p:nvPr userDrawn="1"/>
          </p:nvSpPr>
          <p:spPr>
            <a:xfrm rot="10800000">
              <a:off x="1657654" y="5606713"/>
              <a:ext cx="2376839" cy="2502573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58;p22">
              <a:extLst>
                <a:ext uri="{FF2B5EF4-FFF2-40B4-BE49-F238E27FC236}">
                  <a16:creationId xmlns:a16="http://schemas.microsoft.com/office/drawing/2014/main" id="{521007E2-5395-878C-22EF-A57F8E6B2813}"/>
                </a:ext>
              </a:extLst>
            </p:cNvPr>
            <p:cNvSpPr/>
            <p:nvPr userDrawn="1"/>
          </p:nvSpPr>
          <p:spPr>
            <a:xfrm rot="13446178">
              <a:off x="691437" y="2439793"/>
              <a:ext cx="1375053" cy="14068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3661409" y="4789088"/>
            <a:ext cx="7936230" cy="78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3661409" y="5659694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3661410" y="2068912"/>
            <a:ext cx="7936230" cy="257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4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990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 preserve="1" userDrawn="1">
  <p:cSld name="zaključek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5400000">
            <a:off x="10295512" y="1466630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8CA8CAED-E66F-480C-E62D-A5ADF3CBE402}"/>
              </a:ext>
            </a:extLst>
          </p:cNvPr>
          <p:cNvCxnSpPr/>
          <p:nvPr userDrawn="1"/>
        </p:nvCxnSpPr>
        <p:spPr>
          <a:xfrm>
            <a:off x="597408" y="3956185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;p18">
            <a:extLst>
              <a:ext uri="{FF2B5EF4-FFF2-40B4-BE49-F238E27FC236}">
                <a16:creationId xmlns:a16="http://schemas.microsoft.com/office/drawing/2014/main" id="{C9E76A67-0954-1F6E-9CD6-359773E59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117966"/>
            <a:ext cx="90693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14BA3A-6EE3-CA86-3FBB-A13E8ED39AAA}"/>
              </a:ext>
            </a:extLst>
          </p:cNvPr>
          <p:cNvSpPr/>
          <p:nvPr userDrawn="1"/>
        </p:nvSpPr>
        <p:spPr>
          <a:xfrm>
            <a:off x="0" y="5067300"/>
            <a:ext cx="5011330" cy="1539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atin typeface="Aptos" panose="020B0004020202020204" pitchFamily="34" charset="0"/>
            </a:endParaRPr>
          </a:p>
        </p:txBody>
      </p:sp>
      <p:pic>
        <p:nvPicPr>
          <p:cNvPr id="9" name="Google Shape;121;p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C7D1C118-54BD-27AB-88FE-ABF5BAEACB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6196" b="19223"/>
          <a:stretch>
            <a:fillRect/>
          </a:stretch>
        </p:blipFill>
        <p:spPr>
          <a:xfrm>
            <a:off x="3129059" y="5259606"/>
            <a:ext cx="1364732" cy="1257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B71067-4945-2024-C59D-FF7763531B49}"/>
              </a:ext>
            </a:extLst>
          </p:cNvPr>
          <p:cNvGrpSpPr/>
          <p:nvPr userDrawn="1"/>
        </p:nvGrpSpPr>
        <p:grpSpPr>
          <a:xfrm>
            <a:off x="476075" y="5259605"/>
            <a:ext cx="2485252" cy="1156869"/>
            <a:chOff x="1611955" y="3017474"/>
            <a:chExt cx="2270669" cy="10569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E659AE-532E-9444-3513-0D2CFF50D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134" t="37938" r="5209" b="38206"/>
            <a:stretch>
              <a:fillRect/>
            </a:stretch>
          </p:blipFill>
          <p:spPr>
            <a:xfrm>
              <a:off x="1611955" y="3017474"/>
              <a:ext cx="2270669" cy="595358"/>
            </a:xfrm>
            <a:prstGeom prst="rect">
              <a:avLst/>
            </a:prstGeom>
          </p:spPr>
        </p:pic>
        <p:sp>
          <p:nvSpPr>
            <p:cNvPr id="12" name="Google Shape;121;p22">
              <a:extLst>
                <a:ext uri="{FF2B5EF4-FFF2-40B4-BE49-F238E27FC236}">
                  <a16:creationId xmlns:a16="http://schemas.microsoft.com/office/drawing/2014/main" id="{712497D7-2099-1A02-868D-790A47ED4782}"/>
                </a:ext>
              </a:extLst>
            </p:cNvPr>
            <p:cNvSpPr txBox="1"/>
            <p:nvPr/>
          </p:nvSpPr>
          <p:spPr>
            <a:xfrm>
              <a:off x="1611955" y="3612832"/>
              <a:ext cx="2270669" cy="46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Sofinancira Evropska unija. Izražena stališča in mnenja so izključno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stališča avtoric 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 ne odražajo nujno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 Evropske unije (EU) ali Izvajalske agencije za izobraževanje in kulturo (EACEA). Niti Evropska unija niti EACEA zanje nista odgovorni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14" name="Google Shape;116;p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C271260D-1A30-4701-907E-CD9CAA1DFBA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r="35726"/>
          <a:stretch>
            <a:fillRect/>
          </a:stretch>
        </p:blipFill>
        <p:spPr>
          <a:xfrm>
            <a:off x="6818788" y="4836746"/>
            <a:ext cx="3389663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6;p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08E04F89-DDBC-0DD2-95FD-02B9E041B3E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64272" r="594" b="43237"/>
          <a:stretch>
            <a:fillRect/>
          </a:stretch>
        </p:blipFill>
        <p:spPr>
          <a:xfrm>
            <a:off x="10208451" y="4836746"/>
            <a:ext cx="1852892" cy="108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85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 preserve="1" userDrawn="1">
  <p:cSld name="viri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;p18">
            <a:extLst>
              <a:ext uri="{FF2B5EF4-FFF2-40B4-BE49-F238E27FC236}">
                <a16:creationId xmlns:a16="http://schemas.microsoft.com/office/drawing/2014/main" id="{62DF6C10-1948-2BF7-66DF-3A056BB69B4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94359" y="1679229"/>
            <a:ext cx="11009969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l-SI" dirty="0"/>
              <a:t>Viri</a:t>
            </a:r>
            <a:endParaRPr dirty="0"/>
          </a:p>
        </p:txBody>
      </p:sp>
      <p:sp>
        <p:nvSpPr>
          <p:cNvPr id="3" name="Google Shape;24;p18">
            <a:extLst>
              <a:ext uri="{FF2B5EF4-FFF2-40B4-BE49-F238E27FC236}">
                <a16:creationId xmlns:a16="http://schemas.microsoft.com/office/drawing/2014/main" id="{0E6F5E67-1C74-9ED4-7237-E291D169A02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4359" y="2739118"/>
            <a:ext cx="110099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1200" b="0" i="0">
                <a:solidFill>
                  <a:srgbClr val="3F3F3F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987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1_Agenda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818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1_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00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userDrawn="1">
  <p:cSld name="Naslov, besedilo, slika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594360" y="2654643"/>
            <a:ext cx="67148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E139279-17AD-8B2F-8733-16E75DD1ECD1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667812" y="2654643"/>
            <a:ext cx="3982851" cy="3031636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sl-SI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1" userDrawn="1">
  <p:cSld name="Titel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142814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1211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103255" y="771323"/>
            <a:ext cx="2127278" cy="222200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19;p1" descr="Ein Bild, das Screensho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99481D0E-A7BB-921A-789E-22C7123D889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419925" y="2132116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1BDCED-BF2B-B048-8BDE-31946172A403}"/>
              </a:ext>
            </a:extLst>
          </p:cNvPr>
          <p:cNvSpPr/>
          <p:nvPr userDrawn="1"/>
        </p:nvSpPr>
        <p:spPr>
          <a:xfrm>
            <a:off x="0" y="5067300"/>
            <a:ext cx="5011330" cy="1539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atin typeface="Aptos" panose="020B0004020202020204" pitchFamily="34" charset="0"/>
            </a:endParaRPr>
          </a:p>
        </p:txBody>
      </p:sp>
      <p:pic>
        <p:nvPicPr>
          <p:cNvPr id="8" name="Google Shape;121;p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09F795BD-10FA-0B28-FF78-5C6C4010172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6196" b="19223"/>
          <a:stretch>
            <a:fillRect/>
          </a:stretch>
        </p:blipFill>
        <p:spPr>
          <a:xfrm>
            <a:off x="3129059" y="5259606"/>
            <a:ext cx="1364732" cy="1257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539D91-27DC-2683-3378-68A92600AB75}"/>
              </a:ext>
            </a:extLst>
          </p:cNvPr>
          <p:cNvGrpSpPr/>
          <p:nvPr userDrawn="1"/>
        </p:nvGrpSpPr>
        <p:grpSpPr>
          <a:xfrm>
            <a:off x="476075" y="5259605"/>
            <a:ext cx="2485252" cy="1156869"/>
            <a:chOff x="1611955" y="3017474"/>
            <a:chExt cx="2270669" cy="10569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ED9FA7-728F-1E92-6779-5BE0C751A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4134" t="37938" r="5209" b="38206"/>
            <a:stretch>
              <a:fillRect/>
            </a:stretch>
          </p:blipFill>
          <p:spPr>
            <a:xfrm>
              <a:off x="1611955" y="3017474"/>
              <a:ext cx="2270669" cy="595358"/>
            </a:xfrm>
            <a:prstGeom prst="rect">
              <a:avLst/>
            </a:prstGeom>
          </p:spPr>
        </p:pic>
        <p:sp>
          <p:nvSpPr>
            <p:cNvPr id="11" name="Google Shape;121;p22">
              <a:extLst>
                <a:ext uri="{FF2B5EF4-FFF2-40B4-BE49-F238E27FC236}">
                  <a16:creationId xmlns:a16="http://schemas.microsoft.com/office/drawing/2014/main" id="{5154BC18-1678-713B-5ADA-79E71C32CC89}"/>
                </a:ext>
              </a:extLst>
            </p:cNvPr>
            <p:cNvSpPr txBox="1"/>
            <p:nvPr/>
          </p:nvSpPr>
          <p:spPr>
            <a:xfrm>
              <a:off x="1611955" y="3612832"/>
              <a:ext cx="2270669" cy="46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Sofinancira Evropska unija. Izražena stališča in mnenja so izključno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stališča avtoric 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 ne odražajo nujno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 Evropske unije (EU) ali Izvajalske agencije za izobraževanje in kulturo (EACEA). Niti Evropska unija niti EACEA zanje nista odgovorni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sp>
        <p:nvSpPr>
          <p:cNvPr id="12" name="Google Shape;23;p18">
            <a:extLst>
              <a:ext uri="{FF2B5EF4-FFF2-40B4-BE49-F238E27FC236}">
                <a16:creationId xmlns:a16="http://schemas.microsoft.com/office/drawing/2014/main" id="{74826849-74E9-E1D5-E726-CB6FF63F8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9360" y="2619388"/>
            <a:ext cx="524255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32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Google Shape;46;p24">
            <a:extLst>
              <a:ext uri="{FF2B5EF4-FFF2-40B4-BE49-F238E27FC236}">
                <a16:creationId xmlns:a16="http://schemas.microsoft.com/office/drawing/2014/main" id="{E91160AA-BD50-35A8-B6FA-AB37211FBC0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9359" y="1690315"/>
            <a:ext cx="5242557" cy="480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b" anchorCtr="0">
            <a:spAutoFit/>
          </a:bodyPr>
          <a:lstStyle>
            <a:lvl1pPr marL="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800" b="1">
                <a:latin typeface="Aptos" panose="020B0004020202020204" pitchFamily="34" charset="0"/>
                <a:cs typeface="Aptos Serif" panose="02020604070405020304" pitchFamily="18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3EC3D0-0C69-33CA-87BF-C46FBB70E078}"/>
              </a:ext>
            </a:extLst>
          </p:cNvPr>
          <p:cNvGrpSpPr/>
          <p:nvPr userDrawn="1"/>
        </p:nvGrpSpPr>
        <p:grpSpPr>
          <a:xfrm>
            <a:off x="6435266" y="4836746"/>
            <a:ext cx="5242555" cy="1904297"/>
            <a:chOff x="6026711" y="4836746"/>
            <a:chExt cx="5242555" cy="1904297"/>
          </a:xfrm>
        </p:grpSpPr>
        <p:pic>
          <p:nvPicPr>
            <p:cNvPr id="2" name="Google Shape;116;p1" descr="Ein Bild, das Text, Schrif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20AAC0F6-6553-2E94-70B9-E8A5C051EF74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 r="35726"/>
            <a:stretch>
              <a:fillRect/>
            </a:stretch>
          </p:blipFill>
          <p:spPr>
            <a:xfrm>
              <a:off x="6026711" y="4836746"/>
              <a:ext cx="3389663" cy="1904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16;p1" descr="Ein Bild, das Text, Schrift, Screenshot, Grafiken enthält.&#10;&#10;Automatisch generierte Beschreibung">
              <a:extLst>
                <a:ext uri="{FF2B5EF4-FFF2-40B4-BE49-F238E27FC236}">
                  <a16:creationId xmlns:a16="http://schemas.microsoft.com/office/drawing/2014/main" id="{C3A16B08-9FB2-BE88-8015-81737EA40C3D}"/>
                </a:ext>
              </a:extLst>
            </p:cNvPr>
            <p:cNvPicPr preferRelativeResize="0"/>
            <p:nvPr userDrawn="1"/>
          </p:nvPicPr>
          <p:blipFill rotWithShape="1">
            <a:blip r:embed="rId5">
              <a:alphaModFix/>
            </a:blip>
            <a:srcRect l="64272" r="594" b="43237"/>
            <a:stretch>
              <a:fillRect/>
            </a:stretch>
          </p:blipFill>
          <p:spPr>
            <a:xfrm>
              <a:off x="9416374" y="5486936"/>
              <a:ext cx="1852892" cy="108094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73155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 userDrawn="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;p18">
            <a:extLst>
              <a:ext uri="{FF2B5EF4-FFF2-40B4-BE49-F238E27FC236}">
                <a16:creationId xmlns:a16="http://schemas.microsoft.com/office/drawing/2014/main" id="{62DF6C10-1948-2BF7-66DF-3A056BB69B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11009969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24;p18">
            <a:extLst>
              <a:ext uri="{FF2B5EF4-FFF2-40B4-BE49-F238E27FC236}">
                <a16:creationId xmlns:a16="http://schemas.microsoft.com/office/drawing/2014/main" id="{0E6F5E67-1C74-9ED4-7237-E291D169A02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4359" y="2739118"/>
            <a:ext cx="67877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743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 userDrawn="1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l-SI" dirty="0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16" name="Google Shape;27;p18">
            <a:extLst>
              <a:ext uri="{FF2B5EF4-FFF2-40B4-BE49-F238E27FC236}">
                <a16:creationId xmlns:a16="http://schemas.microsoft.com/office/drawing/2014/main" id="{4BB93461-8210-0539-2488-73CA17ECA0F9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3;p18">
            <a:extLst>
              <a:ext uri="{FF2B5EF4-FFF2-40B4-BE49-F238E27FC236}">
                <a16:creationId xmlns:a16="http://schemas.microsoft.com/office/drawing/2014/main" id="{6FBD8E96-8E93-B6AD-E5C0-A4B0E89F5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613914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C8A29737-EFD1-06F4-D360-961745774611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427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 preserve="1" userDrawn="1">
  <p:cSld name="1_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l-SI" dirty="0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16" name="Google Shape;27;p18">
            <a:extLst>
              <a:ext uri="{FF2B5EF4-FFF2-40B4-BE49-F238E27FC236}">
                <a16:creationId xmlns:a16="http://schemas.microsoft.com/office/drawing/2014/main" id="{4BB93461-8210-0539-2488-73CA17ECA0F9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3;p18">
            <a:extLst>
              <a:ext uri="{FF2B5EF4-FFF2-40B4-BE49-F238E27FC236}">
                <a16:creationId xmlns:a16="http://schemas.microsoft.com/office/drawing/2014/main" id="{6FBD8E96-8E93-B6AD-E5C0-A4B0E89F5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613914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33FF5-2BE8-97E9-C449-EFDCB15FA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5" y="5798784"/>
            <a:ext cx="5502275" cy="369332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400">
                <a:latin typeface="Aptos" panose="020B0004020202020204" pitchFamily="34" charset="0"/>
              </a:defRPr>
            </a:lvl1pPr>
            <a:lvl2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2pPr>
            <a:lvl3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3pPr>
            <a:lvl4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4pPr>
            <a:lvl5pPr indent="0">
              <a:lnSpc>
                <a:spcPct val="100000"/>
              </a:lnSpc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BDC301D6-E365-A05F-4B71-DE7D012A58C8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361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 userDrawn="1">
  <p:cSld name="Titel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22"/>
          <p:cNvCxnSpPr/>
          <p:nvPr/>
        </p:nvCxnSpPr>
        <p:spPr>
          <a:xfrm>
            <a:off x="5047402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;p18">
            <a:extLst>
              <a:ext uri="{FF2B5EF4-FFF2-40B4-BE49-F238E27FC236}">
                <a16:creationId xmlns:a16="http://schemas.microsoft.com/office/drawing/2014/main" id="{FAAC26CC-4EF5-5FF1-194F-9F778DFE0F4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357029" y="4049764"/>
            <a:ext cx="61738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AAC3F425-B8B8-5183-2EBD-1C47E9263A8F}"/>
              </a:ext>
            </a:extLst>
          </p:cNvPr>
          <p:cNvCxnSpPr/>
          <p:nvPr userDrawn="1"/>
        </p:nvCxnSpPr>
        <p:spPr>
          <a:xfrm>
            <a:off x="4357030" y="3950208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817D1EB6-00F9-E7CC-CD34-A7CEE00DA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53982" y="3111989"/>
            <a:ext cx="61768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990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userDrawn="1">
  <p:cSld name="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594360" y="2654643"/>
            <a:ext cx="67148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E139279-17AD-8B2F-8733-16E75DD1ECD1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667812" y="2654643"/>
            <a:ext cx="3982851" cy="3031636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837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1_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594360" y="5582842"/>
            <a:ext cx="67148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342000" lvl="0" indent="-34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000"/>
              <a:buFont typeface="Arial" panose="020B0604020202020204" pitchFamily="34" charset="0"/>
              <a:buChar char="•"/>
              <a:defRPr sz="2000" b="1">
                <a:solidFill>
                  <a:srgbClr val="035854"/>
                </a:solidFill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E139279-17AD-8B2F-8733-16E75DD1ECD1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667812" y="2858983"/>
            <a:ext cx="3982851" cy="3031636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411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2_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768683E0-2AFF-6CF8-F4ED-0797044C5246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FECAAD91-4A10-DC82-A8CB-F634C1DC23C9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256075" y="2654643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52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userDrawn="1">
  <p:cSld name="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5827D0D2-7F5F-06D7-D0ED-F6932F7ABD0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708904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94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1_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726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Naslov, bullet, slika 2 - spodnja poravnava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594360" y="5582842"/>
            <a:ext cx="67148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342000" lvl="0" indent="-34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854"/>
              </a:buClr>
              <a:buSzPts val="2000"/>
              <a:buFont typeface="Arial" panose="020B0604020202020204" pitchFamily="34" charset="0"/>
              <a:buChar char="•"/>
              <a:defRPr sz="2000" b="1">
                <a:solidFill>
                  <a:srgbClr val="035854"/>
                </a:solidFill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E139279-17AD-8B2F-8733-16E75DD1ECD1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667812" y="2858983"/>
            <a:ext cx="3982851" cy="3031636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50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2_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98;p27">
            <a:extLst>
              <a:ext uri="{FF2B5EF4-FFF2-40B4-BE49-F238E27FC236}">
                <a16:creationId xmlns:a16="http://schemas.microsoft.com/office/drawing/2014/main" id="{25B6E8BC-17F6-DBF3-83F6-57AE93B5BA53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99;p27">
            <a:extLst>
              <a:ext uri="{FF2B5EF4-FFF2-40B4-BE49-F238E27FC236}">
                <a16:creationId xmlns:a16="http://schemas.microsoft.com/office/drawing/2014/main" id="{23031AD6-D367-4A7F-334F-55301C0EC8EA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0;p27">
            <a:extLst>
              <a:ext uri="{FF2B5EF4-FFF2-40B4-BE49-F238E27FC236}">
                <a16:creationId xmlns:a16="http://schemas.microsoft.com/office/drawing/2014/main" id="{D1AF6040-9FE5-0D85-3C02-294F6794D6B5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50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3_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5827D0D2-7F5F-06D7-D0ED-F6932F7ABD0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708904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98;p27">
            <a:extLst>
              <a:ext uri="{FF2B5EF4-FFF2-40B4-BE49-F238E27FC236}">
                <a16:creationId xmlns:a16="http://schemas.microsoft.com/office/drawing/2014/main" id="{4203B8D1-96B9-5A6C-0788-4CCFB2E7DDE9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99;p27">
            <a:extLst>
              <a:ext uri="{FF2B5EF4-FFF2-40B4-BE49-F238E27FC236}">
                <a16:creationId xmlns:a16="http://schemas.microsoft.com/office/drawing/2014/main" id="{C292904E-ED4B-043D-6EAF-042D4ED5AE87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0;p27">
            <a:extLst>
              <a:ext uri="{FF2B5EF4-FFF2-40B4-BE49-F238E27FC236}">
                <a16:creationId xmlns:a16="http://schemas.microsoft.com/office/drawing/2014/main" id="{4220048C-6884-B5E0-653D-645FB0CF265F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45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3_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98;p27">
            <a:extLst>
              <a:ext uri="{FF2B5EF4-FFF2-40B4-BE49-F238E27FC236}">
                <a16:creationId xmlns:a16="http://schemas.microsoft.com/office/drawing/2014/main" id="{9A741083-3BA2-34FC-D438-43BC91B6D7EE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99;p27">
            <a:extLst>
              <a:ext uri="{FF2B5EF4-FFF2-40B4-BE49-F238E27FC236}">
                <a16:creationId xmlns:a16="http://schemas.microsoft.com/office/drawing/2014/main" id="{A976C4ED-368C-793D-75C3-816DB7FCE7C9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7">
            <a:extLst>
              <a:ext uri="{FF2B5EF4-FFF2-40B4-BE49-F238E27FC236}">
                <a16:creationId xmlns:a16="http://schemas.microsoft.com/office/drawing/2014/main" id="{99198825-9EDA-5BDA-65D9-44C8AA3095B3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;p23">
            <a:extLst>
              <a:ext uri="{FF2B5EF4-FFF2-40B4-BE49-F238E27FC236}">
                <a16:creationId xmlns:a16="http://schemas.microsoft.com/office/drawing/2014/main" id="{574E85B0-D359-0FF2-63ED-85D0DA45B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2654643"/>
            <a:ext cx="110566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057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 userDrawn="1">
  <p:cSld name="Titel 3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;p18">
            <a:extLst>
              <a:ext uri="{FF2B5EF4-FFF2-40B4-BE49-F238E27FC236}">
                <a16:creationId xmlns:a16="http://schemas.microsoft.com/office/drawing/2014/main" id="{B8D25799-71AB-7417-596D-CC5F4C60845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97407" y="4055741"/>
            <a:ext cx="5350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8CA8CAED-E66F-480C-E62D-A5ADF3CBE402}"/>
              </a:ext>
            </a:extLst>
          </p:cNvPr>
          <p:cNvCxnSpPr/>
          <p:nvPr userDrawn="1"/>
        </p:nvCxnSpPr>
        <p:spPr>
          <a:xfrm>
            <a:off x="597408" y="3956185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;p18">
            <a:extLst>
              <a:ext uri="{FF2B5EF4-FFF2-40B4-BE49-F238E27FC236}">
                <a16:creationId xmlns:a16="http://schemas.microsoft.com/office/drawing/2014/main" id="{C9E76A67-0954-1F6E-9CD6-359773E59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117966"/>
            <a:ext cx="53505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198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userDrawn="1">
  <p:cSld name="Tabell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Google Shape;24;p18">
            <a:extLst>
              <a:ext uri="{FF2B5EF4-FFF2-40B4-BE49-F238E27FC236}">
                <a16:creationId xmlns:a16="http://schemas.microsoft.com/office/drawing/2014/main" id="{D8713857-10D9-A715-FC2B-920C2B283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3342161"/>
            <a:ext cx="4177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720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preserve="1" userDrawn="1">
  <p:cSld name="1_Tabell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Google Shape;24;p18">
            <a:extLst>
              <a:ext uri="{FF2B5EF4-FFF2-40B4-BE49-F238E27FC236}">
                <a16:creationId xmlns:a16="http://schemas.microsoft.com/office/drawing/2014/main" id="{D8713857-10D9-A715-FC2B-920C2B2839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3342161"/>
            <a:ext cx="4177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>
                <a:solidFill>
                  <a:schemeClr val="accent4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49;p24">
            <a:extLst>
              <a:ext uri="{FF2B5EF4-FFF2-40B4-BE49-F238E27FC236}">
                <a16:creationId xmlns:a16="http://schemas.microsoft.com/office/drawing/2014/main" id="{1F190A31-E384-6D0D-E025-2E6F3099494C}"/>
              </a:ext>
            </a:extLst>
          </p:cNvPr>
          <p:cNvSpPr/>
          <p:nvPr userDrawn="1"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50;p24">
            <a:extLst>
              <a:ext uri="{FF2B5EF4-FFF2-40B4-BE49-F238E27FC236}">
                <a16:creationId xmlns:a16="http://schemas.microsoft.com/office/drawing/2014/main" id="{ABCE621A-F12B-C3EF-4AC2-E2A1D889E1C8}"/>
              </a:ext>
            </a:extLst>
          </p:cNvPr>
          <p:cNvSpPr/>
          <p:nvPr userDrawn="1"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51;p24">
            <a:extLst>
              <a:ext uri="{FF2B5EF4-FFF2-40B4-BE49-F238E27FC236}">
                <a16:creationId xmlns:a16="http://schemas.microsoft.com/office/drawing/2014/main" id="{D472338F-BCCC-5643-F45A-1E8E48A889DC}"/>
              </a:ext>
            </a:extLst>
          </p:cNvPr>
          <p:cNvSpPr/>
          <p:nvPr userDrawn="1"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233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 preserve="1" userDrawn="1">
  <p:cSld name="2_Tabelle 2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0" name="Google Shape;4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5" name="Google Shape;27;p18">
            <a:extLst>
              <a:ext uri="{FF2B5EF4-FFF2-40B4-BE49-F238E27FC236}">
                <a16:creationId xmlns:a16="http://schemas.microsoft.com/office/drawing/2014/main" id="{5C823A7E-E3B2-2BED-C707-1F7716CA0B8D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23;p18">
            <a:extLst>
              <a:ext uri="{FF2B5EF4-FFF2-40B4-BE49-F238E27FC236}">
                <a16:creationId xmlns:a16="http://schemas.microsoft.com/office/drawing/2014/main" id="{A10A7E6E-8926-E32B-3126-BAACA28A7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9" y="1679229"/>
            <a:ext cx="524255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Google Shape;633;p73">
            <a:extLst>
              <a:ext uri="{FF2B5EF4-FFF2-40B4-BE49-F238E27FC236}">
                <a16:creationId xmlns:a16="http://schemas.microsoft.com/office/drawing/2014/main" id="{5FF96810-6E19-FEA4-797F-11A24AB18F9E}"/>
              </a:ext>
            </a:extLst>
          </p:cNvPr>
          <p:cNvSpPr/>
          <p:nvPr/>
        </p:nvSpPr>
        <p:spPr>
          <a:xfrm>
            <a:off x="-2975169" y="1594137"/>
            <a:ext cx="5503386" cy="5503386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  <a:noFill/>
          <a:ln w="25400" cap="flat" cmpd="sng">
            <a:solidFill>
              <a:srgbClr val="64B1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" name="Google Shape;635;p73">
            <a:extLst>
              <a:ext uri="{FF2B5EF4-FFF2-40B4-BE49-F238E27FC236}">
                <a16:creationId xmlns:a16="http://schemas.microsoft.com/office/drawing/2014/main" id="{E0106C45-7E3F-6E1E-0859-0AD9EB44C39B}"/>
              </a:ext>
            </a:extLst>
          </p:cNvPr>
          <p:cNvSpPr txBox="1"/>
          <p:nvPr userDrawn="1"/>
        </p:nvSpPr>
        <p:spPr>
          <a:xfrm>
            <a:off x="1930867" y="2488007"/>
            <a:ext cx="8562421" cy="3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2" name="Google Shape;636;p73">
            <a:extLst>
              <a:ext uri="{FF2B5EF4-FFF2-40B4-BE49-F238E27FC236}">
                <a16:creationId xmlns:a16="http://schemas.microsoft.com/office/drawing/2014/main" id="{12F17530-0D6C-5B0F-E179-891AA388C838}"/>
              </a:ext>
            </a:extLst>
          </p:cNvPr>
          <p:cNvSpPr/>
          <p:nvPr/>
        </p:nvSpPr>
        <p:spPr>
          <a:xfrm>
            <a:off x="1698711" y="2441576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FAB5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4" name="Google Shape;638;p73">
            <a:extLst>
              <a:ext uri="{FF2B5EF4-FFF2-40B4-BE49-F238E27FC236}">
                <a16:creationId xmlns:a16="http://schemas.microsoft.com/office/drawing/2014/main" id="{015AC85E-8239-A91A-9D08-5797DBF969F7}"/>
              </a:ext>
            </a:extLst>
          </p:cNvPr>
          <p:cNvSpPr txBox="1"/>
          <p:nvPr/>
        </p:nvSpPr>
        <p:spPr>
          <a:xfrm>
            <a:off x="2267248" y="3045509"/>
            <a:ext cx="8226040" cy="371450"/>
          </a:xfrm>
          <a:prstGeom prst="rect">
            <a:avLst/>
          </a:prstGeom>
          <a:solidFill>
            <a:srgbClr val="FAD706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" name="Google Shape;639;p73">
            <a:extLst>
              <a:ext uri="{FF2B5EF4-FFF2-40B4-BE49-F238E27FC236}">
                <a16:creationId xmlns:a16="http://schemas.microsoft.com/office/drawing/2014/main" id="{5667C754-6A31-E304-7616-33CEF6953F6B}"/>
              </a:ext>
            </a:extLst>
          </p:cNvPr>
          <p:cNvSpPr/>
          <p:nvPr/>
        </p:nvSpPr>
        <p:spPr>
          <a:xfrm>
            <a:off x="2035093" y="2999078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FAD7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7" name="Google Shape;641;p73">
            <a:extLst>
              <a:ext uri="{FF2B5EF4-FFF2-40B4-BE49-F238E27FC236}">
                <a16:creationId xmlns:a16="http://schemas.microsoft.com/office/drawing/2014/main" id="{7C2D587F-477E-31D3-458B-9662019676E4}"/>
              </a:ext>
            </a:extLst>
          </p:cNvPr>
          <p:cNvSpPr txBox="1"/>
          <p:nvPr/>
        </p:nvSpPr>
        <p:spPr>
          <a:xfrm>
            <a:off x="2451584" y="3602602"/>
            <a:ext cx="8041704" cy="371450"/>
          </a:xfrm>
          <a:prstGeom prst="rect">
            <a:avLst/>
          </a:prstGeom>
          <a:solidFill>
            <a:srgbClr val="D6D21C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8" name="Google Shape;642;p73">
            <a:extLst>
              <a:ext uri="{FF2B5EF4-FFF2-40B4-BE49-F238E27FC236}">
                <a16:creationId xmlns:a16="http://schemas.microsoft.com/office/drawing/2014/main" id="{6D552547-DEFB-2525-CCDD-CC1FEA6BD670}"/>
              </a:ext>
            </a:extLst>
          </p:cNvPr>
          <p:cNvSpPr/>
          <p:nvPr/>
        </p:nvSpPr>
        <p:spPr>
          <a:xfrm>
            <a:off x="2219428" y="3556171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CBE2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0" name="Google Shape;644;p73">
            <a:extLst>
              <a:ext uri="{FF2B5EF4-FFF2-40B4-BE49-F238E27FC236}">
                <a16:creationId xmlns:a16="http://schemas.microsoft.com/office/drawing/2014/main" id="{60D20F4E-765E-2F4F-C2BB-69CCFDB59445}"/>
              </a:ext>
            </a:extLst>
          </p:cNvPr>
          <p:cNvSpPr txBox="1"/>
          <p:nvPr/>
        </p:nvSpPr>
        <p:spPr>
          <a:xfrm>
            <a:off x="2510442" y="4160104"/>
            <a:ext cx="7982846" cy="371450"/>
          </a:xfrm>
          <a:prstGeom prst="rect">
            <a:avLst/>
          </a:prstGeom>
          <a:solidFill>
            <a:srgbClr val="71C327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1" name="Google Shape;645;p73">
            <a:extLst>
              <a:ext uri="{FF2B5EF4-FFF2-40B4-BE49-F238E27FC236}">
                <a16:creationId xmlns:a16="http://schemas.microsoft.com/office/drawing/2014/main" id="{458C5B65-A0CB-4D91-9C3E-23E8D116688F}"/>
              </a:ext>
            </a:extLst>
          </p:cNvPr>
          <p:cNvSpPr/>
          <p:nvPr/>
        </p:nvSpPr>
        <p:spPr>
          <a:xfrm>
            <a:off x="2278285" y="4113673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A3C4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3" name="Google Shape;647;p73">
            <a:extLst>
              <a:ext uri="{FF2B5EF4-FFF2-40B4-BE49-F238E27FC236}">
                <a16:creationId xmlns:a16="http://schemas.microsoft.com/office/drawing/2014/main" id="{8956F937-4882-5168-4352-0295214EB3CF}"/>
              </a:ext>
            </a:extLst>
          </p:cNvPr>
          <p:cNvSpPr txBox="1"/>
          <p:nvPr/>
        </p:nvSpPr>
        <p:spPr>
          <a:xfrm>
            <a:off x="2451584" y="4717606"/>
            <a:ext cx="8041704" cy="371450"/>
          </a:xfrm>
          <a:prstGeom prst="rect">
            <a:avLst/>
          </a:prstGeom>
          <a:solidFill>
            <a:srgbClr val="35B579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4" name="Google Shape;648;p73">
            <a:extLst>
              <a:ext uri="{FF2B5EF4-FFF2-40B4-BE49-F238E27FC236}">
                <a16:creationId xmlns:a16="http://schemas.microsoft.com/office/drawing/2014/main" id="{F78F4EAD-CDFE-C4B5-27BB-D7B612CB9CD5}"/>
              </a:ext>
            </a:extLst>
          </p:cNvPr>
          <p:cNvSpPr/>
          <p:nvPr/>
        </p:nvSpPr>
        <p:spPr>
          <a:xfrm>
            <a:off x="2219428" y="4671175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35B5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" name="Google Shape;650;p73">
            <a:extLst>
              <a:ext uri="{FF2B5EF4-FFF2-40B4-BE49-F238E27FC236}">
                <a16:creationId xmlns:a16="http://schemas.microsoft.com/office/drawing/2014/main" id="{44D2AB72-7042-F845-DF0D-10B069F22017}"/>
              </a:ext>
            </a:extLst>
          </p:cNvPr>
          <p:cNvSpPr txBox="1"/>
          <p:nvPr/>
        </p:nvSpPr>
        <p:spPr>
          <a:xfrm>
            <a:off x="2267248" y="5274700"/>
            <a:ext cx="8226040" cy="371450"/>
          </a:xfrm>
          <a:prstGeom prst="rect">
            <a:avLst/>
          </a:prstGeom>
          <a:solidFill>
            <a:srgbClr val="64B1BE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7" name="Google Shape;651;p73">
            <a:extLst>
              <a:ext uri="{FF2B5EF4-FFF2-40B4-BE49-F238E27FC236}">
                <a16:creationId xmlns:a16="http://schemas.microsoft.com/office/drawing/2014/main" id="{ABE8F6A9-8CDC-B607-4035-7D1F1B8C650A}"/>
              </a:ext>
            </a:extLst>
          </p:cNvPr>
          <p:cNvSpPr/>
          <p:nvPr/>
        </p:nvSpPr>
        <p:spPr>
          <a:xfrm>
            <a:off x="2035093" y="5228268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64B1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9" name="Google Shape;653;p73">
            <a:extLst>
              <a:ext uri="{FF2B5EF4-FFF2-40B4-BE49-F238E27FC236}">
                <a16:creationId xmlns:a16="http://schemas.microsoft.com/office/drawing/2014/main" id="{B2062772-B292-DC3A-5C89-1692044A45B7}"/>
              </a:ext>
            </a:extLst>
          </p:cNvPr>
          <p:cNvSpPr txBox="1"/>
          <p:nvPr/>
        </p:nvSpPr>
        <p:spPr>
          <a:xfrm>
            <a:off x="1930868" y="5832202"/>
            <a:ext cx="8562420" cy="371450"/>
          </a:xfrm>
          <a:prstGeom prst="rect">
            <a:avLst/>
          </a:prstGeom>
          <a:solidFill>
            <a:srgbClr val="4393A0"/>
          </a:solidFill>
          <a:ln>
            <a:noFill/>
          </a:ln>
        </p:spPr>
        <p:txBody>
          <a:bodyPr spcFirstLastPara="1" wrap="square" lIns="3149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" name="Google Shape;654;p73">
            <a:extLst>
              <a:ext uri="{FF2B5EF4-FFF2-40B4-BE49-F238E27FC236}">
                <a16:creationId xmlns:a16="http://schemas.microsoft.com/office/drawing/2014/main" id="{83606B1F-AA15-65A9-A212-C61983494A75}"/>
              </a:ext>
            </a:extLst>
          </p:cNvPr>
          <p:cNvSpPr/>
          <p:nvPr/>
        </p:nvSpPr>
        <p:spPr>
          <a:xfrm>
            <a:off x="1698711" y="5785770"/>
            <a:ext cx="464312" cy="464312"/>
          </a:xfrm>
          <a:prstGeom prst="ellipse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00" scaled="0"/>
          </a:gradFill>
          <a:ln w="9525" cap="flat" cmpd="sng">
            <a:solidFill>
              <a:srgbClr val="439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1" name="Google Shape;98;p27">
            <a:extLst>
              <a:ext uri="{FF2B5EF4-FFF2-40B4-BE49-F238E27FC236}">
                <a16:creationId xmlns:a16="http://schemas.microsoft.com/office/drawing/2014/main" id="{A2633846-581F-D7BC-5AFD-A88EE665A38D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2" name="Google Shape;99;p27">
            <a:extLst>
              <a:ext uri="{FF2B5EF4-FFF2-40B4-BE49-F238E27FC236}">
                <a16:creationId xmlns:a16="http://schemas.microsoft.com/office/drawing/2014/main" id="{F7123646-8718-9935-01E3-F2565FC0585A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00;p27">
            <a:extLst>
              <a:ext uri="{FF2B5EF4-FFF2-40B4-BE49-F238E27FC236}">
                <a16:creationId xmlns:a16="http://schemas.microsoft.com/office/drawing/2014/main" id="{45330F9F-E0D4-094B-D45E-5D132D6FCDB7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F972D00-CC7F-C736-B9C6-9396198F519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163022" y="2488006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F17EC047-BC18-EB02-CF63-2F215A31709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499404" y="3045509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2C67DBEA-FB1D-4ABE-E017-A1A0FED74D3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83739" y="3602603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D855BB1-D882-F5B3-0393-EA92D10C8D72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2742596" y="4160105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203572E9-6FC5-848B-6268-3656FC2C2D98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683739" y="4717606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F2B2742F-8FAD-AAD8-C1B7-09D38627CFD4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2499404" y="5274701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ABBF3130-D7E5-F824-05BD-4A58CCB65086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63022" y="5831794"/>
            <a:ext cx="6468635" cy="40006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000" b="1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79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 preserve="1" userDrawn="1">
  <p:cSld name="Titelinhalt und Tabell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4123575" y="4506329"/>
            <a:ext cx="416894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4123576" y="596887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grpSp>
        <p:nvGrpSpPr>
          <p:cNvPr id="76" name="Google Shape;76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7" name="Google Shape;77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6E1B27-65FD-705F-D833-80F69FAB7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203" y="1267067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b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6030CC5-787B-8FF1-5667-8D590AEE1D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7055" y="3591659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t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B41C06A-BA02-6630-B260-744A139C1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039788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t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309B9D4-6B72-3111-77BF-0253F8E6E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1819" y="4995542"/>
            <a:ext cx="4168945" cy="92042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0000" tIns="90000" rIns="91425" bIns="90000" anchor="b" anchorCtr="0">
            <a:spAutoFit/>
          </a:bodyPr>
          <a:lstStyle>
            <a:lvl1pPr>
              <a:defRPr lang="en-US" sz="2400" b="1" smtClean="0">
                <a:solidFill>
                  <a:srgbClr val="4D4D4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sl-SI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798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0" name="Google Shape;110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575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1_Titelinhalt und Tabell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3661409" y="4506329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3661409" y="596887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603885" y="778948"/>
            <a:ext cx="2825115" cy="353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3661410" y="1934758"/>
            <a:ext cx="7936230" cy="257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4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grpSp>
        <p:nvGrpSpPr>
          <p:cNvPr id="76" name="Google Shape;76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7" name="Google Shape;77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933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Naslov in dve besedili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66" name="Google Shape;66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61;p23">
            <a:extLst>
              <a:ext uri="{FF2B5EF4-FFF2-40B4-BE49-F238E27FC236}">
                <a16:creationId xmlns:a16="http://schemas.microsoft.com/office/drawing/2014/main" id="{768683E0-2AFF-6CF8-F4ED-0797044C5246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654644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FECAAD91-4A10-DC82-A8CB-F634C1DC23C9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256075" y="2654643"/>
            <a:ext cx="5394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3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 preserve="1" userDrawn="1">
  <p:cSld name="2_Titelinhalt und Tabell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C5C9902-4870-EF42-D2CE-EED25CD41A57}"/>
              </a:ext>
            </a:extLst>
          </p:cNvPr>
          <p:cNvGrpSpPr/>
          <p:nvPr userDrawn="1"/>
        </p:nvGrpSpPr>
        <p:grpSpPr>
          <a:xfrm>
            <a:off x="-2071797" y="2439793"/>
            <a:ext cx="6106290" cy="5669493"/>
            <a:chOff x="-2071797" y="2439793"/>
            <a:chExt cx="6106290" cy="5669493"/>
          </a:xfrm>
        </p:grpSpPr>
        <p:sp>
          <p:nvSpPr>
            <p:cNvPr id="2" name="Google Shape;56;p22">
              <a:extLst>
                <a:ext uri="{FF2B5EF4-FFF2-40B4-BE49-F238E27FC236}">
                  <a16:creationId xmlns:a16="http://schemas.microsoft.com/office/drawing/2014/main" id="{8A429A4E-07A8-68B7-4752-A46E851A302B}"/>
                </a:ext>
              </a:extLst>
            </p:cNvPr>
            <p:cNvSpPr/>
            <p:nvPr userDrawn="1"/>
          </p:nvSpPr>
          <p:spPr>
            <a:xfrm rot="16200000">
              <a:off x="-1994302" y="2784058"/>
              <a:ext cx="3988604" cy="4143593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57;p22">
              <a:extLst>
                <a:ext uri="{FF2B5EF4-FFF2-40B4-BE49-F238E27FC236}">
                  <a16:creationId xmlns:a16="http://schemas.microsoft.com/office/drawing/2014/main" id="{CBA8D95D-6134-ECC4-C18E-388485F922B5}"/>
                </a:ext>
              </a:extLst>
            </p:cNvPr>
            <p:cNvSpPr/>
            <p:nvPr userDrawn="1"/>
          </p:nvSpPr>
          <p:spPr>
            <a:xfrm rot="10800000">
              <a:off x="1657654" y="5606713"/>
              <a:ext cx="2376839" cy="2502573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58;p22">
              <a:extLst>
                <a:ext uri="{FF2B5EF4-FFF2-40B4-BE49-F238E27FC236}">
                  <a16:creationId xmlns:a16="http://schemas.microsoft.com/office/drawing/2014/main" id="{521007E2-5395-878C-22EF-A57F8E6B2813}"/>
                </a:ext>
              </a:extLst>
            </p:cNvPr>
            <p:cNvSpPr/>
            <p:nvPr userDrawn="1"/>
          </p:nvSpPr>
          <p:spPr>
            <a:xfrm rot="13446178">
              <a:off x="691437" y="2439793"/>
              <a:ext cx="1375053" cy="140689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3661409" y="4789088"/>
            <a:ext cx="7936230" cy="78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71" name="Google Shape;71;p26"/>
          <p:cNvCxnSpPr/>
          <p:nvPr/>
        </p:nvCxnSpPr>
        <p:spPr>
          <a:xfrm>
            <a:off x="3661409" y="5659694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3661410" y="2068912"/>
            <a:ext cx="7936230" cy="257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4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787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90" name="Google Shape;90;p8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6" name="Google Shape;44;p24">
            <a:extLst>
              <a:ext uri="{FF2B5EF4-FFF2-40B4-BE49-F238E27FC236}">
                <a16:creationId xmlns:a16="http://schemas.microsoft.com/office/drawing/2014/main" id="{14067E3E-0322-15D1-38DF-D8130E57589E}"/>
              </a:ext>
            </a:extLst>
          </p:cNvPr>
          <p:cNvCxnSpPr>
            <a:cxnSpLocks/>
          </p:cNvCxnSpPr>
          <p:nvPr userDrawn="1"/>
        </p:nvCxnSpPr>
        <p:spPr>
          <a:xfrm>
            <a:off x="594360" y="1008752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70;p26">
            <a:extLst>
              <a:ext uri="{FF2B5EF4-FFF2-40B4-BE49-F238E27FC236}">
                <a16:creationId xmlns:a16="http://schemas.microsoft.com/office/drawing/2014/main" id="{E3C93DD9-9245-9736-FDB2-6A86B2383D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65124"/>
            <a:ext cx="10971827" cy="57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938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 preserve="1" userDrawn="1">
  <p:cSld name="1_Titel 3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 rot="5400000">
            <a:off x="10295512" y="1466630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7;p18">
            <a:extLst>
              <a:ext uri="{FF2B5EF4-FFF2-40B4-BE49-F238E27FC236}">
                <a16:creationId xmlns:a16="http://schemas.microsoft.com/office/drawing/2014/main" id="{8CA8CAED-E66F-480C-E62D-A5ADF3CBE402}"/>
              </a:ext>
            </a:extLst>
          </p:cNvPr>
          <p:cNvCxnSpPr/>
          <p:nvPr userDrawn="1"/>
        </p:nvCxnSpPr>
        <p:spPr>
          <a:xfrm>
            <a:off x="597408" y="3956185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23;p18">
            <a:extLst>
              <a:ext uri="{FF2B5EF4-FFF2-40B4-BE49-F238E27FC236}">
                <a16:creationId xmlns:a16="http://schemas.microsoft.com/office/drawing/2014/main" id="{C9E76A67-0954-1F6E-9CD6-359773E59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3117966"/>
            <a:ext cx="90693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60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14BA3A-6EE3-CA86-3FBB-A13E8ED39AAA}"/>
              </a:ext>
            </a:extLst>
          </p:cNvPr>
          <p:cNvSpPr/>
          <p:nvPr userDrawn="1"/>
        </p:nvSpPr>
        <p:spPr>
          <a:xfrm>
            <a:off x="0" y="5067300"/>
            <a:ext cx="5011330" cy="1539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atin typeface="Aptos" panose="020B0004020202020204" pitchFamily="34" charset="0"/>
            </a:endParaRPr>
          </a:p>
        </p:txBody>
      </p:sp>
      <p:pic>
        <p:nvPicPr>
          <p:cNvPr id="9" name="Google Shape;121;p1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C7D1C118-54BD-27AB-88FE-ABF5BAEACB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66196" b="19223"/>
          <a:stretch>
            <a:fillRect/>
          </a:stretch>
        </p:blipFill>
        <p:spPr>
          <a:xfrm>
            <a:off x="3129059" y="5259606"/>
            <a:ext cx="1364732" cy="1257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B71067-4945-2024-C59D-FF7763531B49}"/>
              </a:ext>
            </a:extLst>
          </p:cNvPr>
          <p:cNvGrpSpPr/>
          <p:nvPr userDrawn="1"/>
        </p:nvGrpSpPr>
        <p:grpSpPr>
          <a:xfrm>
            <a:off x="476075" y="5259605"/>
            <a:ext cx="2485252" cy="1156869"/>
            <a:chOff x="1611955" y="3017474"/>
            <a:chExt cx="2270669" cy="10569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E659AE-532E-9444-3513-0D2CFF50D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134" t="37938" r="5209" b="38206"/>
            <a:stretch>
              <a:fillRect/>
            </a:stretch>
          </p:blipFill>
          <p:spPr>
            <a:xfrm>
              <a:off x="1611955" y="3017474"/>
              <a:ext cx="2270669" cy="595358"/>
            </a:xfrm>
            <a:prstGeom prst="rect">
              <a:avLst/>
            </a:prstGeom>
          </p:spPr>
        </p:pic>
        <p:sp>
          <p:nvSpPr>
            <p:cNvPr id="12" name="Google Shape;121;p22">
              <a:extLst>
                <a:ext uri="{FF2B5EF4-FFF2-40B4-BE49-F238E27FC236}">
                  <a16:creationId xmlns:a16="http://schemas.microsoft.com/office/drawing/2014/main" id="{712497D7-2099-1A02-868D-790A47ED4782}"/>
                </a:ext>
              </a:extLst>
            </p:cNvPr>
            <p:cNvSpPr txBox="1"/>
            <p:nvPr/>
          </p:nvSpPr>
          <p:spPr>
            <a:xfrm>
              <a:off x="1611955" y="3612832"/>
              <a:ext cx="2270669" cy="46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Sofinancira Evropska unija. Izražena stališča in mnenja so izključno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stališča avtoric 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 ne odražajo nujno </a:t>
              </a:r>
              <a:r>
                <a:rPr lang="sl-SI" sz="600" noProof="0" dirty="0">
                  <a:latin typeface="Aptos" panose="020B0004020202020204" pitchFamily="34" charset="0"/>
                  <a:cs typeface="Arial" panose="020B0604020202020204" pitchFamily="34" charset="0"/>
                </a:rPr>
                <a:t>stališč Evropske unije (EU) ali Izvajalske agencije za izobraževanje in kulturo (EACEA). Niti Evropska unija niti EACEA zanje nista odgovorni</a:t>
              </a:r>
              <a:r>
                <a:rPr lang="sl-SI" sz="600" b="0" i="0" u="none" strike="noStrike" cap="none" noProof="0" dirty="0">
                  <a:latin typeface="Aptos" panose="020B00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14" name="Google Shape;116;p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C271260D-1A30-4701-907E-CD9CAA1DFBA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r="35726"/>
          <a:stretch>
            <a:fillRect/>
          </a:stretch>
        </p:blipFill>
        <p:spPr>
          <a:xfrm>
            <a:off x="6818788" y="4836746"/>
            <a:ext cx="3389663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6;p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08E04F89-DDBC-0DD2-95FD-02B9E041B3E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64272" r="594" b="43237"/>
          <a:stretch>
            <a:fillRect/>
          </a:stretch>
        </p:blipFill>
        <p:spPr>
          <a:xfrm>
            <a:off x="10208451" y="4836746"/>
            <a:ext cx="1852892" cy="108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572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 preserve="1" userDrawn="1">
  <p:cSld name="1_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23;p18">
            <a:extLst>
              <a:ext uri="{FF2B5EF4-FFF2-40B4-BE49-F238E27FC236}">
                <a16:creationId xmlns:a16="http://schemas.microsoft.com/office/drawing/2014/main" id="{62DF6C10-1948-2BF7-66DF-3A056BB69B4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94359" y="1679229"/>
            <a:ext cx="11009969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sl-SI" dirty="0"/>
              <a:t>Viri</a:t>
            </a:r>
            <a:endParaRPr dirty="0"/>
          </a:p>
        </p:txBody>
      </p:sp>
      <p:sp>
        <p:nvSpPr>
          <p:cNvPr id="3" name="Google Shape;24;p18">
            <a:extLst>
              <a:ext uri="{FF2B5EF4-FFF2-40B4-BE49-F238E27FC236}">
                <a16:creationId xmlns:a16="http://schemas.microsoft.com/office/drawing/2014/main" id="{0E6F5E67-1C74-9ED4-7237-E291D169A02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4359" y="2739118"/>
            <a:ext cx="110099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1200" b="0" i="0">
                <a:solidFill>
                  <a:srgbClr val="3F3F3F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12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Naslov in besedilo levo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60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1_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98;p27">
            <a:extLst>
              <a:ext uri="{FF2B5EF4-FFF2-40B4-BE49-F238E27FC236}">
                <a16:creationId xmlns:a16="http://schemas.microsoft.com/office/drawing/2014/main" id="{25B6E8BC-17F6-DBF3-83F6-57AE93B5BA53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99;p27">
            <a:extLst>
              <a:ext uri="{FF2B5EF4-FFF2-40B4-BE49-F238E27FC236}">
                <a16:creationId xmlns:a16="http://schemas.microsoft.com/office/drawing/2014/main" id="{23031AD6-D367-4A7F-334F-55301C0EC8EA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0;p27">
            <a:extLst>
              <a:ext uri="{FF2B5EF4-FFF2-40B4-BE49-F238E27FC236}">
                <a16:creationId xmlns:a16="http://schemas.microsoft.com/office/drawing/2014/main" id="{D1AF6040-9FE5-0D85-3C02-294F6794D6B5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93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 preserve="1" userDrawn="1">
  <p:cSld name="Naslov in dve besedili levo - manjša grafika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24"/>
          <p:cNvCxnSpPr/>
          <p:nvPr/>
        </p:nvCxnSpPr>
        <p:spPr>
          <a:xfrm>
            <a:off x="6318885" y="595283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70;p26">
            <a:extLst>
              <a:ext uri="{FF2B5EF4-FFF2-40B4-BE49-F238E27FC236}">
                <a16:creationId xmlns:a16="http://schemas.microsoft.com/office/drawing/2014/main" id="{C150ACFE-C1AC-62E7-DD98-08D8617A4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8885" y="4506329"/>
            <a:ext cx="52787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5827D0D2-7F5F-06D7-D0ED-F6932F7ABD00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94360" y="2708904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61;p23">
            <a:extLst>
              <a:ext uri="{FF2B5EF4-FFF2-40B4-BE49-F238E27FC236}">
                <a16:creationId xmlns:a16="http://schemas.microsoft.com/office/drawing/2014/main" id="{B451E4F4-7E38-F884-257C-B1EEB8187D08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594360" y="5543453"/>
            <a:ext cx="5207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98;p27">
            <a:extLst>
              <a:ext uri="{FF2B5EF4-FFF2-40B4-BE49-F238E27FC236}">
                <a16:creationId xmlns:a16="http://schemas.microsoft.com/office/drawing/2014/main" id="{4203B8D1-96B9-5A6C-0788-4CCFB2E7DDE9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99;p27">
            <a:extLst>
              <a:ext uri="{FF2B5EF4-FFF2-40B4-BE49-F238E27FC236}">
                <a16:creationId xmlns:a16="http://schemas.microsoft.com/office/drawing/2014/main" id="{C292904E-ED4B-043D-6EAF-042D4ED5AE87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0;p27">
            <a:extLst>
              <a:ext uri="{FF2B5EF4-FFF2-40B4-BE49-F238E27FC236}">
                <a16:creationId xmlns:a16="http://schemas.microsoft.com/office/drawing/2014/main" id="{4220048C-6884-B5E0-653D-645FB0CF265F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701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1_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cxnSp>
        <p:nvCxnSpPr>
          <p:cNvPr id="8" name="Google Shape;27;p18">
            <a:extLst>
              <a:ext uri="{FF2B5EF4-FFF2-40B4-BE49-F238E27FC236}">
                <a16:creationId xmlns:a16="http://schemas.microsoft.com/office/drawing/2014/main" id="{767E8DCB-FD69-12BF-ACB3-0D493AC48D6A}"/>
              </a:ext>
            </a:extLst>
          </p:cNvPr>
          <p:cNvCxnSpPr/>
          <p:nvPr userDrawn="1"/>
        </p:nvCxnSpPr>
        <p:spPr>
          <a:xfrm>
            <a:off x="594360" y="231648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3;p18">
            <a:extLst>
              <a:ext uri="{FF2B5EF4-FFF2-40B4-BE49-F238E27FC236}">
                <a16:creationId xmlns:a16="http://schemas.microsoft.com/office/drawing/2014/main" id="{3208D451-DE01-4D88-79C8-D5E32EF320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58" y="1679229"/>
            <a:ext cx="1105662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Aptos Serif" panose="02020604070405020304" pitchFamily="18" charset="0"/>
                <a:ea typeface="Aptos Serif" panose="02020604070405020304" pitchFamily="18" charset="0"/>
                <a:cs typeface="Aptos Serif" panose="02020604070405020304" pitchFamily="18" charset="0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Google Shape;98;p27">
            <a:extLst>
              <a:ext uri="{FF2B5EF4-FFF2-40B4-BE49-F238E27FC236}">
                <a16:creationId xmlns:a16="http://schemas.microsoft.com/office/drawing/2014/main" id="{9A741083-3BA2-34FC-D438-43BC91B6D7EE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99;p27">
            <a:extLst>
              <a:ext uri="{FF2B5EF4-FFF2-40B4-BE49-F238E27FC236}">
                <a16:creationId xmlns:a16="http://schemas.microsoft.com/office/drawing/2014/main" id="{A976C4ED-368C-793D-75C3-816DB7FCE7C9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7">
            <a:extLst>
              <a:ext uri="{FF2B5EF4-FFF2-40B4-BE49-F238E27FC236}">
                <a16:creationId xmlns:a16="http://schemas.microsoft.com/office/drawing/2014/main" id="{99198825-9EDA-5BDA-65D9-44C8AA3095B3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;p23">
            <a:extLst>
              <a:ext uri="{FF2B5EF4-FFF2-40B4-BE49-F238E27FC236}">
                <a16:creationId xmlns:a16="http://schemas.microsoft.com/office/drawing/2014/main" id="{574E85B0-D359-0FF2-63ED-85D0DA45B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359" y="2654643"/>
            <a:ext cx="110566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31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 preserve="1" userDrawn="1">
  <p:cSld name="2_Titel und zwei Inhalte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sl-SI" dirty="0"/>
          </a:p>
        </p:txBody>
      </p:sp>
      <p:sp>
        <p:nvSpPr>
          <p:cNvPr id="2" name="Google Shape;98;p27">
            <a:extLst>
              <a:ext uri="{FF2B5EF4-FFF2-40B4-BE49-F238E27FC236}">
                <a16:creationId xmlns:a16="http://schemas.microsoft.com/office/drawing/2014/main" id="{9A741083-3BA2-34FC-D438-43BC91B6D7EE}"/>
              </a:ext>
            </a:extLst>
          </p:cNvPr>
          <p:cNvSpPr/>
          <p:nvPr userDrawn="1"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99;p27">
            <a:extLst>
              <a:ext uri="{FF2B5EF4-FFF2-40B4-BE49-F238E27FC236}">
                <a16:creationId xmlns:a16="http://schemas.microsoft.com/office/drawing/2014/main" id="{A976C4ED-368C-793D-75C3-816DB7FCE7C9}"/>
              </a:ext>
            </a:extLst>
          </p:cNvPr>
          <p:cNvSpPr/>
          <p:nvPr userDrawn="1"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7">
            <a:extLst>
              <a:ext uri="{FF2B5EF4-FFF2-40B4-BE49-F238E27FC236}">
                <a16:creationId xmlns:a16="http://schemas.microsoft.com/office/drawing/2014/main" id="{99198825-9EDA-5BDA-65D9-44C8AA3095B3}"/>
              </a:ext>
            </a:extLst>
          </p:cNvPr>
          <p:cNvSpPr/>
          <p:nvPr userDrawn="1"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61;p23">
            <a:extLst>
              <a:ext uri="{FF2B5EF4-FFF2-40B4-BE49-F238E27FC236}">
                <a16:creationId xmlns:a16="http://schemas.microsoft.com/office/drawing/2014/main" id="{666B4A47-9E01-23E7-6559-554BB401606E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94359" y="1857032"/>
            <a:ext cx="110566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400">
                <a:latin typeface="Aptos" panose="020B000402020202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56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sl-SI" dirty="0"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5" r:id="rId2"/>
    <p:sldLayoutId id="2147483665" r:id="rId3"/>
    <p:sldLayoutId id="2147483662" r:id="rId4"/>
    <p:sldLayoutId id="2147483667" r:id="rId5"/>
    <p:sldLayoutId id="2147483671" r:id="rId6"/>
    <p:sldLayoutId id="2147483664" r:id="rId7"/>
    <p:sldLayoutId id="2147483668" r:id="rId8"/>
    <p:sldLayoutId id="2147483675" r:id="rId9"/>
    <p:sldLayoutId id="2147483660" r:id="rId10"/>
    <p:sldLayoutId id="2147483670" r:id="rId11"/>
    <p:sldLayoutId id="2147483672" r:id="rId12"/>
    <p:sldLayoutId id="2147483666" r:id="rId13"/>
    <p:sldLayoutId id="2147483661" r:id="rId14"/>
    <p:sldLayoutId id="2147483669" r:id="rId15"/>
    <p:sldLayoutId id="2147483673" r:id="rId16"/>
    <p:sldLayoutId id="2147483674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 Serif" panose="02020604070405020304" pitchFamily="18" charset="0"/>
          <a:ea typeface="Aptos Serif" panose="02020604070405020304" pitchFamily="18" charset="0"/>
          <a:cs typeface="Aptos Serif" panose="0202060407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sl-SI" dirty="0"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2376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 Serif" panose="02020604070405020304" pitchFamily="18" charset="0"/>
          <a:ea typeface="Aptos Serif" panose="02020604070405020304" pitchFamily="18" charset="0"/>
          <a:cs typeface="Aptos Serif" panose="0202060407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63DCEC-9963-B6AA-5426-360239C5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sl-SI" noProof="0" dirty="0"/>
              <a:t>Izvajanje lokalnih usposabljanj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B3251-48DC-0BDA-6A18-5322DC0B298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09359" y="1339449"/>
            <a:ext cx="5242557" cy="8309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noProof="0" dirty="0"/>
              <a:t>Gradivo o trajnostnem javnem naročanju za izobraževalce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noProof="0" dirty="0"/>
              <a:t>Tematski sklop </a:t>
            </a:r>
            <a:r>
              <a:rPr lang="en-GB" dirty="0"/>
              <a:t>3</a:t>
            </a:r>
            <a:endParaRPr lang="sl-SI" noProof="0" dirty="0"/>
          </a:p>
        </p:txBody>
      </p:sp>
      <p:sp>
        <p:nvSpPr>
          <p:cNvPr id="3" name="Google Shape;117;p1">
            <a:extLst>
              <a:ext uri="{FF2B5EF4-FFF2-40B4-BE49-F238E27FC236}">
                <a16:creationId xmlns:a16="http://schemas.microsoft.com/office/drawing/2014/main" id="{ADBCACB3-0BAF-E5A2-7EBF-F6E498CED584}"/>
              </a:ext>
            </a:extLst>
          </p:cNvPr>
          <p:cNvSpPr txBox="1"/>
          <p:nvPr/>
        </p:nvSpPr>
        <p:spPr>
          <a:xfrm>
            <a:off x="6309358" y="3180636"/>
            <a:ext cx="26560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Datum</a:t>
            </a: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21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sl-SI" b="1" noProof="0" dirty="0"/>
              <a:t>Spodbujanje sprememb vedenja</a:t>
            </a:r>
            <a:br>
              <a:rPr lang="sl-SI" b="1" noProof="0" dirty="0"/>
            </a:br>
            <a:r>
              <a:rPr lang="sl-SI" b="1" noProof="0" dirty="0"/>
              <a:t>in sodelovanje</a:t>
            </a:r>
            <a:endParaRPr lang="sl-SI" noProof="0" dirty="0"/>
          </a:p>
        </p:txBody>
      </p:sp>
      <p:sp>
        <p:nvSpPr>
          <p:cNvPr id="147" name="Google Shape;147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0"/>
            <a:r>
              <a:rPr lang="sl-SI" sz="2400" b="1" noProof="0" dirty="0">
                <a:solidFill>
                  <a:srgbClr val="035854"/>
                </a:solidFill>
              </a:rPr>
              <a:t>Kot izobraževalec najprej pojasnite, zakaj so spremembe vedenja in sodelovanje pomembni!</a:t>
            </a:r>
          </a:p>
          <a:p>
            <a:pPr indent="0"/>
            <a:endParaRPr lang="sl-SI" b="1" noProof="0" dirty="0">
              <a:solidFill>
                <a:srgbClr val="035854"/>
              </a:solidFill>
            </a:endParaRPr>
          </a:p>
          <a:p>
            <a:pPr lvl="0"/>
            <a:r>
              <a:rPr lang="sl-SI" b="0" noProof="0" dirty="0"/>
              <a:t>Potem udeležencem usposabljanja predstavite naslednja načela: </a:t>
            </a:r>
          </a:p>
          <a:p>
            <a:pPr marL="3420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b="1" noProof="0" dirty="0"/>
              <a:t>Začnite z majhnimi koraki – </a:t>
            </a:r>
            <a:r>
              <a:rPr lang="sl-SI" b="0" noProof="0" dirty="0"/>
              <a:t>pri vsakem javnem razpisu se odločite za </a:t>
            </a:r>
            <a:r>
              <a:rPr lang="sl-SI" noProof="0" dirty="0"/>
              <a:t>eno izboljšavo, povezano s trajnostjo.</a:t>
            </a:r>
          </a:p>
          <a:p>
            <a:pPr marL="3420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b="1" noProof="0" dirty="0"/>
              <a:t>Z dobavitelji se pogovorite v zgodnji fazi razpisa</a:t>
            </a:r>
            <a:r>
              <a:rPr lang="sl-SI" noProof="0" dirty="0"/>
              <a:t> – </a:t>
            </a:r>
            <a:r>
              <a:rPr lang="sl-SI" b="0" noProof="0" dirty="0"/>
              <a:t>tako lahko merila prilagodite </a:t>
            </a:r>
            <a:r>
              <a:rPr lang="sl-SI" noProof="0" dirty="0"/>
              <a:t>lokalnim razmeram.</a:t>
            </a:r>
          </a:p>
          <a:p>
            <a:pPr marL="3420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noProof="0" dirty="0"/>
              <a:t>Delujte</a:t>
            </a:r>
            <a:r>
              <a:rPr lang="sl-SI" b="1" noProof="0" dirty="0"/>
              <a:t> praktično </a:t>
            </a:r>
            <a:r>
              <a:rPr lang="sl-SI" noProof="0" dirty="0"/>
              <a:t>– </a:t>
            </a:r>
            <a:r>
              <a:rPr lang="sl-SI" b="0" noProof="0" dirty="0"/>
              <a:t>uporabite predloge in obrazce, ki so na voljo, ter ugotovite, kje v javnem razpisu je treba navesti posamezno merilo.</a:t>
            </a:r>
          </a:p>
          <a:p>
            <a:pPr marL="342000" indent="-342900">
              <a:buClr>
                <a:srgbClr val="035854"/>
              </a:buClr>
              <a:buFont typeface="Arial" panose="020B0604020202020204" pitchFamily="34" charset="0"/>
              <a:buChar char="•"/>
            </a:pPr>
            <a:r>
              <a:rPr lang="sl-SI" b="1" noProof="0" dirty="0"/>
              <a:t>Proslavite dosežke </a:t>
            </a:r>
            <a:r>
              <a:rPr lang="sl-SI" noProof="0" dirty="0"/>
              <a:t>– </a:t>
            </a:r>
            <a:r>
              <a:rPr lang="sl-SI" b="0" noProof="0" dirty="0"/>
              <a:t>priznanje motivira k nadaljnjim ukrepom.</a:t>
            </a:r>
          </a:p>
        </p:txBody>
      </p:sp>
    </p:spTree>
    <p:extLst>
      <p:ext uri="{BB962C8B-B14F-4D97-AF65-F5344CB8AC3E}">
        <p14:creationId xmlns:p14="http://schemas.microsoft.com/office/powerpoint/2010/main" val="119842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sl-SI" noProof="0" dirty="0"/>
              <a:t>Hvala za pozornost!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63DCEC-9963-B6AA-5426-360239C5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GB" noProof="0" dirty="0" err="1"/>
              <a:t>Izvajanje</a:t>
            </a:r>
            <a:r>
              <a:rPr lang="en-GB" noProof="0" dirty="0"/>
              <a:t> </a:t>
            </a:r>
            <a:r>
              <a:rPr lang="en-GB" noProof="0" dirty="0" err="1"/>
              <a:t>lokalnih</a:t>
            </a:r>
            <a:r>
              <a:rPr lang="en-GB" noProof="0" dirty="0"/>
              <a:t> </a:t>
            </a:r>
            <a:r>
              <a:rPr lang="en-GB" noProof="0" dirty="0" err="1"/>
              <a:t>usposabljanj</a:t>
            </a:r>
            <a:endParaRPr lang="sl-SI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B3251-48DC-0BDA-6A18-5322DC0B298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09359" y="1339449"/>
            <a:ext cx="5242557" cy="8309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noProof="0" dirty="0"/>
              <a:t>Gradivo o trajnostnem javnem naročanju za izobraževalce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noProof="0" dirty="0"/>
              <a:t>Tematski sklop </a:t>
            </a:r>
            <a:r>
              <a:rPr lang="en-GB" noProof="0" dirty="0"/>
              <a:t>3</a:t>
            </a:r>
            <a:r>
              <a:rPr lang="sl-SI" noProof="0" dirty="0"/>
              <a:t> </a:t>
            </a:r>
          </a:p>
        </p:txBody>
      </p:sp>
      <p:sp>
        <p:nvSpPr>
          <p:cNvPr id="3" name="Google Shape;117;p1">
            <a:extLst>
              <a:ext uri="{FF2B5EF4-FFF2-40B4-BE49-F238E27FC236}">
                <a16:creationId xmlns:a16="http://schemas.microsoft.com/office/drawing/2014/main" id="{ADBCACB3-0BAF-E5A2-7EBF-F6E498CED584}"/>
              </a:ext>
            </a:extLst>
          </p:cNvPr>
          <p:cNvSpPr txBox="1"/>
          <p:nvPr/>
        </p:nvSpPr>
        <p:spPr>
          <a:xfrm>
            <a:off x="6309358" y="3180636"/>
            <a:ext cx="26560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Datum</a:t>
            </a:r>
            <a:endParaRPr kumimoji="0" lang="sl-S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29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sl-SI" sz="5400" noProof="0" dirty="0"/>
              <a:t>Izvajanje učinkovitega lokalnega usposabljanja...</a:t>
            </a:r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indent="0"/>
            <a:r>
              <a:rPr lang="sl-SI" sz="2400" noProof="0" dirty="0"/>
              <a:t>Prihodnji izobraževalci lahko občinam pomagajo pri sprejemanju in izvajanju praktičnih ukrepov za doseganje trajnosti, in sicer s prilagajanjem ter poenostavljanjem vsebin, ter ustvarjanjem podpornega okolja za sodelovanje in spremembe vedenja. </a:t>
            </a:r>
          </a:p>
        </p:txBody>
      </p:sp>
    </p:spTree>
    <p:extLst>
      <p:ext uri="{BB962C8B-B14F-4D97-AF65-F5344CB8AC3E}">
        <p14:creationId xmlns:p14="http://schemas.microsoft.com/office/powerpoint/2010/main" val="23270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sl-SI" noProof="0" dirty="0"/>
              <a:t>Izvajanje</a:t>
            </a:r>
            <a:br>
              <a:rPr lang="sl-SI" noProof="0" dirty="0"/>
            </a:br>
            <a:r>
              <a:rPr lang="sl-SI" noProof="0" dirty="0"/>
              <a:t>lokalnih usposabljanj</a:t>
            </a:r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5"/>
          </p:nvPr>
        </p:nvSpPr>
        <p:spPr>
          <a:xfrm>
            <a:off x="594361" y="2654644"/>
            <a:ext cx="5991266" cy="33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sl-SI" noProof="0" dirty="0"/>
              <a:t>Interna usposabljanja so namenjena doseganju sprememb v procesih javnega naročanja. Izobraževalci se morajo zato osredotočiti na naslednje dejavnike:</a:t>
            </a:r>
          </a:p>
        </p:txBody>
      </p:sp>
      <p:grpSp>
        <p:nvGrpSpPr>
          <p:cNvPr id="66" name="Google Shape;66;p8"/>
          <p:cNvGrpSpPr/>
          <p:nvPr/>
        </p:nvGrpSpPr>
        <p:grpSpPr>
          <a:xfrm>
            <a:off x="7615376" y="1037780"/>
            <a:ext cx="3513067" cy="5268700"/>
            <a:chOff x="2392762" y="0"/>
            <a:chExt cx="3541500" cy="5758410"/>
          </a:xfrm>
        </p:grpSpPr>
        <p:sp>
          <p:nvSpPr>
            <p:cNvPr id="67" name="Google Shape;67;p8"/>
            <p:cNvSpPr/>
            <p:nvPr/>
          </p:nvSpPr>
          <p:spPr>
            <a:xfrm>
              <a:off x="3162585" y="0"/>
              <a:ext cx="2771677" cy="27720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3775217" y="1000811"/>
              <a:ext cx="1540167" cy="769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69" name="Google Shape;69;p8"/>
            <p:cNvSpPr txBox="1"/>
            <p:nvPr/>
          </p:nvSpPr>
          <p:spPr>
            <a:xfrm>
              <a:off x="3775217" y="979363"/>
              <a:ext cx="1540167" cy="769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sl-SI" noProof="0" dirty="0">
                  <a:solidFill>
                    <a:srgbClr val="3F3F3F"/>
                  </a:solidFill>
                </a:rPr>
                <a:t>Izhajati iz </a:t>
              </a:r>
              <a:r>
                <a:rPr lang="sl-SI" b="1" noProof="0" dirty="0">
                  <a:solidFill>
                    <a:srgbClr val="3F3F3F"/>
                  </a:solidFill>
                </a:rPr>
                <a:t>potreb, povezanih z vsakdanjimi delovnimi opravili </a:t>
              </a:r>
              <a:r>
                <a:rPr lang="sl-SI" noProof="0" dirty="0">
                  <a:solidFill>
                    <a:srgbClr val="3F3F3F"/>
                  </a:solidFill>
                </a:rPr>
                <a:t>v občini</a:t>
              </a:r>
              <a:endParaRPr lang="sl-SI" i="0" u="none" strike="noStrike" cap="none" noProof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2392762" y="1592776"/>
              <a:ext cx="2771677" cy="27720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32CC2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3008516" y="2602801"/>
              <a:ext cx="1540167" cy="769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72" name="Google Shape;72;p8"/>
            <p:cNvSpPr txBox="1"/>
            <p:nvPr/>
          </p:nvSpPr>
          <p:spPr>
            <a:xfrm>
              <a:off x="3176052" y="2457215"/>
              <a:ext cx="1573645" cy="889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r>
                <a:rPr lang="sl-SI" noProof="0" dirty="0">
                  <a:solidFill>
                    <a:srgbClr val="3F3F3F"/>
                  </a:solidFill>
                </a:rPr>
                <a:t>Uporaba </a:t>
              </a:r>
              <a:r>
                <a:rPr lang="sl-SI" b="1" noProof="0" dirty="0">
                  <a:solidFill>
                    <a:srgbClr val="3F3F3F"/>
                  </a:solidFill>
                </a:rPr>
                <a:t>dokumentacije, povezane z izvedenimi javnimi razpisi </a:t>
              </a:r>
              <a:r>
                <a:rPr lang="sl-SI" noProof="0" dirty="0">
                  <a:solidFill>
                    <a:srgbClr val="3F3F3F"/>
                  </a:solidFill>
                </a:rPr>
                <a:t>kot primera</a:t>
              </a: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3359856" y="3376156"/>
              <a:ext cx="2381300" cy="2382254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4393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3778860" y="4207095"/>
              <a:ext cx="1540167" cy="769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75" name="Google Shape;75;p8"/>
            <p:cNvSpPr txBox="1"/>
            <p:nvPr/>
          </p:nvSpPr>
          <p:spPr>
            <a:xfrm>
              <a:off x="3835336" y="4433729"/>
              <a:ext cx="1540167" cy="769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400"/>
              </a:pPr>
              <a:r>
                <a:rPr lang="sl-SI" noProof="0" dirty="0">
                  <a:solidFill>
                    <a:srgbClr val="3F3F3F"/>
                  </a:solidFill>
                </a:rPr>
                <a:t>Udeležence vključiti z izvedbo </a:t>
              </a:r>
              <a:r>
                <a:rPr lang="sl-SI" b="1" noProof="0" dirty="0">
                  <a:solidFill>
                    <a:srgbClr val="3F3F3F"/>
                  </a:solidFill>
                </a:rPr>
                <a:t>praktičnih</a:t>
              </a:r>
              <a:r>
                <a:rPr lang="sl-SI" noProof="0" dirty="0">
                  <a:solidFill>
                    <a:srgbClr val="3F3F3F"/>
                  </a:solidFill>
                </a:rPr>
                <a:t> vaj</a:t>
              </a:r>
            </a:p>
            <a:p>
              <a:pPr lvl="0" algn="ctr">
                <a:lnSpc>
                  <a:spcPct val="90000"/>
                </a:lnSpc>
                <a:buSzPts val="1400"/>
              </a:pPr>
              <a:r>
                <a:rPr lang="sl-SI" sz="1200" noProof="0" dirty="0">
                  <a:solidFill>
                    <a:srgbClr val="3F3F3F"/>
                  </a:solidFill>
                </a:rPr>
                <a:t>.</a:t>
              </a:r>
              <a:endParaRPr lang="sl-SI" sz="1200" b="0" i="0" u="none" strike="noStrike" cap="none" noProof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6" name="Google Shape;76;p8"/>
          <p:cNvCxnSpPr>
            <a:cxnSpLocks/>
          </p:cNvCxnSpPr>
          <p:nvPr/>
        </p:nvCxnSpPr>
        <p:spPr>
          <a:xfrm rot="10800000" flipV="1">
            <a:off x="5504475" y="3272492"/>
            <a:ext cx="2213212" cy="1816996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77" name="Google Shape;77;p8"/>
          <p:cNvSpPr/>
          <p:nvPr/>
        </p:nvSpPr>
        <p:spPr>
          <a:xfrm>
            <a:off x="609619" y="3872931"/>
            <a:ext cx="4747402" cy="2433115"/>
          </a:xfrm>
          <a:prstGeom prst="ellipse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l-SI" sz="1600" noProof="0" dirty="0">
                <a:solidFill>
                  <a:srgbClr val="3F3F3F"/>
                </a:solidFill>
              </a:rPr>
              <a:t>Ta pristop bo udeležencem usposabljanja omogočil, da na novo pridobljena znanja </a:t>
            </a:r>
            <a:r>
              <a:rPr lang="sl-SI" sz="1600" b="1" noProof="0" dirty="0">
                <a:solidFill>
                  <a:srgbClr val="3F3F3F"/>
                </a:solidFill>
              </a:rPr>
              <a:t>takoj uporabijo</a:t>
            </a:r>
            <a:r>
              <a:rPr lang="sl-SI" sz="1600" noProof="0" dirty="0">
                <a:solidFill>
                  <a:srgbClr val="3F3F3F"/>
                </a:solidFill>
              </a:rPr>
              <a:t> </a:t>
            </a:r>
            <a:r>
              <a:rPr lang="sl-SI" sz="1600" b="1" noProof="0" dirty="0">
                <a:solidFill>
                  <a:srgbClr val="3F3F3F"/>
                </a:solidFill>
              </a:rPr>
              <a:t>v praksi.</a:t>
            </a:r>
            <a:r>
              <a:rPr lang="sl-SI" sz="1600" noProof="0" dirty="0">
                <a:solidFill>
                  <a:srgbClr val="3F3F3F"/>
                </a:solidFill>
              </a:rPr>
              <a:t> Osnova so namreč dejanske potrebe in prilagajanje kontekstu, poudarjena pa je tudi neposredna uporabnost podanih informacij.</a:t>
            </a:r>
            <a:endParaRPr lang="sl-SI" sz="1600" b="0" i="0" u="none" strike="noStrike" cap="none" noProof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45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l-SI" sz="2400" dirty="0"/>
              <a:t>V majhnih občinah je pogosto ena oseba odgovorna za številna področja.</a:t>
            </a:r>
          </a:p>
          <a:p>
            <a:endParaRPr lang="sl-SI" sz="2400" dirty="0"/>
          </a:p>
          <a:p>
            <a:pPr lvl="0"/>
            <a:r>
              <a:rPr lang="sl-SI" sz="2400" b="1" dirty="0"/>
              <a:t>CILJ: </a:t>
            </a:r>
            <a:r>
              <a:rPr lang="sl-SI" sz="2400" dirty="0"/>
              <a:t>Postopno uvajanje trajnostnega delovanja! </a:t>
            </a:r>
          </a:p>
        </p:txBody>
      </p:sp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sl-SI" noProof="0" dirty="0"/>
              <a:t>Kdo se bo udeležil usposabljanja?</a:t>
            </a:r>
          </a:p>
        </p:txBody>
      </p:sp>
      <p:pic>
        <p:nvPicPr>
          <p:cNvPr id="4" name="Online Image Placeholder 3">
            <a:extLst>
              <a:ext uri="{FF2B5EF4-FFF2-40B4-BE49-F238E27FC236}">
                <a16:creationId xmlns:a16="http://schemas.microsoft.com/office/drawing/2014/main" id="{1E8E1C5D-97BB-0CB8-1671-D2285A14E487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3"/>
          <a:stretch>
            <a:fillRect/>
          </a:stretch>
        </p:blipFill>
        <p:spPr>
          <a:xfrm>
            <a:off x="8189842" y="2654300"/>
            <a:ext cx="3480125" cy="315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0" descr="Punto interrogativo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3005" y="3280618"/>
            <a:ext cx="1356467" cy="135646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5251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sl-SI" sz="5000" noProof="0" dirty="0"/>
              <a:t>Kaj bi moral narediti izobraževalec?</a:t>
            </a:r>
            <a:endParaRPr lang="sl-SI" sz="5000" noProof="0" dirty="0">
              <a:solidFill>
                <a:schemeClr val="lt2"/>
              </a:solidFill>
            </a:endParaRPr>
          </a:p>
        </p:txBody>
      </p:sp>
      <p:grpSp>
        <p:nvGrpSpPr>
          <p:cNvPr id="92" name="Google Shape;92;p31"/>
          <p:cNvGrpSpPr/>
          <p:nvPr/>
        </p:nvGrpSpPr>
        <p:grpSpPr>
          <a:xfrm>
            <a:off x="594358" y="2670448"/>
            <a:ext cx="9504350" cy="4253320"/>
            <a:chOff x="60" y="735177"/>
            <a:chExt cx="9504350" cy="4253320"/>
          </a:xfrm>
        </p:grpSpPr>
        <p:sp>
          <p:nvSpPr>
            <p:cNvPr id="93" name="Google Shape;93;p31"/>
            <p:cNvSpPr/>
            <p:nvPr/>
          </p:nvSpPr>
          <p:spPr>
            <a:xfrm rot="5400000">
              <a:off x="590350" y="1763166"/>
              <a:ext cx="1778041" cy="295862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AB506"/>
            </a:solidFill>
            <a:ln w="25400" cap="flat" cmpd="sng">
              <a:solidFill>
                <a:srgbClr val="FAB5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94" name="Google Shape;94;p31"/>
            <p:cNvSpPr/>
            <p:nvPr/>
          </p:nvSpPr>
          <p:spPr>
            <a:xfrm>
              <a:off x="293551" y="2647157"/>
              <a:ext cx="2671060" cy="234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95" name="Google Shape;95;p31"/>
            <p:cNvSpPr txBox="1"/>
            <p:nvPr/>
          </p:nvSpPr>
          <p:spPr>
            <a:xfrm>
              <a:off x="293551" y="2647157"/>
              <a:ext cx="2671060" cy="1484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3200"/>
              </a:pPr>
              <a:r>
                <a:rPr lang="sl-SI" sz="2400" noProof="0" dirty="0">
                  <a:solidFill>
                    <a:srgbClr val="3F3F3F"/>
                  </a:solidFill>
                  <a:latin typeface="Aptos" panose="020B0004020202020204" pitchFamily="34" charset="0"/>
                </a:rPr>
                <a:t>Uporabljajte </a:t>
              </a:r>
              <a:r>
                <a:rPr lang="sl-SI" sz="2400" b="1" noProof="0" dirty="0">
                  <a:solidFill>
                    <a:srgbClr val="3F3F3F"/>
                  </a:solidFill>
                  <a:latin typeface="Aptos" panose="020B0004020202020204" pitchFamily="34" charset="0"/>
                </a:rPr>
                <a:t>enostaven in praktičen </a:t>
              </a:r>
              <a:r>
                <a:rPr lang="sl-SI" sz="2400" noProof="0" dirty="0">
                  <a:solidFill>
                    <a:srgbClr val="3F3F3F"/>
                  </a:solidFill>
                  <a:latin typeface="Aptos" panose="020B0004020202020204" pitchFamily="34" charset="0"/>
                </a:rPr>
                <a:t>jezik.</a:t>
              </a:r>
              <a:r>
                <a:rPr lang="sl-SI" sz="2400" b="1" noProof="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2460637" y="1545349"/>
              <a:ext cx="503973" cy="503973"/>
            </a:xfrm>
            <a:prstGeom prst="triangle">
              <a:avLst>
                <a:gd name="adj" fmla="val 100000"/>
              </a:avLst>
            </a:prstGeom>
            <a:solidFill>
              <a:srgbClr val="A0E316"/>
            </a:solidFill>
            <a:ln w="25400" cap="flat" cmpd="sng">
              <a:solidFill>
                <a:srgbClr val="A0E3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97" name="Google Shape;97;p31"/>
            <p:cNvSpPr/>
            <p:nvPr/>
          </p:nvSpPr>
          <p:spPr>
            <a:xfrm rot="5400000">
              <a:off x="3860250" y="954026"/>
              <a:ext cx="1778041" cy="295862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32CC26"/>
            </a:solidFill>
            <a:ln w="25400" cap="flat" cmpd="sng">
              <a:solidFill>
                <a:srgbClr val="32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3563450" y="1838017"/>
              <a:ext cx="2671060" cy="234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99" name="Google Shape;99;p31"/>
            <p:cNvSpPr txBox="1"/>
            <p:nvPr/>
          </p:nvSpPr>
          <p:spPr>
            <a:xfrm>
              <a:off x="3563450" y="1838017"/>
              <a:ext cx="2671060" cy="234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90000"/>
                </a:lnSpc>
                <a:buSzPts val="3200"/>
              </a:pPr>
              <a:r>
                <a:rPr lang="sl-SI" sz="2400" dirty="0">
                  <a:solidFill>
                    <a:srgbClr val="3F3F3F"/>
                  </a:solidFill>
                  <a:latin typeface="Aptos" panose="020B0004020202020204" pitchFamily="34" charset="0"/>
                </a:rPr>
                <a:t>Osredotočite se na </a:t>
              </a:r>
              <a:r>
                <a:rPr lang="sl-SI" sz="2400" b="1" dirty="0">
                  <a:solidFill>
                    <a:srgbClr val="3F3F3F"/>
                  </a:solidFill>
                  <a:latin typeface="Aptos" panose="020B0004020202020204" pitchFamily="34" charset="0"/>
                </a:rPr>
                <a:t>dosegljivo. </a:t>
              </a:r>
            </a:p>
          </p:txBody>
        </p:sp>
        <p:sp>
          <p:nvSpPr>
            <p:cNvPr id="100" name="Google Shape;100;p31"/>
            <p:cNvSpPr/>
            <p:nvPr/>
          </p:nvSpPr>
          <p:spPr>
            <a:xfrm>
              <a:off x="5730537" y="736209"/>
              <a:ext cx="503973" cy="503973"/>
            </a:xfrm>
            <a:prstGeom prst="triangle">
              <a:avLst>
                <a:gd name="adj" fmla="val 100000"/>
              </a:avLst>
            </a:prstGeom>
            <a:solidFill>
              <a:srgbClr val="35B579"/>
            </a:solidFill>
            <a:ln w="25400" cap="flat" cmpd="sng">
              <a:solidFill>
                <a:srgbClr val="35B5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101" name="Google Shape;101;p31"/>
            <p:cNvSpPr/>
            <p:nvPr/>
          </p:nvSpPr>
          <p:spPr>
            <a:xfrm rot="5400000">
              <a:off x="7130149" y="144887"/>
              <a:ext cx="1778041" cy="295862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393A0"/>
            </a:solidFill>
            <a:ln w="25400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102" name="Google Shape;102;p31"/>
            <p:cNvSpPr/>
            <p:nvPr/>
          </p:nvSpPr>
          <p:spPr>
            <a:xfrm>
              <a:off x="6833350" y="1028877"/>
              <a:ext cx="2671060" cy="234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103" name="Google Shape;103;p31"/>
            <p:cNvSpPr txBox="1"/>
            <p:nvPr/>
          </p:nvSpPr>
          <p:spPr>
            <a:xfrm>
              <a:off x="6833350" y="1028877"/>
              <a:ext cx="2665130" cy="234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90000"/>
                </a:lnSpc>
                <a:buSzPts val="3200"/>
              </a:pPr>
              <a:r>
                <a:rPr lang="sl-SI" sz="2400" dirty="0">
                  <a:solidFill>
                    <a:srgbClr val="3F3F3F"/>
                  </a:solidFill>
                  <a:latin typeface="Aptos" panose="020B0004020202020204" pitchFamily="34" charset="0"/>
                </a:rPr>
                <a:t>Pripravite </a:t>
              </a:r>
              <a:r>
                <a:rPr lang="sl-SI" sz="2400" b="1" dirty="0">
                  <a:solidFill>
                    <a:srgbClr val="3F3F3F"/>
                  </a:solidFill>
                  <a:latin typeface="Aptos" panose="020B0004020202020204" pitchFamily="34" charset="0"/>
                </a:rPr>
                <a:t>gradiva</a:t>
              </a:r>
              <a:r>
                <a:rPr lang="sl-SI" sz="2400" dirty="0">
                  <a:solidFill>
                    <a:srgbClr val="3F3F3F"/>
                  </a:solidFill>
                  <a:latin typeface="Aptos" panose="020B0004020202020204" pitchFamily="34" charset="0"/>
                </a:rPr>
                <a:t>, ki jih bo mogoče </a:t>
              </a:r>
              <a:r>
                <a:rPr lang="sl-SI" sz="2400" b="1" dirty="0">
                  <a:solidFill>
                    <a:srgbClr val="3F3F3F"/>
                  </a:solidFill>
                  <a:latin typeface="Aptos" panose="020B0004020202020204" pitchFamily="34" charset="0"/>
                </a:rPr>
                <a:t>uporabiti pri javnih razpisih.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59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sl-SI" b="1" noProof="0" dirty="0"/>
              <a:t>Zakaj je prilagajanje usposabljanj lokalnim razmeram pomembno</a:t>
            </a:r>
            <a:r>
              <a:rPr lang="sl-SI" noProof="0" dirty="0"/>
              <a:t>?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344A2E-71B8-F878-64D5-2657EFDAD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59" y="2654643"/>
            <a:ext cx="11056619" cy="369332"/>
          </a:xfrm>
        </p:spPr>
        <p:txBody>
          <a:bodyPr/>
          <a:lstStyle/>
          <a:p>
            <a:r>
              <a:rPr lang="pl-PL" sz="2400" dirty="0"/>
              <a:t>Trajnostno javno naročanje mora biti povezano z lokalnimi razmerami: </a:t>
            </a:r>
          </a:p>
        </p:txBody>
      </p:sp>
      <p:sp>
        <p:nvSpPr>
          <p:cNvPr id="112" name="Google Shape;112;p3"/>
          <p:cNvSpPr/>
          <p:nvPr/>
        </p:nvSpPr>
        <p:spPr>
          <a:xfrm>
            <a:off x="594358" y="3199470"/>
            <a:ext cx="2059630" cy="2056856"/>
          </a:xfrm>
          <a:prstGeom prst="flowChartConnector">
            <a:avLst/>
          </a:prstGeom>
          <a:noFill/>
          <a:ln w="25400" cap="flat" cmpd="sng">
            <a:solidFill>
              <a:srgbClr val="0358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l-SI" sz="1600" noProof="0" dirty="0">
                <a:solidFill>
                  <a:schemeClr val="dk1"/>
                </a:solidFill>
                <a:latin typeface="Aptos" panose="020B0004020202020204" pitchFamily="34" charset="0"/>
              </a:rPr>
              <a:t>Vsaka občina ima svojevrstne značilnosti in izzive.</a:t>
            </a:r>
            <a:endParaRPr lang="sl-SI" sz="1600" noProof="0" dirty="0">
              <a:latin typeface="Aptos" panose="020B0004020202020204" pitchFamily="34" charset="0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02451" y="3134606"/>
            <a:ext cx="2319747" cy="2316624"/>
          </a:xfrm>
          <a:prstGeom prst="flowChartConnector">
            <a:avLst/>
          </a:prstGeom>
          <a:noFill/>
          <a:ln w="25400" cap="flat" cmpd="sng">
            <a:solidFill>
              <a:srgbClr val="FAD7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l-SI" sz="1600" noProof="0" dirty="0">
                <a:latin typeface="Aptos" panose="020B0004020202020204" pitchFamily="34" charset="0"/>
              </a:rPr>
              <a:t>Bolj verjetno je, da bodo zaposleni </a:t>
            </a:r>
            <a:r>
              <a:rPr lang="sl-SI" sz="1600" dirty="0">
                <a:latin typeface="Aptos" panose="020B0004020202020204" pitchFamily="34" charset="0"/>
              </a:rPr>
              <a:t>ukrepali</a:t>
            </a:r>
            <a:r>
              <a:rPr lang="sl-SI" sz="1600" noProof="0" dirty="0">
                <a:latin typeface="Aptos" panose="020B0004020202020204" pitchFamily="34" charset="0"/>
              </a:rPr>
              <a:t>, če prepoznajo lastni kontekst</a:t>
            </a:r>
            <a:r>
              <a:rPr lang="sl-SI" sz="1600" noProof="0" dirty="0">
                <a:solidFill>
                  <a:schemeClr val="dk1"/>
                </a:solidFill>
                <a:latin typeface="Aptos" panose="020B0004020202020204" pitchFamily="34" charset="0"/>
              </a:rPr>
              <a:t>. </a:t>
            </a:r>
            <a:endParaRPr lang="sl-SI" sz="1600" noProof="0" dirty="0">
              <a:latin typeface="Aptos" panose="020B0004020202020204" pitchFamily="34" charset="0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2917165" y="3701702"/>
            <a:ext cx="2822109" cy="2697976"/>
          </a:xfrm>
          <a:prstGeom prst="flowChartConnector">
            <a:avLst/>
          </a:prstGeom>
          <a:noFill/>
          <a:ln w="25400" cap="flat" cmpd="sng">
            <a:solidFill>
              <a:srgbClr val="A3C4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l-SI" sz="1600" noProof="0" dirty="0">
                <a:latin typeface="Aptos" panose="020B0004020202020204" pitchFamily="34" charset="0"/>
              </a:rPr>
              <a:t>Prilagoditev lokalnim razmeram spremeni usposabljanje iz </a:t>
            </a:r>
            <a:r>
              <a:rPr lang="sl-SI" sz="1600" i="1" noProof="0" dirty="0">
                <a:latin typeface="Aptos" panose="020B0004020202020204" pitchFamily="34" charset="0"/>
              </a:rPr>
              <a:t>izmenjave informacij</a:t>
            </a:r>
            <a:r>
              <a:rPr lang="sl-SI" sz="1600" noProof="0" dirty="0">
                <a:latin typeface="Aptos" panose="020B0004020202020204" pitchFamily="34" charset="0"/>
              </a:rPr>
              <a:t> v </a:t>
            </a:r>
            <a:r>
              <a:rPr lang="sl-SI" sz="1600" i="1" noProof="0" dirty="0">
                <a:latin typeface="Aptos" panose="020B0004020202020204" pitchFamily="34" charset="0"/>
              </a:rPr>
              <a:t>načrtovanje ukrepov</a:t>
            </a:r>
            <a:r>
              <a:rPr lang="sl-SI" sz="1600" i="1" noProof="0" dirty="0">
                <a:solidFill>
                  <a:schemeClr val="dk1"/>
                </a:solidFill>
                <a:latin typeface="Aptos" panose="020B0004020202020204" pitchFamily="34" charset="0"/>
              </a:rPr>
              <a:t>.</a:t>
            </a:r>
            <a:endParaRPr lang="sl-SI" sz="1600" b="0" i="1" u="none" strike="noStrike" cap="none" noProof="0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585375" y="3318004"/>
            <a:ext cx="2697045" cy="2748818"/>
          </a:xfrm>
          <a:prstGeom prst="flowChartConnector">
            <a:avLst/>
          </a:prstGeom>
          <a:noFill/>
          <a:ln w="25400" cap="flat" cmpd="sng">
            <a:solidFill>
              <a:srgbClr val="4393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l-SI" sz="1600" noProof="0" dirty="0">
                <a:latin typeface="Aptos" panose="020B0004020202020204" pitchFamily="34" charset="0"/>
              </a:rPr>
              <a:t>Prilagoditev vsebine usposabljanja lokalnim razmeram prispeva h krepitvi sodelovanja z lokalnimi akterji</a:t>
            </a:r>
            <a:r>
              <a:rPr lang="sl-SI" sz="1600" noProof="0" dirty="0">
                <a:solidFill>
                  <a:schemeClr val="dk1"/>
                </a:solidFill>
                <a:latin typeface="Aptos" panose="020B0004020202020204" pitchFamily="34" charset="0"/>
              </a:rPr>
              <a:t>.</a:t>
            </a:r>
            <a:endParaRPr lang="sl-SI" sz="1600" b="0" i="0" u="none" strike="noStrike" cap="none" noProof="0" dirty="0">
              <a:solidFill>
                <a:schemeClr val="dk1"/>
              </a:solidFill>
              <a:latin typeface="Aptos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32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sl-SI" noProof="0" dirty="0"/>
              <a:t>Prilagoditev vsebine lokalnim razmeram</a:t>
            </a:r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5"/>
          </p:nvPr>
        </p:nvSpPr>
        <p:spPr>
          <a:xfrm>
            <a:off x="1530096" y="2654644"/>
            <a:ext cx="98922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l-SI" b="1" noProof="0" dirty="0"/>
              <a:t>Prilagoditev vsebine </a:t>
            </a:r>
            <a:r>
              <a:rPr lang="sl-SI" b="0" noProof="0" dirty="0"/>
              <a:t>pomaga občinam </a:t>
            </a:r>
            <a:r>
              <a:rPr lang="sl-SI" noProof="0" dirty="0"/>
              <a:t>spoznati,</a:t>
            </a:r>
            <a:r>
              <a:rPr lang="sl-SI" b="0" noProof="0" dirty="0"/>
              <a:t> </a:t>
            </a:r>
            <a:r>
              <a:rPr lang="sl-SI" b="1" noProof="0" dirty="0"/>
              <a:t>kaj zanje </a:t>
            </a:r>
            <a:r>
              <a:rPr lang="sl-SI" noProof="0" dirty="0"/>
              <a:t>pomeni trajnost. </a:t>
            </a:r>
            <a:r>
              <a:rPr lang="sl-SI" b="0" noProof="0" dirty="0"/>
              <a:t>Tudi v primeru omejenih kadrovskih virov in izkušenj je upoštevanje trajnosti možno s </a:t>
            </a:r>
            <a:r>
              <a:rPr lang="sl-SI" b="1" noProof="0" dirty="0"/>
              <a:t>prilagajanjem lokalnim razmeram …</a:t>
            </a:r>
            <a:r>
              <a:rPr lang="sl-SI" noProof="0" dirty="0"/>
              <a:t> </a:t>
            </a:r>
            <a:r>
              <a:rPr lang="sl-SI" b="1" noProof="0" dirty="0">
                <a:solidFill>
                  <a:srgbClr val="035854"/>
                </a:solidFill>
              </a:rPr>
              <a:t>KAKO?</a:t>
            </a:r>
          </a:p>
          <a:p>
            <a:pPr marL="457200" lvl="0" algn="l" rtl="0"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lang="sl-SI" noProof="0" dirty="0"/>
          </a:p>
          <a:p>
            <a:pPr marL="457200" lvl="0" algn="l" rtl="0"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lang="sl-SI" noProof="0" dirty="0"/>
          </a:p>
        </p:txBody>
      </p:sp>
      <p:sp>
        <p:nvSpPr>
          <p:cNvPr id="122" name="Google Shape;122;p32"/>
          <p:cNvSpPr txBox="1"/>
          <p:nvPr/>
        </p:nvSpPr>
        <p:spPr>
          <a:xfrm>
            <a:off x="611251" y="3923202"/>
            <a:ext cx="4968658" cy="208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000" indent="-342900"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sl-SI" sz="2000" noProof="0" dirty="0">
                <a:solidFill>
                  <a:schemeClr val="accent4"/>
                </a:solidFill>
              </a:rPr>
              <a:t>Prevedba</a:t>
            </a:r>
            <a:r>
              <a:rPr lang="sl-SI" sz="2000" noProof="0" dirty="0"/>
              <a:t> </a:t>
            </a:r>
            <a:r>
              <a:rPr lang="sl-SI" sz="2000" b="1" noProof="0" dirty="0">
                <a:solidFill>
                  <a:schemeClr val="accent4"/>
                </a:solidFill>
              </a:rPr>
              <a:t>zahtev in meril EU ter nacionalnega pravnega okvira v lokalna pravila ali predpise</a:t>
            </a:r>
            <a:r>
              <a:rPr lang="sl-SI" sz="2000" noProof="0" dirty="0">
                <a:solidFill>
                  <a:schemeClr val="accent4"/>
                </a:solidFill>
              </a:rPr>
              <a:t>.</a:t>
            </a:r>
          </a:p>
          <a:p>
            <a:pPr marL="342000" indent="-342900"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sl-SI" sz="2000" noProof="0" dirty="0">
                <a:solidFill>
                  <a:schemeClr val="accent4"/>
                </a:solidFill>
              </a:rPr>
              <a:t>Preveriti, kaj lahko </a:t>
            </a:r>
            <a:r>
              <a:rPr lang="sl-SI" sz="2000" b="1" noProof="0" dirty="0">
                <a:solidFill>
                  <a:schemeClr val="accent4"/>
                </a:solidFill>
              </a:rPr>
              <a:t>lokalni dobavitelji </a:t>
            </a:r>
            <a:r>
              <a:rPr lang="sl-SI" sz="2000" noProof="0" dirty="0">
                <a:solidFill>
                  <a:schemeClr val="accent4"/>
                </a:solidFill>
              </a:rPr>
              <a:t>zares dobavijo</a:t>
            </a:r>
            <a:r>
              <a:rPr lang="sl-SI" sz="2000" noProof="0" dirty="0"/>
              <a:t>.</a:t>
            </a:r>
            <a:endParaRPr lang="sl-SI" sz="2000" b="1" i="0" u="none" strike="noStrike" cap="none" noProof="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000" marR="0" lvl="0" indent="-342900" algn="l" rtl="0">
              <a:spcAft>
                <a:spcPts val="0"/>
              </a:spcAft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endParaRPr lang="sl-SI" sz="2000" b="1" i="0" u="none" strike="noStrike" cap="none" noProof="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2"/>
          <p:cNvSpPr txBox="1"/>
          <p:nvPr/>
        </p:nvSpPr>
        <p:spPr>
          <a:xfrm>
            <a:off x="5896048" y="3923202"/>
            <a:ext cx="4968658" cy="159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indent="-342900"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sl-SI" sz="2000" noProof="0" dirty="0">
                <a:solidFill>
                  <a:schemeClr val="accent4"/>
                </a:solidFill>
              </a:rPr>
              <a:t>Začeti z uporabo trajnostnih meril pri </a:t>
            </a:r>
            <a:r>
              <a:rPr lang="sl-SI" sz="2000" b="1" noProof="0" dirty="0">
                <a:solidFill>
                  <a:schemeClr val="accent4"/>
                </a:solidFill>
              </a:rPr>
              <a:t>najpogostejših javnih razpisih</a:t>
            </a:r>
            <a:r>
              <a:rPr lang="sl-SI" sz="2000" noProof="0" dirty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sl-SI" sz="2000" noProof="0" dirty="0">
                <a:solidFill>
                  <a:schemeClr val="accent4"/>
                </a:solidFill>
              </a:rPr>
              <a:t>Pripraviti gradiva in primere iz </a:t>
            </a:r>
            <a:r>
              <a:rPr lang="sl-SI" sz="2000" b="1" noProof="0" dirty="0">
                <a:solidFill>
                  <a:schemeClr val="accent4"/>
                </a:solidFill>
              </a:rPr>
              <a:t>podobnih občin</a:t>
            </a:r>
            <a:r>
              <a:rPr lang="sl-SI" sz="2000" noProof="0" dirty="0">
                <a:solidFill>
                  <a:schemeClr val="accent4"/>
                </a:solidFill>
              </a:rPr>
              <a:t>, da se poveča zaupanje v lastne zmožnosti.</a:t>
            </a:r>
            <a:endParaRPr lang="sl-SI" sz="2000" b="1" i="0" u="none" strike="noStrike" cap="none" noProof="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32" descr="Albero con radici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58" y="2706232"/>
            <a:ext cx="797646" cy="79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2" descr="Ghiand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404" y="4637085"/>
            <a:ext cx="962881" cy="962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90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sl-SI" b="1" noProof="0" dirty="0"/>
              <a:t>Poenostavljanje zapletenih vsebin</a:t>
            </a:r>
            <a:endParaRPr lang="sl-SI" noProof="0" dirty="0"/>
          </a:p>
        </p:txBody>
      </p:sp>
      <p:sp>
        <p:nvSpPr>
          <p:cNvPr id="132" name="Google Shape;132;p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sl-SI" sz="2400" noProof="0" dirty="0"/>
              <a:t>Trajnost mora biti razumljiva in izvedljiva:</a:t>
            </a:r>
          </a:p>
        </p:txBody>
      </p:sp>
      <p:grpSp>
        <p:nvGrpSpPr>
          <p:cNvPr id="133" name="Google Shape;133;p33"/>
          <p:cNvGrpSpPr/>
          <p:nvPr/>
        </p:nvGrpSpPr>
        <p:grpSpPr>
          <a:xfrm>
            <a:off x="582919" y="3351933"/>
            <a:ext cx="11026652" cy="1498758"/>
            <a:chOff x="5119" y="1776546"/>
            <a:chExt cx="11026652" cy="1192070"/>
          </a:xfrm>
        </p:grpSpPr>
        <p:sp>
          <p:nvSpPr>
            <p:cNvPr id="134" name="Google Shape;134;p33"/>
            <p:cNvSpPr/>
            <p:nvPr/>
          </p:nvSpPr>
          <p:spPr>
            <a:xfrm>
              <a:off x="5119" y="1776546"/>
              <a:ext cx="2980176" cy="1192070"/>
            </a:xfrm>
            <a:prstGeom prst="chevron">
              <a:avLst>
                <a:gd name="adj" fmla="val 5000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135" name="Google Shape;135;p33"/>
            <p:cNvSpPr txBox="1"/>
            <p:nvPr/>
          </p:nvSpPr>
          <p:spPr>
            <a:xfrm>
              <a:off x="601154" y="1822308"/>
              <a:ext cx="1788106" cy="1115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sl-SI" sz="16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Zamenjajte tehnične izraze z </a:t>
              </a:r>
              <a:r>
                <a:rPr lang="sl-SI" sz="1600" b="1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jasno opredeljenimi nalogami/koraki.</a:t>
              </a:r>
              <a:endParaRPr lang="sl-SI" sz="1600" b="1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6" name="Google Shape;136;p33"/>
            <p:cNvSpPr/>
            <p:nvPr/>
          </p:nvSpPr>
          <p:spPr>
            <a:xfrm>
              <a:off x="2687278" y="1776546"/>
              <a:ext cx="2980176" cy="1192070"/>
            </a:xfrm>
            <a:prstGeom prst="chevron">
              <a:avLst>
                <a:gd name="adj" fmla="val 50000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137" name="Google Shape;137;p33"/>
            <p:cNvSpPr txBox="1"/>
            <p:nvPr/>
          </p:nvSpPr>
          <p:spPr>
            <a:xfrm>
              <a:off x="3507054" y="1776546"/>
              <a:ext cx="1788106" cy="1192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sl-SI" sz="16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Pojasnite </a:t>
              </a:r>
              <a:r>
                <a:rPr lang="sl-SI" sz="1600" b="1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zgolj en koncept naenkrat.</a:t>
              </a:r>
              <a:endParaRPr lang="sl-SI" sz="1600" b="1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8" name="Google Shape;138;p33"/>
            <p:cNvSpPr/>
            <p:nvPr/>
          </p:nvSpPr>
          <p:spPr>
            <a:xfrm>
              <a:off x="5369437" y="1776546"/>
              <a:ext cx="2980176" cy="1192070"/>
            </a:xfrm>
            <a:prstGeom prst="chevron">
              <a:avLst>
                <a:gd name="adj" fmla="val 50000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139" name="Google Shape;139;p33"/>
            <p:cNvSpPr txBox="1"/>
            <p:nvPr/>
          </p:nvSpPr>
          <p:spPr>
            <a:xfrm>
              <a:off x="6111390" y="1776546"/>
              <a:ext cx="1788106" cy="1192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sl-SI" sz="16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Uporabite </a:t>
              </a:r>
              <a:r>
                <a:rPr lang="sl-SI" sz="1600" b="1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vizualna orodja </a:t>
              </a:r>
              <a:r>
                <a:rPr lang="sl-SI" sz="16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(diagrame, simbole, kontrolne sezname).</a:t>
              </a:r>
              <a:endParaRPr lang="sl-SI" sz="16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40" name="Google Shape;140;p33"/>
            <p:cNvSpPr/>
            <p:nvPr/>
          </p:nvSpPr>
          <p:spPr>
            <a:xfrm>
              <a:off x="8051595" y="1776546"/>
              <a:ext cx="2980176" cy="1192070"/>
            </a:xfrm>
            <a:prstGeom prst="chevron">
              <a:avLst>
                <a:gd name="adj" fmla="val 50000"/>
              </a:avLst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sl-SI" noProof="0" dirty="0"/>
            </a:p>
          </p:txBody>
        </p:sp>
        <p:sp>
          <p:nvSpPr>
            <p:cNvPr id="141" name="Google Shape;141;p33"/>
            <p:cNvSpPr txBox="1"/>
            <p:nvPr/>
          </p:nvSpPr>
          <p:spPr>
            <a:xfrm>
              <a:off x="8647630" y="1776546"/>
              <a:ext cx="1788106" cy="1192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sl-SI" sz="16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Vedno imejte odgovor na vprašanje: </a:t>
              </a:r>
              <a:r>
                <a:rPr lang="sl-SI" sz="1600" b="1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„Kakšna so pričakovanja?“</a:t>
              </a:r>
              <a:endParaRPr lang="sl-SI" sz="1600" b="1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19261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3_Predstavitev_Zakaj je pomembno.pptx" id="{64AA5D5D-9707-44AF-96A7-7DA3891FBB4E}" vid="{4629633A-BD58-4269-BB23-6840BFC96E7F}"/>
    </a:ext>
  </a:extLst>
</a:theme>
</file>

<file path=ppt/theme/theme2.xml><?xml version="1.0" encoding="utf-8"?>
<a:theme xmlns:a="http://schemas.openxmlformats.org/drawingml/2006/main" name="1_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Učno_gradivo_Tematski_sklop_1.pptx" id="{02F2E086-A77F-409B-B237-CC7352392B59}" vid="{D8CD2E47-731E-4671-95D0-442862BD8910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proCURE template 2</Template>
  <TotalTime>43</TotalTime>
  <Words>508</Words>
  <Application>Microsoft Office PowerPoint</Application>
  <PresentationFormat>Widescreen</PresentationFormat>
  <Paragraphs>56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Play</vt:lpstr>
      <vt:lpstr>Calibri</vt:lpstr>
      <vt:lpstr>Aptos</vt:lpstr>
      <vt:lpstr>Arial</vt:lpstr>
      <vt:lpstr>Aptos Serif</vt:lpstr>
      <vt:lpstr>Benutzerdefiniert</vt:lpstr>
      <vt:lpstr>1_Benutzerdefiniert</vt:lpstr>
      <vt:lpstr>Izvajanje lokalnih usposabljanj</vt:lpstr>
      <vt:lpstr>Izvajanje lokalnih usposabljanj</vt:lpstr>
      <vt:lpstr>Izvajanje učinkovitega lokalnega usposabljanja...</vt:lpstr>
      <vt:lpstr>Izvajanje lokalnih usposabljanj</vt:lpstr>
      <vt:lpstr>Kdo se bo udeležil usposabljanja?</vt:lpstr>
      <vt:lpstr>Kaj bi moral narediti izobraževalec?</vt:lpstr>
      <vt:lpstr>Zakaj je prilagajanje usposabljanj lokalnim razmeram pomembno? </vt:lpstr>
      <vt:lpstr>Prilagoditev vsebine lokalnim razmeram</vt:lpstr>
      <vt:lpstr>Poenostavljanje zapletenih vsebin</vt:lpstr>
      <vt:lpstr>Spodbujanje sprememb vedenja in sodelovanje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Brina Meze Petrić</dc:creator>
  <cp:lastModifiedBy>Sergeja Praper - UIRS</cp:lastModifiedBy>
  <cp:revision>9</cp:revision>
  <dcterms:created xsi:type="dcterms:W3CDTF">2026-04-24T12:58:31Z</dcterms:created>
  <dcterms:modified xsi:type="dcterms:W3CDTF">2026-04-26T21:45:34Z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