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67_3AA5D1B7.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handoutMasterIdLst>
    <p:handoutMasterId r:id="rId26"/>
  </p:handoutMasterIdLst>
  <p:sldIdLst>
    <p:sldId id="256" r:id="rId2"/>
    <p:sldId id="347" r:id="rId3"/>
    <p:sldId id="258" r:id="rId4"/>
    <p:sldId id="259" r:id="rId5"/>
    <p:sldId id="348" r:id="rId6"/>
    <p:sldId id="349" r:id="rId7"/>
    <p:sldId id="350" r:id="rId8"/>
    <p:sldId id="351" r:id="rId9"/>
    <p:sldId id="352" r:id="rId10"/>
    <p:sldId id="353" r:id="rId11"/>
    <p:sldId id="362" r:id="rId12"/>
    <p:sldId id="355" r:id="rId13"/>
    <p:sldId id="356" r:id="rId14"/>
    <p:sldId id="269" r:id="rId15"/>
    <p:sldId id="270" r:id="rId16"/>
    <p:sldId id="357" r:id="rId17"/>
    <p:sldId id="363" r:id="rId18"/>
    <p:sldId id="273" r:id="rId19"/>
    <p:sldId id="359" r:id="rId20"/>
    <p:sldId id="275" r:id="rId21"/>
    <p:sldId id="308" r:id="rId22"/>
    <p:sldId id="360" r:id="rId23"/>
    <p:sldId id="361" r:id="rId24"/>
  </p:sldIdLst>
  <p:sldSz cx="12192000" cy="6858000"/>
  <p:notesSz cx="6858000" cy="9144000"/>
  <p:embeddedFontLst>
    <p:embeddedFont>
      <p:font typeface="Aptos Serif" panose="02020604070405020304" pitchFamily="18" charset="0"/>
      <p:regular r:id="rId27"/>
      <p:bold r:id="rId28"/>
      <p:italic r:id="rId29"/>
      <p:boldItalic r:id="rId30"/>
    </p:embeddedFont>
    <p:embeddedFont>
      <p:font typeface="Play"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iDJm4IPTSTqj5ccQwfy4ZddUxL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03404-E0A9-AE9A-0E44-96EA475A70D6}" name="Brina Meze Petrić" initials="BM" userId="S::brinamp@uirs.si::39c25778-6e8d-43cc-8316-d4b55f009096" providerId="AD"/>
  <p188:author id="{DF3A5E6A-D804-5306-742E-AFCC52ED0D51}" name="UIRS" initials="U" userId="UI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1BE"/>
    <a:srgbClr val="035854"/>
    <a:srgbClr val="3F3F3F"/>
    <a:srgbClr val="A3C42A"/>
    <a:srgbClr val="D6D21C"/>
    <a:srgbClr val="71C327"/>
    <a:srgbClr val="35B579"/>
    <a:srgbClr val="4393A0"/>
    <a:srgbClr val="CBE277"/>
    <a:srgbClr val="FAD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notesViewPr>
    <p:cSldViewPr snapToGrid="0">
      <p:cViewPr varScale="1">
        <p:scale>
          <a:sx n="121" d="100"/>
          <a:sy n="121" d="100"/>
        </p:scale>
        <p:origin x="41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89"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87"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90"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comments/modernComment_167_3AA5D1B7.xml><?xml version="1.0" encoding="utf-8"?>
<p188:cmLst xmlns:a="http://schemas.openxmlformats.org/drawingml/2006/main" xmlns:r="http://schemas.openxmlformats.org/officeDocument/2006/relationships" xmlns:p188="http://schemas.microsoft.com/office/powerpoint/2018/8/main">
  <p188:cm id="{A6C47744-2802-4AB4-9EDF-9129A9163157}" authorId="{DF3A5E6A-D804-5306-742E-AFCC52ED0D51}" created="2026-03-13T12:44:59.935">
    <ac:deMkLst xmlns:ac="http://schemas.microsoft.com/office/drawing/2013/main/command">
      <pc:docMk xmlns:pc="http://schemas.microsoft.com/office/powerpoint/2013/main/command"/>
      <pc:sldMk xmlns:pc="http://schemas.microsoft.com/office/powerpoint/2013/main/command" cId="0" sldId="274"/>
      <ac:picMk id="246" creationId="{00000000-0000-0000-0000-000000000000}"/>
    </ac:deMkLst>
    <p188:txBody>
      <a:bodyPr/>
      <a:lstStyle/>
      <a:p>
        <a:r>
          <a:rPr lang="en-SI"/>
          <a:t>Je v kakšnem gradivu to že prevedeno? Preglednica je sicer nekoliko podobna tisti v dokumentu Rezultati spremljanja - predloga za poročanje (Tool 10).</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E82C2-3D2C-B735-F48F-B8F757502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678D07D2-78F9-B480-F21D-63B1A076E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86BEE-847C-439E-A4AC-76280F5156DC}" type="datetimeFigureOut">
              <a:rPr lang="sl-SI" smtClean="0"/>
              <a:t>26.04.2026</a:t>
            </a:fld>
            <a:endParaRPr lang="sl-SI"/>
          </a:p>
        </p:txBody>
      </p:sp>
      <p:sp>
        <p:nvSpPr>
          <p:cNvPr id="4" name="Footer Placeholder 3">
            <a:extLst>
              <a:ext uri="{FF2B5EF4-FFF2-40B4-BE49-F238E27FC236}">
                <a16:creationId xmlns:a16="http://schemas.microsoft.com/office/drawing/2014/main" id="{562CC862-5B1D-7533-DF6B-3507DA1E9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0BEEDF0B-7A71-F681-4C78-621700C90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36BEA-77A6-4D7C-B885-14E02883BD9D}" type="slidenum">
              <a:rPr lang="sl-SI" smtClean="0"/>
              <a:t>‹#›</a:t>
            </a:fld>
            <a:endParaRPr lang="sl-SI"/>
          </a:p>
        </p:txBody>
      </p:sp>
    </p:spTree>
    <p:extLst>
      <p:ext uri="{BB962C8B-B14F-4D97-AF65-F5344CB8AC3E}">
        <p14:creationId xmlns:p14="http://schemas.microsoft.com/office/powerpoint/2010/main" val="59844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71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47210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1E064381-10B9-9164-213D-B4291640F7ED}"/>
            </a:ext>
          </a:extLst>
        </p:cNvPr>
        <p:cNvGrpSpPr/>
        <p:nvPr/>
      </p:nvGrpSpPr>
      <p:grpSpPr>
        <a:xfrm>
          <a:off x="0" y="0"/>
          <a:ext cx="0" cy="0"/>
          <a:chOff x="0" y="0"/>
          <a:chExt cx="0" cy="0"/>
        </a:xfrm>
      </p:grpSpPr>
      <p:sp>
        <p:nvSpPr>
          <p:cNvPr id="128" name="Google Shape;128;p31:notes">
            <a:extLst>
              <a:ext uri="{FF2B5EF4-FFF2-40B4-BE49-F238E27FC236}">
                <a16:creationId xmlns:a16="http://schemas.microsoft.com/office/drawing/2014/main" id="{FA60A98C-4245-F817-77E9-73ABB465A0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1:notes">
            <a:extLst>
              <a:ext uri="{FF2B5EF4-FFF2-40B4-BE49-F238E27FC236}">
                <a16:creationId xmlns:a16="http://schemas.microsoft.com/office/drawing/2014/main" id="{02E252F2-70B8-1FF0-CF59-6BAA4910C9C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375569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295619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1090744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1523587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4042160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366370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C879DB56-2090-9625-CD64-D5D8C83C6E2E}"/>
            </a:ext>
          </a:extLst>
        </p:cNvPr>
        <p:cNvGrpSpPr/>
        <p:nvPr/>
      </p:nvGrpSpPr>
      <p:grpSpPr>
        <a:xfrm>
          <a:off x="0" y="0"/>
          <a:ext cx="0" cy="0"/>
          <a:chOff x="0" y="0"/>
          <a:chExt cx="0" cy="0"/>
        </a:xfrm>
      </p:grpSpPr>
      <p:sp>
        <p:nvSpPr>
          <p:cNvPr id="128" name="Google Shape;128;p31:notes">
            <a:extLst>
              <a:ext uri="{FF2B5EF4-FFF2-40B4-BE49-F238E27FC236}">
                <a16:creationId xmlns:a16="http://schemas.microsoft.com/office/drawing/2014/main" id="{E683078C-E1E9-3205-C766-8ECBFE40A37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1:notes">
            <a:extLst>
              <a:ext uri="{FF2B5EF4-FFF2-40B4-BE49-F238E27FC236}">
                <a16:creationId xmlns:a16="http://schemas.microsoft.com/office/drawing/2014/main" id="{64850385-5BA4-F512-558F-EA9BBBA1012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68319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364186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17373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87558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207836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709" name="Google Shape;7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1571676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366471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209052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78036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52238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59677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41" name="Google Shape;1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2" name="Google Shape;14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033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49" name="Google Shape;1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0" name="Google Shape;15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066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530361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1" userDrawn="1">
  <p:cSld name="Naslovnica">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18" name="Google Shape;18;p17"/>
          <p:cNvCxnSpPr/>
          <p:nvPr/>
        </p:nvCxnSpPr>
        <p:spPr>
          <a:xfrm>
            <a:off x="6309360" y="3142814"/>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1211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0" name="Google Shape;20;p17"/>
          <p:cNvSpPr/>
          <p:nvPr/>
        </p:nvSpPr>
        <p:spPr>
          <a:xfrm rot="-5400000">
            <a:off x="-1103255" y="771323"/>
            <a:ext cx="2127278" cy="222200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pic>
        <p:nvPicPr>
          <p:cNvPr id="5" name="Google Shape;119;p1" descr="Ein Bild, das Screenshot, Grafiken, Schrift, Grafikdesign enthält.&#10;&#10;Automatisch generierte Beschreibung">
            <a:extLst>
              <a:ext uri="{FF2B5EF4-FFF2-40B4-BE49-F238E27FC236}">
                <a16:creationId xmlns:a16="http://schemas.microsoft.com/office/drawing/2014/main" id="{99481D0E-A7BB-921A-789E-22C7123D8891}"/>
              </a:ext>
            </a:extLst>
          </p:cNvPr>
          <p:cNvPicPr preferRelativeResize="0"/>
          <p:nvPr userDrawn="1"/>
        </p:nvPicPr>
        <p:blipFill rotWithShape="1">
          <a:blip r:embed="rId2">
            <a:alphaModFix/>
          </a:blip>
          <a:srcRect/>
          <a:stretch/>
        </p:blipFill>
        <p:spPr>
          <a:xfrm>
            <a:off x="2419925" y="2132116"/>
            <a:ext cx="3409143" cy="1861207"/>
          </a:xfrm>
          <a:prstGeom prst="rect">
            <a:avLst/>
          </a:prstGeom>
          <a:noFill/>
          <a:ln>
            <a:noFill/>
          </a:ln>
        </p:spPr>
      </p:pic>
      <p:sp>
        <p:nvSpPr>
          <p:cNvPr id="7" name="Rectangle 6">
            <a:extLst>
              <a:ext uri="{FF2B5EF4-FFF2-40B4-BE49-F238E27FC236}">
                <a16:creationId xmlns:a16="http://schemas.microsoft.com/office/drawing/2014/main" id="{AB1BDCED-BF2B-B048-8BDE-31946172A403}"/>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8" name="Google Shape;121;p1" descr="Ein Bild, das Text, Screenshot, Schrift enthält.&#10;&#10;KI-generierte Inhalte können fehlerhaft sein.">
            <a:extLst>
              <a:ext uri="{FF2B5EF4-FFF2-40B4-BE49-F238E27FC236}">
                <a16:creationId xmlns:a16="http://schemas.microsoft.com/office/drawing/2014/main" id="{09F795BD-10FA-0B28-FF78-5C6C4010172B}"/>
              </a:ext>
            </a:extLst>
          </p:cNvPr>
          <p:cNvPicPr preferRelativeResize="0"/>
          <p:nvPr userDrawn="1"/>
        </p:nvPicPr>
        <p:blipFill rotWithShape="1">
          <a:blip r:embed="rId3">
            <a:alphaModFix/>
          </a:blip>
          <a:srcRect l="66196" b="19223"/>
          <a:stretch>
            <a:fillRect/>
          </a:stretch>
        </p:blipFill>
        <p:spPr>
          <a:xfrm>
            <a:off x="3129059" y="5259606"/>
            <a:ext cx="1364732" cy="1257928"/>
          </a:xfrm>
          <a:prstGeom prst="rect">
            <a:avLst/>
          </a:prstGeom>
          <a:noFill/>
          <a:ln>
            <a:noFill/>
          </a:ln>
        </p:spPr>
      </p:pic>
      <p:grpSp>
        <p:nvGrpSpPr>
          <p:cNvPr id="9" name="Group 8">
            <a:extLst>
              <a:ext uri="{FF2B5EF4-FFF2-40B4-BE49-F238E27FC236}">
                <a16:creationId xmlns:a16="http://schemas.microsoft.com/office/drawing/2014/main" id="{D6539D91-27DC-2683-3378-68A92600AB75}"/>
              </a:ext>
            </a:extLst>
          </p:cNvPr>
          <p:cNvGrpSpPr/>
          <p:nvPr userDrawn="1"/>
        </p:nvGrpSpPr>
        <p:grpSpPr>
          <a:xfrm>
            <a:off x="476075" y="5259605"/>
            <a:ext cx="2485252" cy="1156869"/>
            <a:chOff x="1611955" y="3017474"/>
            <a:chExt cx="2270669" cy="1056982"/>
          </a:xfrm>
        </p:grpSpPr>
        <p:pic>
          <p:nvPicPr>
            <p:cNvPr id="10" name="Picture 9">
              <a:extLst>
                <a:ext uri="{FF2B5EF4-FFF2-40B4-BE49-F238E27FC236}">
                  <a16:creationId xmlns:a16="http://schemas.microsoft.com/office/drawing/2014/main" id="{93ED9FA7-728F-1E92-6779-5BE0C751AB9F}"/>
                </a:ext>
              </a:extLst>
            </p:cNvPr>
            <p:cNvPicPr>
              <a:picLocks noChangeAspect="1"/>
            </p:cNvPicPr>
            <p:nvPr/>
          </p:nvPicPr>
          <p:blipFill>
            <a:blip r:embed="rId4"/>
            <a:srcRect l="34134" t="37938" r="5209" b="38206"/>
            <a:stretch>
              <a:fillRect/>
            </a:stretch>
          </p:blipFill>
          <p:spPr>
            <a:xfrm>
              <a:off x="1611955" y="3017474"/>
              <a:ext cx="2270669" cy="595358"/>
            </a:xfrm>
            <a:prstGeom prst="rect">
              <a:avLst/>
            </a:prstGeom>
          </p:spPr>
        </p:pic>
        <p:sp>
          <p:nvSpPr>
            <p:cNvPr id="11" name="Google Shape;121;p22">
              <a:extLst>
                <a:ext uri="{FF2B5EF4-FFF2-40B4-BE49-F238E27FC236}">
                  <a16:creationId xmlns:a16="http://schemas.microsoft.com/office/drawing/2014/main" id="{5154BC18-1678-713B-5ADA-79E71C32CC89}"/>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sp>
        <p:nvSpPr>
          <p:cNvPr id="12" name="Google Shape;23;p18">
            <a:extLst>
              <a:ext uri="{FF2B5EF4-FFF2-40B4-BE49-F238E27FC236}">
                <a16:creationId xmlns:a16="http://schemas.microsoft.com/office/drawing/2014/main" id="{74826849-74E9-E1D5-E726-CB6FF63F81C0}"/>
              </a:ext>
            </a:extLst>
          </p:cNvPr>
          <p:cNvSpPr txBox="1">
            <a:spLocks noGrp="1"/>
          </p:cNvSpPr>
          <p:nvPr>
            <p:ph type="title"/>
          </p:nvPr>
        </p:nvSpPr>
        <p:spPr>
          <a:xfrm>
            <a:off x="6309360" y="2619388"/>
            <a:ext cx="5242555" cy="39395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32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5" name="Google Shape;46;p24">
            <a:extLst>
              <a:ext uri="{FF2B5EF4-FFF2-40B4-BE49-F238E27FC236}">
                <a16:creationId xmlns:a16="http://schemas.microsoft.com/office/drawing/2014/main" id="{E91160AA-BD50-35A8-B6FA-AB37211FBC05}"/>
              </a:ext>
            </a:extLst>
          </p:cNvPr>
          <p:cNvSpPr txBox="1">
            <a:spLocks noGrp="1"/>
          </p:cNvSpPr>
          <p:nvPr>
            <p:ph type="body" idx="2"/>
          </p:nvPr>
        </p:nvSpPr>
        <p:spPr>
          <a:xfrm>
            <a:off x="6309359" y="1690315"/>
            <a:ext cx="5242557" cy="480131"/>
          </a:xfrm>
          <a:prstGeom prst="rect">
            <a:avLst/>
          </a:prstGeom>
          <a:noFill/>
          <a:ln>
            <a:noFill/>
          </a:ln>
        </p:spPr>
        <p:txBody>
          <a:bodyPr spcFirstLastPara="1" vert="horz" wrap="square" lIns="0" tIns="0" rIns="0" bIns="0" anchor="b" anchorCtr="0">
            <a:spAutoFit/>
          </a:bodyPr>
          <a:lstStyle>
            <a:lvl1pPr marL="0" lvl="0" indent="-228600" algn="l">
              <a:lnSpc>
                <a:spcPct val="90000"/>
              </a:lnSpc>
              <a:spcBef>
                <a:spcPts val="1800"/>
              </a:spcBef>
              <a:spcAft>
                <a:spcPts val="0"/>
              </a:spcAft>
              <a:buClr>
                <a:srgbClr val="3F3F3F"/>
              </a:buClr>
              <a:buSzPts val="2000"/>
              <a:buFont typeface="Arial"/>
              <a:buNone/>
              <a:defRPr sz="1800" b="1">
                <a:latin typeface="Aptos" panose="020B0004020202020204" pitchFamily="34" charset="0"/>
                <a:cs typeface="Aptos Serif" panose="02020604070405020304" pitchFamily="18"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grpSp>
        <p:nvGrpSpPr>
          <p:cNvPr id="24" name="Group 23">
            <a:extLst>
              <a:ext uri="{FF2B5EF4-FFF2-40B4-BE49-F238E27FC236}">
                <a16:creationId xmlns:a16="http://schemas.microsoft.com/office/drawing/2014/main" id="{0C3EC3D0-0C69-33CA-87BF-C46FBB70E078}"/>
              </a:ext>
            </a:extLst>
          </p:cNvPr>
          <p:cNvGrpSpPr/>
          <p:nvPr userDrawn="1"/>
        </p:nvGrpSpPr>
        <p:grpSpPr>
          <a:xfrm>
            <a:off x="6435266" y="4836746"/>
            <a:ext cx="5242555" cy="1904297"/>
            <a:chOff x="6026711" y="4836746"/>
            <a:chExt cx="5242555" cy="1904297"/>
          </a:xfrm>
        </p:grpSpPr>
        <p:pic>
          <p:nvPicPr>
            <p:cNvPr id="2" name="Google Shape;116;p1" descr="Ein Bild, das Text, Schrift, Screenshot, Grafiken enthält.&#10;&#10;Automatisch generierte Beschreibung">
              <a:extLst>
                <a:ext uri="{FF2B5EF4-FFF2-40B4-BE49-F238E27FC236}">
                  <a16:creationId xmlns:a16="http://schemas.microsoft.com/office/drawing/2014/main" id="{20AAC0F6-6553-2E94-70B9-E8A5C051EF74}"/>
                </a:ext>
              </a:extLst>
            </p:cNvPr>
            <p:cNvPicPr preferRelativeResize="0"/>
            <p:nvPr userDrawn="1"/>
          </p:nvPicPr>
          <p:blipFill rotWithShape="1">
            <a:blip r:embed="rId5">
              <a:alphaModFix/>
            </a:blip>
            <a:srcRect r="35726"/>
            <a:stretch>
              <a:fillRect/>
            </a:stretch>
          </p:blipFill>
          <p:spPr>
            <a:xfrm>
              <a:off x="6026711" y="4836746"/>
              <a:ext cx="3389663" cy="1904297"/>
            </a:xfrm>
            <a:prstGeom prst="rect">
              <a:avLst/>
            </a:prstGeom>
            <a:noFill/>
            <a:ln>
              <a:noFill/>
            </a:ln>
          </p:spPr>
        </p:pic>
        <p:pic>
          <p:nvPicPr>
            <p:cNvPr id="23" name="Google Shape;116;p1" descr="Ein Bild, das Text, Schrift, Screenshot, Grafiken enthält.&#10;&#10;Automatisch generierte Beschreibung">
              <a:extLst>
                <a:ext uri="{FF2B5EF4-FFF2-40B4-BE49-F238E27FC236}">
                  <a16:creationId xmlns:a16="http://schemas.microsoft.com/office/drawing/2014/main" id="{C3A16B08-9FB2-BE88-8015-81737EA40C3D}"/>
                </a:ext>
              </a:extLst>
            </p:cNvPr>
            <p:cNvPicPr preferRelativeResize="0"/>
            <p:nvPr userDrawn="1"/>
          </p:nvPicPr>
          <p:blipFill rotWithShape="1">
            <a:blip r:embed="rId5">
              <a:alphaModFix/>
            </a:blip>
            <a:srcRect l="64272" r="594" b="43237"/>
            <a:stretch>
              <a:fillRect/>
            </a:stretch>
          </p:blipFill>
          <p:spPr>
            <a:xfrm>
              <a:off x="9416374" y="5486936"/>
              <a:ext cx="1852892" cy="108094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410493025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dve besedili levo - manjša grafika">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55770120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54631587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61;p23">
            <a:extLst>
              <a:ext uri="{FF2B5EF4-FFF2-40B4-BE49-F238E27FC236}">
                <a16:creationId xmlns:a16="http://schemas.microsoft.com/office/drawing/2014/main" id="{666B4A47-9E01-23E7-6559-554BB401606E}"/>
              </a:ext>
            </a:extLst>
          </p:cNvPr>
          <p:cNvSpPr txBox="1">
            <a:spLocks noGrp="1"/>
          </p:cNvSpPr>
          <p:nvPr>
            <p:ph type="body" idx="13"/>
          </p:nvPr>
        </p:nvSpPr>
        <p:spPr>
          <a:xfrm>
            <a:off x="594359" y="1857032"/>
            <a:ext cx="1105661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4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56856911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3" userDrawn="1">
  <p:cSld name="večji naslov">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elle 2" preserve="1" userDrawn="1">
  <p:cSld name="z grafiko">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2602326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78969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Shema">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10242825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1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88990097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userDrawn="1">
  <p:cSld name="Vsebina">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3" preserve="1" userDrawn="1">
  <p:cSld name="zaključek">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1460850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1" preserve="1" userDrawn="1">
  <p:cSld name="viri">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21987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1">
  <p:cSld name="1_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70226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1">
  <p:cSld name="1_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21163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elinhalt und Bild">
  <p:cSld name="1_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05802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und Inhalt ">
  <p:cSld name="2_Titel und Inhalt ">
    <p:bg>
      <p:bgPr>
        <a:solidFill>
          <a:schemeClr val="lt1"/>
        </a:solidFill>
        <a:effectLst/>
      </p:bgPr>
    </p:bg>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43" name="Google Shape;43;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2338679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el und zwei Inhalte 2">
  <p:cSld name="3_Titel und zwei Inhalte 2">
    <p:bg>
      <p:bgPr>
        <a:solidFill>
          <a:schemeClr val="lt1"/>
        </a:solidFill>
        <a:effectLst/>
      </p:bgPr>
    </p:bg>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52" name="Google Shape;5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 name="Google Shape;5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4" name="Google Shape;5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9493119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userDrawn="1">
  <p:cSld name="Naslov in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C8A29737-EFD1-06F4-D360-961745774611}"/>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Naslov, besedilo,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7870853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serDrawn="1">
  <p:cSld name="Naslov 2">
    <p:bg>
      <p:bgPr>
        <a:solidFill>
          <a:schemeClr val="lt1"/>
        </a:solidFill>
        <a:effectLst/>
      </p:bgPr>
    </p:bg>
    <p:spTree>
      <p:nvGrpSpPr>
        <p:cNvPr id="1" name="Shape 52"/>
        <p:cNvGrpSpPr/>
        <p:nvPr/>
      </p:nvGrpSpPr>
      <p:grpSpPr>
        <a:xfrm>
          <a:off x="0" y="0"/>
          <a:ext cx="0" cy="0"/>
          <a:chOff x="0" y="0"/>
          <a:chExt cx="0" cy="0"/>
        </a:xfrm>
      </p:grpSpPr>
      <p:cxnSp>
        <p:nvCxnSpPr>
          <p:cNvPr id="54" name="Google Shape;54;p22"/>
          <p:cNvCxnSpPr/>
          <p:nvPr/>
        </p:nvCxnSpPr>
        <p:spPr>
          <a:xfrm>
            <a:off x="5047402"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7" name="Google Shape;57;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8" name="Google Shape;58;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FAAC26CC-4EF5-5FF1-194F-9F778DFE0F42}"/>
              </a:ext>
            </a:extLst>
          </p:cNvPr>
          <p:cNvSpPr txBox="1">
            <a:spLocks noGrp="1"/>
          </p:cNvSpPr>
          <p:nvPr>
            <p:ph type="body" idx="10"/>
          </p:nvPr>
        </p:nvSpPr>
        <p:spPr>
          <a:xfrm>
            <a:off x="4357029" y="4049764"/>
            <a:ext cx="6173811"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AAC3F425-B8B8-5183-2EBD-1C47E9263A8F}"/>
              </a:ext>
            </a:extLst>
          </p:cNvPr>
          <p:cNvCxnSpPr/>
          <p:nvPr userDrawn="1"/>
        </p:nvCxnSpPr>
        <p:spPr>
          <a:xfrm>
            <a:off x="4357030" y="3950208"/>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817D1EB6-00F9-E7CC-CD34-A7CEE00DADD7}"/>
              </a:ext>
            </a:extLst>
          </p:cNvPr>
          <p:cNvSpPr txBox="1">
            <a:spLocks noGrp="1"/>
          </p:cNvSpPr>
          <p:nvPr>
            <p:ph type="title"/>
          </p:nvPr>
        </p:nvSpPr>
        <p:spPr>
          <a:xfrm>
            <a:off x="4353982" y="3111989"/>
            <a:ext cx="6176858"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userDrawn="1">
  <p:cSld name="Naslov, besedilo, slika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bullet, slika 2 - spodnja poravnava">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18765002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in dve besedili">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983124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besedilo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4476005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28">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4" r:id="rId5"/>
    <p:sldLayoutId id="2147483655" r:id="rId6"/>
    <p:sldLayoutId id="2147483665" r:id="rId7"/>
    <p:sldLayoutId id="2147483662" r:id="rId8"/>
    <p:sldLayoutId id="2147483667" r:id="rId9"/>
    <p:sldLayoutId id="2147483671" r:id="rId10"/>
    <p:sldLayoutId id="2147483664" r:id="rId11"/>
    <p:sldLayoutId id="2147483668" r:id="rId12"/>
    <p:sldLayoutId id="2147483675" r:id="rId13"/>
    <p:sldLayoutId id="2147483660" r:id="rId14"/>
    <p:sldLayoutId id="2147483670" r:id="rId15"/>
    <p:sldLayoutId id="2147483672" r:id="rId16"/>
    <p:sldLayoutId id="2147483666" r:id="rId17"/>
    <p:sldLayoutId id="2147483661" r:id="rId18"/>
    <p:sldLayoutId id="2147483669" r:id="rId19"/>
    <p:sldLayoutId id="2147483673" r:id="rId20"/>
    <p:sldLayoutId id="2147483674" r:id="rId21"/>
    <p:sldLayoutId id="2147483676" r:id="rId22"/>
    <p:sldLayoutId id="2147483677" r:id="rId23"/>
    <p:sldLayoutId id="2147483678" r:id="rId24"/>
    <p:sldLayoutId id="2147483679" r:id="rId25"/>
    <p:sldLayoutId id="2147483680" r:id="rId2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67_3AA5D1B7.xm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alpenallianz.org/media/2054/download/Handbook.pdf?v=1&amp;inline=1"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
          <p:cNvSpPr txBox="1"/>
          <p:nvPr/>
        </p:nvSpPr>
        <p:spPr>
          <a:xfrm>
            <a:off x="6309904" y="3195694"/>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noProof="0" dirty="0">
                <a:solidFill>
                  <a:srgbClr val="3F3F3F"/>
                </a:solidFill>
                <a:latin typeface="Arial"/>
                <a:ea typeface="Arial"/>
                <a:cs typeface="Arial"/>
                <a:sym typeface="Arial"/>
              </a:rPr>
              <a:t>Datum</a:t>
            </a:r>
            <a:endParaRPr lang="sl-SI" sz="1400" b="0" i="0" u="none" strike="noStrike" cap="none" noProof="0" dirty="0">
              <a:solidFill>
                <a:srgbClr val="000000"/>
              </a:solidFill>
              <a:latin typeface="Arial"/>
              <a:ea typeface="Arial"/>
              <a:cs typeface="Arial"/>
              <a:sym typeface="Arial"/>
            </a:endParaRPr>
          </a:p>
        </p:txBody>
      </p:sp>
      <p:sp>
        <p:nvSpPr>
          <p:cNvPr id="4" name="Title 3">
            <a:extLst>
              <a:ext uri="{FF2B5EF4-FFF2-40B4-BE49-F238E27FC236}">
                <a16:creationId xmlns:a16="http://schemas.microsoft.com/office/drawing/2014/main" id="{F24DF771-3D8C-C23F-1F3E-C63EE1B8FB4F}"/>
              </a:ext>
            </a:extLst>
          </p:cNvPr>
          <p:cNvSpPr>
            <a:spLocks noGrp="1"/>
          </p:cNvSpPr>
          <p:nvPr>
            <p:ph type="title"/>
          </p:nvPr>
        </p:nvSpPr>
        <p:spPr>
          <a:xfrm>
            <a:off x="6309360" y="2225434"/>
            <a:ext cx="5242555" cy="787908"/>
          </a:xfrm>
        </p:spPr>
        <p:txBody>
          <a:bodyPr/>
          <a:lstStyle/>
          <a:p>
            <a:r>
              <a:rPr lang="sl-SI"/>
              <a:t>Spremljanje</a:t>
            </a:r>
            <a:br>
              <a:rPr lang="sl-SI"/>
            </a:br>
            <a:r>
              <a:rPr lang="sl-SI"/>
              <a:t>in </a:t>
            </a:r>
            <a:r>
              <a:rPr lang="sl-SI" dirty="0"/>
              <a:t>ocenjevanje</a:t>
            </a:r>
          </a:p>
        </p:txBody>
      </p:sp>
      <p:sp>
        <p:nvSpPr>
          <p:cNvPr id="5" name="Text Placeholder 4">
            <a:extLst>
              <a:ext uri="{FF2B5EF4-FFF2-40B4-BE49-F238E27FC236}">
                <a16:creationId xmlns:a16="http://schemas.microsoft.com/office/drawing/2014/main" id="{44572B88-7D16-E7C9-3A8F-2D6C7F9DD7FC}"/>
              </a:ext>
            </a:extLst>
          </p:cNvPr>
          <p:cNvSpPr>
            <a:spLocks noGrp="1"/>
          </p:cNvSpPr>
          <p:nvPr>
            <p:ph type="body" idx="2"/>
          </p:nvPr>
        </p:nvSpPr>
        <p:spPr>
          <a:xfrm>
            <a:off x="6309359" y="1191717"/>
            <a:ext cx="5242557" cy="978729"/>
          </a:xfrm>
        </p:spPr>
        <p:txBody>
          <a:bodyPr/>
          <a:lstStyle/>
          <a:p>
            <a:r>
              <a:rPr lang="sl-SI" dirty="0"/>
              <a:t>Gradivo o trajnostnem javnem naročanju za izobraževalce</a:t>
            </a:r>
            <a:endParaRPr lang="en-GB" dirty="0"/>
          </a:p>
          <a:p>
            <a:pPr>
              <a:spcBef>
                <a:spcPts val="0"/>
              </a:spcBef>
            </a:pPr>
            <a:r>
              <a:rPr lang="en-GB" dirty="0"/>
              <a:t>Tematski </a:t>
            </a:r>
            <a:r>
              <a:rPr lang="en-GB" dirty="0" err="1"/>
              <a:t>sklop</a:t>
            </a:r>
            <a:r>
              <a:rPr lang="en-GB" dirty="0"/>
              <a:t> 3</a:t>
            </a:r>
            <a:endParaRPr lang="sl-SI" dirty="0"/>
          </a:p>
        </p:txBody>
      </p:sp>
    </p:spTree>
    <p:extLst>
      <p:ext uri="{BB962C8B-B14F-4D97-AF65-F5344CB8AC3E}">
        <p14:creationId xmlns:p14="http://schemas.microsoft.com/office/powerpoint/2010/main" val="1626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36"/>
          <p:cNvSpPr txBox="1">
            <a:spLocks noGrp="1"/>
          </p:cNvSpPr>
          <p:nvPr>
            <p:ph type="body" idx="1"/>
          </p:nvPr>
        </p:nvSpPr>
        <p:spPr>
          <a:xfrm>
            <a:off x="594360" y="2654643"/>
            <a:ext cx="5452872" cy="307777"/>
          </a:xfrm>
          <a:prstGeom prst="rect">
            <a:avLst/>
          </a:prstGeom>
          <a:noFill/>
          <a:ln>
            <a:noFill/>
          </a:ln>
        </p:spPr>
        <p:txBody>
          <a:bodyPr spcFirstLastPara="1" wrap="square" lIns="0" tIns="45700" rIns="0" bIns="0" anchor="t" anchorCtr="0">
            <a:noAutofit/>
          </a:bodyPr>
          <a:lstStyle/>
          <a:p>
            <a:pPr lvl="0"/>
            <a:r>
              <a:rPr lang="sl-SI" sz="2400" noProof="0" dirty="0"/>
              <a:t>Iz orodja „Predloga za poročilo o spremljanju trajnostnega javnega naročanja“:</a:t>
            </a:r>
          </a:p>
        </p:txBody>
      </p:sp>
      <p:sp>
        <p:nvSpPr>
          <p:cNvPr id="166" name="Google Shape;166;p3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Kaj so ključni kazalniki uspešnosti?</a:t>
            </a:r>
          </a:p>
        </p:txBody>
      </p:sp>
      <p:sp>
        <p:nvSpPr>
          <p:cNvPr id="2" name="Online Image Placeholder 1">
            <a:extLst>
              <a:ext uri="{FF2B5EF4-FFF2-40B4-BE49-F238E27FC236}">
                <a16:creationId xmlns:a16="http://schemas.microsoft.com/office/drawing/2014/main" id="{723CDDDC-828B-4ACA-B130-BF2DF9DE1261}"/>
              </a:ext>
            </a:extLst>
          </p:cNvPr>
          <p:cNvSpPr>
            <a:spLocks noGrp="1"/>
          </p:cNvSpPr>
          <p:nvPr>
            <p:ph type="clipArt" sz="quarter" idx="13"/>
          </p:nvPr>
        </p:nvSpPr>
        <p:spPr/>
        <p:txBody>
          <a:bodyPr/>
          <a:lstStyle/>
          <a:p>
            <a:endParaRPr lang="sl-SI"/>
          </a:p>
        </p:txBody>
      </p:sp>
      <p:pic>
        <p:nvPicPr>
          <p:cNvPr id="169" name="Google Shape;169;p36"/>
          <p:cNvPicPr preferRelativeResize="0"/>
          <p:nvPr/>
        </p:nvPicPr>
        <p:blipFill rotWithShape="1">
          <a:blip r:embed="rId3">
            <a:alphaModFix/>
          </a:blip>
          <a:srcRect l="19767" t="30431" r="26670" b="8515"/>
          <a:stretch/>
        </p:blipFill>
        <p:spPr>
          <a:xfrm>
            <a:off x="6047231" y="2273940"/>
            <a:ext cx="5687121" cy="3559721"/>
          </a:xfrm>
          <a:prstGeom prst="rect">
            <a:avLst/>
          </a:prstGeom>
          <a:noFill/>
          <a:ln>
            <a:noFill/>
          </a:ln>
        </p:spPr>
      </p:pic>
    </p:spTree>
    <p:extLst>
      <p:ext uri="{BB962C8B-B14F-4D97-AF65-F5344CB8AC3E}">
        <p14:creationId xmlns:p14="http://schemas.microsoft.com/office/powerpoint/2010/main" val="123252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F122E0F-C04A-1E58-6F74-1B88166A716A}"/>
            </a:ext>
          </a:extLst>
        </p:cNvPr>
        <p:cNvGrpSpPr/>
        <p:nvPr/>
      </p:nvGrpSpPr>
      <p:grpSpPr>
        <a:xfrm>
          <a:off x="0" y="0"/>
          <a:ext cx="0" cy="0"/>
          <a:chOff x="0" y="0"/>
          <a:chExt cx="0" cy="0"/>
        </a:xfrm>
      </p:grpSpPr>
      <p:sp>
        <p:nvSpPr>
          <p:cNvPr id="131" name="Google Shape;131;p31">
            <a:extLst>
              <a:ext uri="{FF2B5EF4-FFF2-40B4-BE49-F238E27FC236}">
                <a16:creationId xmlns:a16="http://schemas.microsoft.com/office/drawing/2014/main" id="{B726485D-8E78-9EFE-3DB7-1F1BEF8BC23A}"/>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Spremljanje napredka</a:t>
            </a:r>
          </a:p>
        </p:txBody>
      </p:sp>
      <p:sp>
        <p:nvSpPr>
          <p:cNvPr id="132" name="Google Shape;132;p31">
            <a:extLst>
              <a:ext uri="{FF2B5EF4-FFF2-40B4-BE49-F238E27FC236}">
                <a16:creationId xmlns:a16="http://schemas.microsoft.com/office/drawing/2014/main" id="{E4EC5F9C-2BF5-B0EF-F8EB-1FE2018F9057}"/>
              </a:ext>
            </a:extLst>
          </p:cNvPr>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indent="0"/>
            <a:r>
              <a:rPr lang="sl-SI" noProof="0" dirty="0"/>
              <a:t>Korak 1: Pregled podatkov, ki so na voljo v občini</a:t>
            </a:r>
          </a:p>
          <a:p>
            <a:pPr lvl="0" indent="0"/>
            <a:r>
              <a:rPr lang="sl-SI" noProof="0" dirty="0">
                <a:solidFill>
                  <a:srgbClr val="64B1BE"/>
                </a:solidFill>
              </a:rPr>
              <a:t>Korak 2: Razvoj ključnih kazalnikov</a:t>
            </a:r>
          </a:p>
          <a:p>
            <a:pPr lvl="0" indent="0"/>
            <a:r>
              <a:rPr lang="sl-SI" noProof="0" dirty="0">
                <a:solidFill>
                  <a:srgbClr val="64B1BE"/>
                </a:solidFill>
              </a:rPr>
              <a:t>Korak 3: Razvoj dodatnih ključnih kazalnikov</a:t>
            </a:r>
          </a:p>
          <a:p>
            <a:pPr lvl="0" indent="0"/>
            <a:r>
              <a:rPr lang="sl-SI" noProof="0" dirty="0">
                <a:solidFill>
                  <a:srgbClr val="64B1BE"/>
                </a:solidFill>
              </a:rPr>
              <a:t>Korak 4: Zagotovitev dostopa do podatkov</a:t>
            </a:r>
          </a:p>
          <a:p>
            <a:pPr lvl="0" indent="0"/>
            <a:r>
              <a:rPr lang="sl-SI" noProof="0" dirty="0">
                <a:solidFill>
                  <a:srgbClr val="64B1BE"/>
                </a:solidFill>
              </a:rPr>
              <a:t>Korak 5: Redna analiza podatkov</a:t>
            </a:r>
          </a:p>
          <a:p>
            <a:pPr lvl="0" indent="0"/>
            <a:r>
              <a:rPr lang="sl-SI" noProof="0" dirty="0"/>
              <a:t>Korak 6: Poročanje o doseženih rezultatih</a:t>
            </a:r>
          </a:p>
        </p:txBody>
      </p:sp>
    </p:spTree>
    <p:extLst>
      <p:ext uri="{BB962C8B-B14F-4D97-AF65-F5344CB8AC3E}">
        <p14:creationId xmlns:p14="http://schemas.microsoft.com/office/powerpoint/2010/main" val="67908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90C783-8E4B-EDE2-4B85-9B288801A71F}"/>
              </a:ext>
            </a:extLst>
          </p:cNvPr>
          <p:cNvSpPr>
            <a:spLocks noGrp="1"/>
          </p:cNvSpPr>
          <p:nvPr>
            <p:ph type="pic" idx="2"/>
          </p:nvPr>
        </p:nvSpPr>
        <p:spPr/>
        <p:txBody>
          <a:bodyPr/>
          <a:lstStyle/>
          <a:p>
            <a:endParaRPr lang="sl-SI"/>
          </a:p>
        </p:txBody>
      </p:sp>
      <p:sp>
        <p:nvSpPr>
          <p:cNvPr id="181" name="Google Shape;181;p38"/>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Korak 2: Razvoj ključnih kazalnikov</a:t>
            </a:r>
          </a:p>
        </p:txBody>
      </p:sp>
      <p:sp>
        <p:nvSpPr>
          <p:cNvPr id="182" name="Google Shape;182;p38"/>
          <p:cNvSpPr txBox="1">
            <a:spLocks noGrp="1"/>
          </p:cNvSpPr>
          <p:nvPr>
            <p:ph type="body" idx="15"/>
          </p:nvPr>
        </p:nvSpPr>
        <p:spPr>
          <a:prstGeom prst="rect">
            <a:avLst/>
          </a:prstGeom>
          <a:noFill/>
          <a:ln>
            <a:noFill/>
          </a:ln>
        </p:spPr>
        <p:txBody>
          <a:bodyPr spcFirstLastPara="1" wrap="square" lIns="0" tIns="0" rIns="0" bIns="0" anchor="t" anchorCtr="0">
            <a:noAutofit/>
          </a:bodyPr>
          <a:lstStyle/>
          <a:p>
            <a:pPr lvl="0">
              <a:buSzPct val="120120"/>
            </a:pPr>
            <a:r>
              <a:rPr lang="sl-SI" sz="2400" b="1" noProof="0" dirty="0"/>
              <a:t>Za razvoj ključnih kazalnikov se lahko uporabijo vsaj tri vrste podatkov:</a:t>
            </a:r>
          </a:p>
          <a:p>
            <a:pPr lvl="0">
              <a:buSzPct val="120120"/>
            </a:pPr>
            <a:endParaRPr lang="sl-SI" sz="2400" noProof="0" dirty="0"/>
          </a:p>
          <a:p>
            <a:pPr lvl="0">
              <a:buSzPct val="120120"/>
            </a:pPr>
            <a:r>
              <a:rPr lang="sl-SI" sz="2400" noProof="0" dirty="0"/>
              <a:t>1. Podatki o nabavi in pogodbah, npr. ali ima nabavljeno blago znak za okolje?</a:t>
            </a:r>
          </a:p>
          <a:p>
            <a:pPr lvl="0">
              <a:buSzPct val="120120"/>
            </a:pPr>
            <a:r>
              <a:rPr lang="sl-SI" sz="2400" noProof="0" dirty="0"/>
              <a:t>2. Podatki o dobaviteljih, npr. lokacija dobavitelja – ali gre za regionalnega dobavitelja?</a:t>
            </a:r>
          </a:p>
          <a:p>
            <a:pPr lvl="0">
              <a:buSzPct val="120120"/>
            </a:pPr>
            <a:r>
              <a:rPr lang="sl-SI" sz="2400" noProof="0" dirty="0"/>
              <a:t>3. Podatki o vplivu, npr. poraba električne energije v občini.</a:t>
            </a:r>
          </a:p>
        </p:txBody>
      </p:sp>
      <p:sp>
        <p:nvSpPr>
          <p:cNvPr id="185" name="Google Shape;185;p38"/>
          <p:cNvSpPr txBox="1"/>
          <p:nvPr/>
        </p:nvSpPr>
        <p:spPr>
          <a:xfrm>
            <a:off x="7646112" y="2045044"/>
            <a:ext cx="4104167" cy="3046948"/>
          </a:xfrm>
          <a:prstGeom prst="rect">
            <a:avLst/>
          </a:prstGeom>
          <a:solidFill>
            <a:srgbClr val="87C3CD"/>
          </a:solidFill>
          <a:ln>
            <a:noFill/>
          </a:ln>
        </p:spPr>
        <p:txBody>
          <a:bodyPr spcFirstLastPara="1" wrap="square" lIns="91425" tIns="45700" rIns="91425" bIns="45700" anchor="t" anchorCtr="0">
            <a:spAutoFit/>
          </a:bodyPr>
          <a:lstStyle/>
          <a:p>
            <a:pPr lvl="0" algn="ctr"/>
            <a:r>
              <a:rPr lang="sl-SI" sz="2400" b="1" noProof="0" dirty="0">
                <a:solidFill>
                  <a:schemeClr val="lt1"/>
                </a:solidFill>
                <a:latin typeface="Aptos" panose="020B0004020202020204" pitchFamily="34" charset="0"/>
              </a:rPr>
              <a:t>Pomembno je preveriti, katere podatke, ki jih občina že zbira, je mogoče uporabiti za ugotavljanje, ali trajnostno javno naročanje dejansko prispeva k doseganju zastavljenih ciljev.</a:t>
            </a:r>
            <a:endParaRPr lang="sl-SI" sz="2400" b="1" i="0" u="none" strike="noStrike" cap="none" noProof="0" dirty="0">
              <a:solidFill>
                <a:schemeClr val="lt1"/>
              </a:solidFill>
              <a:latin typeface="Aptos" panose="020B0004020202020204" pitchFamily="34" charset="0"/>
              <a:sym typeface="Arial"/>
            </a:endParaRPr>
          </a:p>
        </p:txBody>
      </p:sp>
    </p:spTree>
    <p:extLst>
      <p:ext uri="{BB962C8B-B14F-4D97-AF65-F5344CB8AC3E}">
        <p14:creationId xmlns:p14="http://schemas.microsoft.com/office/powerpoint/2010/main" val="49082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70F9967-608E-E167-DB23-D3F0B79791B9}"/>
              </a:ext>
            </a:extLst>
          </p:cNvPr>
          <p:cNvSpPr>
            <a:spLocks noGrp="1"/>
          </p:cNvSpPr>
          <p:nvPr>
            <p:ph type="pic" idx="2"/>
          </p:nvPr>
        </p:nvSpPr>
        <p:spPr/>
        <p:txBody>
          <a:bodyPr/>
          <a:lstStyle/>
          <a:p>
            <a:endParaRPr lang="sl-SI"/>
          </a:p>
        </p:txBody>
      </p:sp>
      <p:sp>
        <p:nvSpPr>
          <p:cNvPr id="190" name="Google Shape;190;p39"/>
          <p:cNvSpPr txBox="1">
            <a:spLocks noGrp="1"/>
          </p:cNvSpPr>
          <p:nvPr>
            <p:ph type="title"/>
          </p:nvPr>
        </p:nvSpPr>
        <p:spPr>
          <a:xfrm>
            <a:off x="594359" y="1679229"/>
            <a:ext cx="6139146" cy="541687"/>
          </a:xfrm>
          <a:noFill/>
          <a:ln>
            <a:noFill/>
          </a:ln>
        </p:spPr>
        <p:txBody>
          <a:bodyPr spcFirstLastPara="1" wrap="square" lIns="0" tIns="0" rIns="0" bIns="0" anchor="b" anchorCtr="0">
            <a:noAutofit/>
          </a:bodyPr>
          <a:lstStyle/>
          <a:p>
            <a:pPr lvl="0"/>
            <a:r>
              <a:rPr lang="sl-SI" noProof="0" dirty="0"/>
              <a:t>Korak 3: Razvoj dodatnih ključnih kazalnikov</a:t>
            </a:r>
          </a:p>
        </p:txBody>
      </p:sp>
      <p:sp>
        <p:nvSpPr>
          <p:cNvPr id="191" name="Google Shape;191;p39"/>
          <p:cNvSpPr txBox="1">
            <a:spLocks noGrp="1"/>
          </p:cNvSpPr>
          <p:nvPr>
            <p:ph type="body" idx="15"/>
          </p:nvPr>
        </p:nvSpPr>
        <p:spPr>
          <a:xfrm>
            <a:off x="594360" y="2654644"/>
            <a:ext cx="5394904" cy="307777"/>
          </a:xfrm>
          <a:noFill/>
          <a:ln>
            <a:noFill/>
          </a:ln>
        </p:spPr>
        <p:txBody>
          <a:bodyPr spcFirstLastPara="1" wrap="square" lIns="0" tIns="0" rIns="0" bIns="0" anchor="t" anchorCtr="0">
            <a:noAutofit/>
          </a:bodyPr>
          <a:lstStyle/>
          <a:p>
            <a:pPr lvl="0"/>
            <a:r>
              <a:rPr lang="sl-SI" sz="1600" noProof="0" dirty="0"/>
              <a:t>Če je potrebnih več kazalnikov in razpoložljive informacije ne zadostujejo, je treba zbiranje podatkov razširiti. V nadaljevanju je navedenih nekaj možnosti, ki jih je mogoče uporabiti sočasno. Lahko gre za podatke:</a:t>
            </a:r>
          </a:p>
          <a:p>
            <a:pPr lvl="0"/>
            <a:endParaRPr lang="sl-SI" sz="1600" noProof="0" dirty="0"/>
          </a:p>
          <a:p>
            <a:pPr marL="342000" lvl="0" indent="-342000">
              <a:buClr>
                <a:srgbClr val="035854"/>
              </a:buClr>
              <a:buSzPct val="100000"/>
              <a:buFont typeface="Arial" panose="020B0604020202020204" pitchFamily="34" charset="0"/>
              <a:buChar char="•"/>
            </a:pPr>
            <a:r>
              <a:rPr lang="sl-SI" sz="1600" noProof="0" dirty="0"/>
              <a:t>zbrane med postopkom javnega naročanja in v času trajanja pogodbe, na primer o tem, ali ima blago določen znak in ali ima dobavitelj določen sistem upravljanja;</a:t>
            </a:r>
          </a:p>
          <a:p>
            <a:pPr marL="342000" lvl="0" indent="-342000">
              <a:buClr>
                <a:srgbClr val="035854"/>
              </a:buClr>
              <a:buSzPct val="100000"/>
              <a:buFont typeface="Arial" panose="020B0604020202020204" pitchFamily="34" charset="0"/>
              <a:buChar char="•"/>
            </a:pPr>
            <a:r>
              <a:rPr lang="sl-SI" sz="1600" noProof="0" dirty="0"/>
              <a:t>o dobaviteljih blaga in izvajalcih storitev, na primer ali blago, ki ga dobavljajo občini, in storitve, ki jih izvajajo, izpolnjujejo opredeljena merila;</a:t>
            </a:r>
          </a:p>
          <a:p>
            <a:pPr marL="342000" lvl="0" indent="-342000">
              <a:buClr>
                <a:srgbClr val="035854"/>
              </a:buClr>
              <a:buSzPct val="100000"/>
              <a:buFont typeface="Arial" panose="020B0604020202020204" pitchFamily="34" charset="0"/>
              <a:buChar char="•"/>
            </a:pPr>
            <a:r>
              <a:rPr lang="sl-SI" sz="1600" noProof="0" dirty="0"/>
              <a:t>o rezultatih kontrolnih pregledov, kot je preverjanje čistilnih sredstev, ki se uporabljajo v občini: ali gre dejansko za čistilna sredstva, ki imajo znak za okolje?</a:t>
            </a:r>
          </a:p>
        </p:txBody>
      </p:sp>
      <p:sp>
        <p:nvSpPr>
          <p:cNvPr id="194" name="Google Shape;194;p39"/>
          <p:cNvSpPr txBox="1"/>
          <p:nvPr/>
        </p:nvSpPr>
        <p:spPr>
          <a:xfrm>
            <a:off x="7576458" y="2418271"/>
            <a:ext cx="4259208" cy="2308284"/>
          </a:xfrm>
          <a:prstGeom prst="rect">
            <a:avLst/>
          </a:prstGeom>
          <a:solidFill>
            <a:srgbClr val="87C3CD"/>
          </a:solidFill>
          <a:ln>
            <a:noFill/>
          </a:ln>
        </p:spPr>
        <p:txBody>
          <a:bodyPr spcFirstLastPara="1" wrap="square" lIns="91425" tIns="45700" rIns="91425" bIns="45700" anchor="t" anchorCtr="0">
            <a:spAutoFit/>
          </a:bodyPr>
          <a:lstStyle/>
          <a:p>
            <a:pPr lvl="0" algn="ctr"/>
            <a:r>
              <a:rPr lang="sl-SI" sz="2400" noProof="0" dirty="0">
                <a:solidFill>
                  <a:schemeClr val="lt1"/>
                </a:solidFill>
                <a:latin typeface="Aptos" panose="020B0004020202020204" pitchFamily="34" charset="0"/>
              </a:rPr>
              <a:t>Pomembno načelo je, da naj bo spremljanje</a:t>
            </a:r>
          </a:p>
          <a:p>
            <a:pPr lvl="0" algn="ctr"/>
            <a:r>
              <a:rPr lang="sl-SI" sz="2400" noProof="0" dirty="0">
                <a:solidFill>
                  <a:schemeClr val="lt1"/>
                </a:solidFill>
                <a:latin typeface="Aptos" panose="020B0004020202020204" pitchFamily="34" charset="0"/>
              </a:rPr>
              <a:t>čim bolj preprosto: čim manj ključnih kazalnikov, a hkrati dovolj, da je spremljanje učinkovito.</a:t>
            </a:r>
            <a:endParaRPr lang="sl-SI" sz="2400" b="0" i="0" u="none" strike="noStrike" cap="none" noProof="0" dirty="0">
              <a:solidFill>
                <a:schemeClr val="lt1"/>
              </a:solidFill>
              <a:latin typeface="Aptos" panose="020B0004020202020204" pitchFamily="34" charset="0"/>
              <a:sym typeface="Arial"/>
            </a:endParaRPr>
          </a:p>
        </p:txBody>
      </p:sp>
    </p:spTree>
    <p:extLst>
      <p:ext uri="{BB962C8B-B14F-4D97-AF65-F5344CB8AC3E}">
        <p14:creationId xmlns:p14="http://schemas.microsoft.com/office/powerpoint/2010/main" val="727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Korak 4: Zagotovitev dostopa do podatkov</a:t>
            </a:r>
          </a:p>
        </p:txBody>
      </p:sp>
      <p:sp>
        <p:nvSpPr>
          <p:cNvPr id="5" name="Text Placeholder 4">
            <a:extLst>
              <a:ext uri="{FF2B5EF4-FFF2-40B4-BE49-F238E27FC236}">
                <a16:creationId xmlns:a16="http://schemas.microsoft.com/office/drawing/2014/main" id="{40780946-485B-B754-1382-CA7C1C84B256}"/>
              </a:ext>
            </a:extLst>
          </p:cNvPr>
          <p:cNvSpPr>
            <a:spLocks noGrp="1"/>
          </p:cNvSpPr>
          <p:nvPr>
            <p:ph type="body" idx="1"/>
          </p:nvPr>
        </p:nvSpPr>
        <p:spPr/>
        <p:txBody>
          <a:bodyPr/>
          <a:lstStyle/>
          <a:p>
            <a:r>
              <a:rPr lang="sl-SI" dirty="0"/>
              <a:t>Za vse podatke, ki jih je v povezavi s spremljanjem treba zbirati posebej, na primer o dobaviteljih ali izvedenem nadzoru, je nujno vzpostaviti sistem, ki omogoča redno in poenoteno zbiranje in zapisovanje podatkov.</a:t>
            </a:r>
          </a:p>
          <a:p>
            <a:endParaRPr lang="sl-SI" dirty="0"/>
          </a:p>
        </p:txBody>
      </p:sp>
      <p:grpSp>
        <p:nvGrpSpPr>
          <p:cNvPr id="202" name="Google Shape;202;p40"/>
          <p:cNvGrpSpPr/>
          <p:nvPr/>
        </p:nvGrpSpPr>
        <p:grpSpPr>
          <a:xfrm>
            <a:off x="594358" y="3895581"/>
            <a:ext cx="8998209" cy="1777301"/>
            <a:chOff x="-57169" y="-1"/>
            <a:chExt cx="8183580" cy="1777301"/>
          </a:xfrm>
        </p:grpSpPr>
        <p:sp>
          <p:nvSpPr>
            <p:cNvPr id="203" name="Google Shape;203;p40"/>
            <p:cNvSpPr/>
            <p:nvPr/>
          </p:nvSpPr>
          <p:spPr>
            <a:xfrm>
              <a:off x="-57169" y="-1"/>
              <a:ext cx="2353299" cy="1777300"/>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4" name="Google Shape;204;p40"/>
            <p:cNvSpPr txBox="1"/>
            <p:nvPr/>
          </p:nvSpPr>
          <p:spPr>
            <a:xfrm>
              <a:off x="53643" y="52055"/>
              <a:ext cx="2150846" cy="1673190"/>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b="0" i="0" u="none" strike="noStrike" cap="none" noProof="0" dirty="0">
                  <a:solidFill>
                    <a:schemeClr val="lt1"/>
                  </a:solidFill>
                  <a:latin typeface="Aptos" panose="020B0004020202020204" pitchFamily="34" charset="0"/>
                  <a:sym typeface="Arial"/>
                </a:rPr>
                <a:t>Podatki</a:t>
              </a:r>
              <a:endParaRPr lang="sl-SI" sz="2400" noProof="0" dirty="0">
                <a:latin typeface="Aptos" panose="020B0004020202020204" pitchFamily="34" charset="0"/>
              </a:endParaRPr>
            </a:p>
          </p:txBody>
        </p:sp>
        <p:sp>
          <p:nvSpPr>
            <p:cNvPr id="205" name="Google Shape;205;p40"/>
            <p:cNvSpPr/>
            <p:nvPr/>
          </p:nvSpPr>
          <p:spPr>
            <a:xfrm>
              <a:off x="2646837" y="468867"/>
              <a:ext cx="1925696" cy="839565"/>
            </a:xfrm>
            <a:prstGeom prst="rightArrow">
              <a:avLst>
                <a:gd name="adj1" fmla="val 60000"/>
                <a:gd name="adj2" fmla="val 50000"/>
              </a:avLst>
            </a:prstGeom>
            <a:solidFill>
              <a:srgbClr val="D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7" name="Google Shape;207;p40"/>
            <p:cNvSpPr/>
            <p:nvPr/>
          </p:nvSpPr>
          <p:spPr>
            <a:xfrm>
              <a:off x="4741068" y="0"/>
              <a:ext cx="3385343" cy="1777300"/>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8" name="Google Shape;208;p40"/>
            <p:cNvSpPr txBox="1"/>
            <p:nvPr/>
          </p:nvSpPr>
          <p:spPr>
            <a:xfrm>
              <a:off x="4793123" y="52055"/>
              <a:ext cx="3281233" cy="1673190"/>
            </a:xfrm>
            <a:prstGeom prst="rect">
              <a:avLst/>
            </a:prstGeom>
            <a:noFill/>
            <a:ln>
              <a:noFill/>
            </a:ln>
          </p:spPr>
          <p:txBody>
            <a:bodyPr spcFirstLastPara="1" wrap="square" lIns="133350" tIns="133350" rIns="133350" bIns="133350" anchor="ctr" anchorCtr="0">
              <a:noAutofit/>
            </a:bodyPr>
            <a:lstStyle/>
            <a:p>
              <a:pPr lvl="0" algn="ctr">
                <a:lnSpc>
                  <a:spcPct val="90000"/>
                </a:lnSpc>
                <a:buSzPts val="3500"/>
              </a:pPr>
              <a:r>
                <a:rPr lang="sl-SI" sz="2400" noProof="0" dirty="0">
                  <a:solidFill>
                    <a:schemeClr val="lt1"/>
                  </a:solidFill>
                  <a:latin typeface="Aptos" panose="020B0004020202020204" pitchFamily="34" charset="0"/>
                </a:rPr>
                <a:t>Oseba, odgovorna za spremljanje</a:t>
              </a:r>
              <a:endParaRPr lang="sl-SI" sz="2400" b="0" i="0" u="none" strike="noStrike" cap="none" noProof="0" dirty="0">
                <a:solidFill>
                  <a:schemeClr val="lt1"/>
                </a:solidFill>
                <a:latin typeface="Aptos" panose="020B0004020202020204" pitchFamily="34" charset="0"/>
                <a:sym typeface="Arial"/>
              </a:endParaRPr>
            </a:p>
          </p:txBody>
        </p:sp>
      </p:grpSp>
    </p:spTree>
    <p:extLst>
      <p:ext uri="{BB962C8B-B14F-4D97-AF65-F5344CB8AC3E}">
        <p14:creationId xmlns:p14="http://schemas.microsoft.com/office/powerpoint/2010/main" val="107345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Korak 5: Redna analiza podatkov</a:t>
            </a:r>
          </a:p>
        </p:txBody>
      </p:sp>
      <p:sp>
        <p:nvSpPr>
          <p:cNvPr id="214" name="Google Shape;214;p41"/>
          <p:cNvSpPr txBox="1">
            <a:spLocks noGrp="1"/>
          </p:cNvSpPr>
          <p:nvPr>
            <p:ph type="body" idx="15"/>
          </p:nvPr>
        </p:nvSpPr>
        <p:spPr>
          <a:xfrm>
            <a:off x="594360" y="2654644"/>
            <a:ext cx="10896600" cy="307777"/>
          </a:xfrm>
          <a:prstGeom prst="rect">
            <a:avLst/>
          </a:prstGeom>
          <a:noFill/>
          <a:ln>
            <a:noFill/>
          </a:ln>
        </p:spPr>
        <p:txBody>
          <a:bodyPr spcFirstLastPara="1" wrap="square" lIns="0" tIns="45700" rIns="0" bIns="0" anchor="t" anchorCtr="0">
            <a:noAutofit/>
          </a:bodyPr>
          <a:lstStyle/>
          <a:p>
            <a:pPr lvl="0"/>
            <a:r>
              <a:rPr lang="sl-SI" noProof="0" dirty="0"/>
              <a:t>Podatke za vsak ključni kazalnik je treba prikazati na časovni lestvici. Čas (npr. leta) se prikaže na osi x, dejanske podatke (npr. letno porabo energije) pa na osi y. Kot primer:</a:t>
            </a:r>
          </a:p>
        </p:txBody>
      </p:sp>
      <p:pic>
        <p:nvPicPr>
          <p:cNvPr id="3" name="Picture 2">
            <a:extLst>
              <a:ext uri="{FF2B5EF4-FFF2-40B4-BE49-F238E27FC236}">
                <a16:creationId xmlns:a16="http://schemas.microsoft.com/office/drawing/2014/main" id="{7750CD9C-B014-A17E-B6E5-C0F9C8BC7F6D}"/>
              </a:ext>
            </a:extLst>
          </p:cNvPr>
          <p:cNvPicPr>
            <a:picLocks noChangeAspect="1"/>
          </p:cNvPicPr>
          <p:nvPr/>
        </p:nvPicPr>
        <p:blipFill>
          <a:blip r:embed="rId3"/>
          <a:srcRect b="3359"/>
          <a:stretch>
            <a:fillRect/>
          </a:stretch>
        </p:blipFill>
        <p:spPr>
          <a:xfrm>
            <a:off x="594358" y="3416122"/>
            <a:ext cx="5339794" cy="3114597"/>
          </a:xfrm>
          <a:prstGeom prst="rect">
            <a:avLst/>
          </a:prstGeom>
        </p:spPr>
      </p:pic>
    </p:spTree>
    <p:extLst>
      <p:ext uri="{BB962C8B-B14F-4D97-AF65-F5344CB8AC3E}">
        <p14:creationId xmlns:p14="http://schemas.microsoft.com/office/powerpoint/2010/main" val="5074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sz="4400" noProof="0" dirty="0"/>
              <a:t>4. Mehanizmi</a:t>
            </a:r>
            <a:br>
              <a:rPr lang="sl-SI" sz="4400" noProof="0" dirty="0"/>
            </a:br>
            <a:r>
              <a:rPr lang="sl-SI" sz="4400" noProof="0" dirty="0"/>
              <a:t>za pridobivanje povratnih informacij</a:t>
            </a:r>
          </a:p>
        </p:txBody>
      </p:sp>
    </p:spTree>
    <p:extLst>
      <p:ext uri="{BB962C8B-B14F-4D97-AF65-F5344CB8AC3E}">
        <p14:creationId xmlns:p14="http://schemas.microsoft.com/office/powerpoint/2010/main" val="86156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60992CB8-6E25-D82B-A8A3-DCFF136ABD84}"/>
            </a:ext>
          </a:extLst>
        </p:cNvPr>
        <p:cNvGrpSpPr/>
        <p:nvPr/>
      </p:nvGrpSpPr>
      <p:grpSpPr>
        <a:xfrm>
          <a:off x="0" y="0"/>
          <a:ext cx="0" cy="0"/>
          <a:chOff x="0" y="0"/>
          <a:chExt cx="0" cy="0"/>
        </a:xfrm>
      </p:grpSpPr>
      <p:sp>
        <p:nvSpPr>
          <p:cNvPr id="131" name="Google Shape;131;p31">
            <a:extLst>
              <a:ext uri="{FF2B5EF4-FFF2-40B4-BE49-F238E27FC236}">
                <a16:creationId xmlns:a16="http://schemas.microsoft.com/office/drawing/2014/main" id="{1A4CE05D-8591-1B30-5C9C-1642C4597288}"/>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Spremljanje napredka</a:t>
            </a:r>
          </a:p>
        </p:txBody>
      </p:sp>
      <p:sp>
        <p:nvSpPr>
          <p:cNvPr id="132" name="Google Shape;132;p31">
            <a:extLst>
              <a:ext uri="{FF2B5EF4-FFF2-40B4-BE49-F238E27FC236}">
                <a16:creationId xmlns:a16="http://schemas.microsoft.com/office/drawing/2014/main" id="{F0307749-B48A-A838-8E8A-E8E45DEFA3D1}"/>
              </a:ext>
            </a:extLst>
          </p:cNvPr>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indent="0"/>
            <a:r>
              <a:rPr lang="sl-SI" noProof="0" dirty="0">
                <a:solidFill>
                  <a:srgbClr val="035854"/>
                </a:solidFill>
              </a:rPr>
              <a:t>Korak 1: Pregled podatkov, ki so na voljo v občini</a:t>
            </a:r>
          </a:p>
          <a:p>
            <a:pPr lvl="0" indent="0"/>
            <a:r>
              <a:rPr lang="sl-SI" noProof="0" dirty="0">
                <a:solidFill>
                  <a:srgbClr val="035854"/>
                </a:solidFill>
              </a:rPr>
              <a:t>Korak 2: Razvoj ključnih kazalnikov</a:t>
            </a:r>
          </a:p>
          <a:p>
            <a:pPr lvl="0" indent="0"/>
            <a:r>
              <a:rPr lang="sl-SI" noProof="0" dirty="0">
                <a:solidFill>
                  <a:srgbClr val="035854"/>
                </a:solidFill>
              </a:rPr>
              <a:t>Korak 3: Razvoj dodatnih ključnih kazalnikov</a:t>
            </a:r>
          </a:p>
          <a:p>
            <a:pPr lvl="0" indent="0"/>
            <a:r>
              <a:rPr lang="sl-SI" noProof="0" dirty="0">
                <a:solidFill>
                  <a:srgbClr val="035854"/>
                </a:solidFill>
              </a:rPr>
              <a:t>Korak 4: Zagotovitev dostopa do podatkov</a:t>
            </a:r>
          </a:p>
          <a:p>
            <a:pPr lvl="0" indent="0"/>
            <a:r>
              <a:rPr lang="sl-SI" noProof="0" dirty="0">
                <a:solidFill>
                  <a:srgbClr val="035854"/>
                </a:solidFill>
              </a:rPr>
              <a:t>Korak 5: Redna analiza podatkov</a:t>
            </a:r>
          </a:p>
          <a:p>
            <a:pPr lvl="0" indent="0"/>
            <a:r>
              <a:rPr lang="sl-SI" noProof="0" dirty="0">
                <a:solidFill>
                  <a:srgbClr val="64B1BE"/>
                </a:solidFill>
              </a:rPr>
              <a:t>Korak 6: Poročanje o doseženih rezultatih</a:t>
            </a:r>
          </a:p>
        </p:txBody>
      </p:sp>
    </p:spTree>
    <p:extLst>
      <p:ext uri="{BB962C8B-B14F-4D97-AF65-F5344CB8AC3E}">
        <p14:creationId xmlns:p14="http://schemas.microsoft.com/office/powerpoint/2010/main" val="418031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4"/>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Korak 6: Poročanje o doseženih rezultatih</a:t>
            </a:r>
          </a:p>
        </p:txBody>
      </p:sp>
      <p:sp>
        <p:nvSpPr>
          <p:cNvPr id="234" name="Google Shape;234;p44"/>
          <p:cNvSpPr txBox="1">
            <a:spLocks noGrp="1"/>
          </p:cNvSpPr>
          <p:nvPr>
            <p:ph type="body" idx="15"/>
          </p:nvPr>
        </p:nvSpPr>
        <p:spPr>
          <a:xfrm>
            <a:off x="1554480" y="2654644"/>
            <a:ext cx="4434784" cy="307777"/>
          </a:xfrm>
          <a:prstGeom prst="rect">
            <a:avLst/>
          </a:prstGeom>
          <a:noFill/>
          <a:ln>
            <a:noFill/>
          </a:ln>
        </p:spPr>
        <p:txBody>
          <a:bodyPr spcFirstLastPara="1" wrap="square" lIns="0" tIns="45700" rIns="0" bIns="0" anchor="t" anchorCtr="0">
            <a:noAutofit/>
          </a:bodyPr>
          <a:lstStyle/>
          <a:p>
            <a:pPr lvl="0"/>
            <a:r>
              <a:rPr lang="sl-SI" noProof="0" dirty="0"/>
              <a:t>Rezultate spremljanja naj najprej pregleda delovna skupina za trajnostno javno naročanje in o njih razpravlja. </a:t>
            </a:r>
          </a:p>
          <a:p>
            <a:pPr lvl="0"/>
            <a:r>
              <a:rPr lang="sl-SI" noProof="0" dirty="0"/>
              <a:t>Za naraščajoče ključne kazalnike uspešnosti lahko obstajajo utemeljeni razlogi, kot je na primer povečana poraba energije zaradi nakupa električnih vozil.</a:t>
            </a:r>
          </a:p>
        </p:txBody>
      </p:sp>
      <p:sp>
        <p:nvSpPr>
          <p:cNvPr id="235" name="Google Shape;235;p44"/>
          <p:cNvSpPr txBox="1">
            <a:spLocks noGrp="1"/>
          </p:cNvSpPr>
          <p:nvPr>
            <p:ph type="body" idx="16"/>
          </p:nvPr>
        </p:nvSpPr>
        <p:spPr>
          <a:xfrm>
            <a:off x="7444739" y="2654643"/>
            <a:ext cx="4206239" cy="307777"/>
          </a:xfrm>
          <a:prstGeom prst="rect">
            <a:avLst/>
          </a:prstGeom>
          <a:noFill/>
          <a:ln>
            <a:noFill/>
          </a:ln>
        </p:spPr>
        <p:txBody>
          <a:bodyPr spcFirstLastPara="1" wrap="square" lIns="0" tIns="45700" rIns="0" bIns="0" anchor="t" anchorCtr="0">
            <a:noAutofit/>
          </a:bodyPr>
          <a:lstStyle/>
          <a:p>
            <a:pPr lvl="0"/>
            <a:r>
              <a:rPr lang="sl-SI" noProof="0" dirty="0"/>
              <a:t>Rezultate je nato treba predstaviti odločevalcem, ki so pristojni za spremembe občinske strategije trajnostnega javnega naročanja in odločanje o uvedbi nadaljnjih ukrepov, kot je razširitev nabora predmetov trajnostnega javnega naročanja. Običajno je to župan ali občinski svet.</a:t>
            </a:r>
          </a:p>
        </p:txBody>
      </p:sp>
      <p:pic>
        <p:nvPicPr>
          <p:cNvPr id="237" name="Google Shape;237;p44" descr="Aufwärtstrend Silhouette"/>
          <p:cNvPicPr preferRelativeResize="0"/>
          <p:nvPr/>
        </p:nvPicPr>
        <p:blipFill rotWithShape="1">
          <a:blip r:embed="rId3">
            <a:alphaModFix/>
          </a:blip>
          <a:srcRect/>
          <a:stretch/>
        </p:blipFill>
        <p:spPr>
          <a:xfrm>
            <a:off x="506675" y="2654643"/>
            <a:ext cx="914400" cy="914400"/>
          </a:xfrm>
          <a:prstGeom prst="rect">
            <a:avLst/>
          </a:prstGeom>
          <a:noFill/>
          <a:ln>
            <a:noFill/>
          </a:ln>
        </p:spPr>
      </p:pic>
      <p:pic>
        <p:nvPicPr>
          <p:cNvPr id="238" name="Google Shape;238;p44" descr="Präsentation mit Checkliste Silhouette"/>
          <p:cNvPicPr preferRelativeResize="0"/>
          <p:nvPr/>
        </p:nvPicPr>
        <p:blipFill rotWithShape="1">
          <a:blip r:embed="rId4">
            <a:alphaModFix/>
          </a:blip>
          <a:srcRect/>
          <a:stretch/>
        </p:blipFill>
        <p:spPr>
          <a:xfrm>
            <a:off x="6377242" y="2672811"/>
            <a:ext cx="914400" cy="914400"/>
          </a:xfrm>
          <a:prstGeom prst="rect">
            <a:avLst/>
          </a:prstGeom>
          <a:noFill/>
          <a:ln>
            <a:noFill/>
          </a:ln>
        </p:spPr>
      </p:pic>
    </p:spTree>
    <p:extLst>
      <p:ext uri="{BB962C8B-B14F-4D97-AF65-F5344CB8AC3E}">
        <p14:creationId xmlns:p14="http://schemas.microsoft.com/office/powerpoint/2010/main" val="389560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5"/>
          <p:cNvSpPr txBox="1">
            <a:spLocks noGrp="1"/>
          </p:cNvSpPr>
          <p:nvPr>
            <p:ph type="title"/>
          </p:nvPr>
        </p:nvSpPr>
        <p:spPr>
          <a:xfrm>
            <a:off x="594359" y="1679229"/>
            <a:ext cx="7479377" cy="54168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Orodja: Predloge</a:t>
            </a:r>
            <a:br>
              <a:rPr lang="sl-SI" noProof="0" dirty="0"/>
            </a:br>
            <a:r>
              <a:rPr lang="sl-SI" noProof="0" dirty="0"/>
              <a:t>za poročanje</a:t>
            </a:r>
          </a:p>
        </p:txBody>
      </p:sp>
      <p:pic>
        <p:nvPicPr>
          <p:cNvPr id="246" name="Google Shape;246;p45"/>
          <p:cNvPicPr preferRelativeResize="0"/>
          <p:nvPr/>
        </p:nvPicPr>
        <p:blipFill rotWithShape="1">
          <a:blip r:embed="rId4">
            <a:alphaModFix/>
          </a:blip>
          <a:srcRect l="35381" t="19608" r="38412" b="20784"/>
          <a:stretch/>
        </p:blipFill>
        <p:spPr>
          <a:xfrm>
            <a:off x="6438900" y="2273304"/>
            <a:ext cx="2990108" cy="3825726"/>
          </a:xfrm>
          <a:prstGeom prst="rect">
            <a:avLst/>
          </a:prstGeom>
          <a:noFill/>
          <a:ln>
            <a:noFill/>
          </a:ln>
        </p:spPr>
      </p:pic>
      <p:pic>
        <p:nvPicPr>
          <p:cNvPr id="3" name="Picture 2">
            <a:extLst>
              <a:ext uri="{FF2B5EF4-FFF2-40B4-BE49-F238E27FC236}">
                <a16:creationId xmlns:a16="http://schemas.microsoft.com/office/drawing/2014/main" id="{66AFDB5D-A79E-827D-F4FA-B1900D5A1369}"/>
              </a:ext>
            </a:extLst>
          </p:cNvPr>
          <p:cNvPicPr>
            <a:picLocks noChangeAspect="1"/>
          </p:cNvPicPr>
          <p:nvPr/>
        </p:nvPicPr>
        <p:blipFill>
          <a:blip r:embed="rId5"/>
          <a:stretch>
            <a:fillRect/>
          </a:stretch>
        </p:blipFill>
        <p:spPr>
          <a:xfrm>
            <a:off x="3548166" y="2273304"/>
            <a:ext cx="2705335" cy="3825727"/>
          </a:xfrm>
          <a:prstGeom prst="rect">
            <a:avLst/>
          </a:prstGeom>
        </p:spPr>
      </p:pic>
    </p:spTree>
    <p:extLst>
      <p:ext uri="{BB962C8B-B14F-4D97-AF65-F5344CB8AC3E}">
        <p14:creationId xmlns:p14="http://schemas.microsoft.com/office/powerpoint/2010/main" val="98394565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Program</a:t>
            </a:r>
          </a:p>
        </p:txBody>
      </p:sp>
      <p:sp>
        <p:nvSpPr>
          <p:cNvPr id="112" name="Google Shape;112;p6"/>
          <p:cNvSpPr txBox="1">
            <a:spLocks noGrp="1"/>
          </p:cNvSpPr>
          <p:nvPr>
            <p:ph type="body" idx="13"/>
          </p:nvPr>
        </p:nvSpPr>
        <p:spPr>
          <a:xfrm>
            <a:off x="594359" y="2739118"/>
            <a:ext cx="7742245" cy="553998"/>
          </a:xfrm>
          <a:prstGeom prst="rect">
            <a:avLst/>
          </a:prstGeom>
          <a:noFill/>
          <a:ln>
            <a:noFill/>
          </a:ln>
        </p:spPr>
        <p:txBody>
          <a:bodyPr spcFirstLastPara="1" wrap="square" lIns="0" tIns="0" rIns="0" bIns="0" anchor="t" anchorCtr="0">
            <a:noAutofit/>
          </a:bodyPr>
          <a:lstStyle/>
          <a:p>
            <a:pPr marL="457200" lvl="0" indent="-457200">
              <a:buSzPct val="100000"/>
              <a:buFont typeface="Arial"/>
              <a:buAutoNum type="arabicPeriod"/>
            </a:pPr>
            <a:r>
              <a:rPr lang="sl-SI" noProof="0" dirty="0"/>
              <a:t>Uvod v spremljanje in ocenjevanje</a:t>
            </a:r>
          </a:p>
          <a:p>
            <a:pPr marL="457200" lvl="0" indent="-457200">
              <a:buSzPct val="100000"/>
              <a:buFont typeface="Arial"/>
              <a:buAutoNum type="arabicPeriod"/>
            </a:pPr>
            <a:r>
              <a:rPr lang="sl-SI" noProof="0" dirty="0"/>
              <a:t>Spremljanje izvajanja na lokalni ravni</a:t>
            </a:r>
          </a:p>
          <a:p>
            <a:pPr marL="457200" lvl="0" indent="-457200">
              <a:buSzPct val="100000"/>
              <a:buFont typeface="Arial"/>
              <a:buAutoNum type="arabicPeriod"/>
            </a:pPr>
            <a:r>
              <a:rPr lang="sl-SI" noProof="0" dirty="0"/>
              <a:t>Ključni kazalniki uspešnosti in poročanje</a:t>
            </a:r>
          </a:p>
          <a:p>
            <a:pPr marL="457200" lvl="0" indent="-457200">
              <a:buSzPct val="100000"/>
              <a:buFont typeface="Arial"/>
              <a:buAutoNum type="arabicPeriod"/>
            </a:pPr>
            <a:r>
              <a:rPr lang="sl-SI" noProof="0" dirty="0"/>
              <a:t>Mehanizmi za pridobivanje povratnih informacij</a:t>
            </a:r>
          </a:p>
        </p:txBody>
      </p:sp>
    </p:spTree>
    <p:extLst>
      <p:ext uri="{BB962C8B-B14F-4D97-AF65-F5344CB8AC3E}">
        <p14:creationId xmlns:p14="http://schemas.microsoft.com/office/powerpoint/2010/main" val="21566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Mehanizmi za pridobivanje povratnih informacij</a:t>
            </a:r>
          </a:p>
        </p:txBody>
      </p:sp>
      <p:grpSp>
        <p:nvGrpSpPr>
          <p:cNvPr id="253" name="Google Shape;253;p46"/>
          <p:cNvGrpSpPr/>
          <p:nvPr/>
        </p:nvGrpSpPr>
        <p:grpSpPr>
          <a:xfrm>
            <a:off x="2854507" y="2170929"/>
            <a:ext cx="6380313" cy="4031798"/>
            <a:chOff x="327656" y="-23881"/>
            <a:chExt cx="6380313" cy="4031798"/>
          </a:xfrm>
        </p:grpSpPr>
        <p:sp>
          <p:nvSpPr>
            <p:cNvPr id="254" name="Google Shape;254;p46"/>
            <p:cNvSpPr/>
            <p:nvPr/>
          </p:nvSpPr>
          <p:spPr>
            <a:xfrm>
              <a:off x="1553249" y="-23881"/>
              <a:ext cx="4031798" cy="4031798"/>
            </a:xfrm>
            <a:custGeom>
              <a:avLst/>
              <a:gdLst/>
              <a:ahLst/>
              <a:cxnLst/>
              <a:rect l="l" t="t" r="r" b="b"/>
              <a:pathLst>
                <a:path w="120000" h="120000" extrusionOk="0">
                  <a:moveTo>
                    <a:pt x="78973" y="6868"/>
                  </a:moveTo>
                  <a:lnTo>
                    <a:pt x="78973" y="6868"/>
                  </a:lnTo>
                  <a:cubicBezTo>
                    <a:pt x="103061" y="15469"/>
                    <a:pt x="118348" y="39199"/>
                    <a:pt x="116223" y="64688"/>
                  </a:cubicBezTo>
                  <a:cubicBezTo>
                    <a:pt x="114097" y="90177"/>
                    <a:pt x="95091" y="111048"/>
                    <a:pt x="69911" y="115541"/>
                  </a:cubicBezTo>
                  <a:cubicBezTo>
                    <a:pt x="44731" y="120034"/>
                    <a:pt x="19679" y="107026"/>
                    <a:pt x="8869" y="83845"/>
                  </a:cubicBezTo>
                  <a:cubicBezTo>
                    <a:pt x="-1942" y="60664"/>
                    <a:pt x="4195" y="33111"/>
                    <a:pt x="23821" y="16709"/>
                  </a:cubicBezTo>
                  <a:lnTo>
                    <a:pt x="21790" y="13776"/>
                  </a:lnTo>
                  <a:lnTo>
                    <a:pt x="29776" y="16351"/>
                  </a:lnTo>
                  <a:lnTo>
                    <a:pt x="29656" y="25136"/>
                  </a:lnTo>
                  <a:lnTo>
                    <a:pt x="27626" y="22204"/>
                  </a:lnTo>
                  <a:lnTo>
                    <a:pt x="27626" y="22204"/>
                  </a:lnTo>
                  <a:cubicBezTo>
                    <a:pt x="10534" y="36845"/>
                    <a:pt x="5394" y="61134"/>
                    <a:pt x="15091" y="81443"/>
                  </a:cubicBezTo>
                  <a:cubicBezTo>
                    <a:pt x="24788" y="101752"/>
                    <a:pt x="46908" y="113025"/>
                    <a:pt x="69039" y="108937"/>
                  </a:cubicBezTo>
                  <a:cubicBezTo>
                    <a:pt x="91170" y="104849"/>
                    <a:pt x="107803" y="86418"/>
                    <a:pt x="109605" y="63985"/>
                  </a:cubicBezTo>
                  <a:cubicBezTo>
                    <a:pt x="111407" y="41552"/>
                    <a:pt x="97930" y="20701"/>
                    <a:pt x="76735" y="13133"/>
                  </a:cubicBezTo>
                  <a:close/>
                </a:path>
              </a:pathLst>
            </a:cu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55" name="Google Shape;255;p46"/>
            <p:cNvSpPr/>
            <p:nvPr/>
          </p:nvSpPr>
          <p:spPr>
            <a:xfrm>
              <a:off x="2629807" y="867"/>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56" name="Google Shape;256;p46"/>
            <p:cNvSpPr txBox="1"/>
            <p:nvPr/>
          </p:nvSpPr>
          <p:spPr>
            <a:xfrm>
              <a:off x="2675662" y="46722"/>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sl-SI" sz="1600" b="0" i="0" u="none" strike="noStrike" cap="none" noProof="0" dirty="0">
                  <a:solidFill>
                    <a:schemeClr val="lt1"/>
                  </a:solidFill>
                  <a:latin typeface="Aptos" panose="020B0004020202020204" pitchFamily="34" charset="0"/>
                  <a:sym typeface="Arial"/>
                </a:rPr>
                <a:t>Zbiranje podatkov</a:t>
              </a:r>
            </a:p>
          </p:txBody>
        </p:sp>
        <p:sp>
          <p:nvSpPr>
            <p:cNvPr id="257" name="Google Shape;257;p46"/>
            <p:cNvSpPr/>
            <p:nvPr/>
          </p:nvSpPr>
          <p:spPr>
            <a:xfrm>
              <a:off x="4829287" y="1080876"/>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58" name="Google Shape;258;p46"/>
            <p:cNvSpPr txBox="1"/>
            <p:nvPr/>
          </p:nvSpPr>
          <p:spPr>
            <a:xfrm>
              <a:off x="4875142" y="1126731"/>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sl-SI" sz="1600" noProof="0" dirty="0">
                  <a:solidFill>
                    <a:schemeClr val="lt1"/>
                  </a:solidFill>
                  <a:latin typeface="Aptos" panose="020B0004020202020204" pitchFamily="34" charset="0"/>
                </a:rPr>
                <a:t>Analiza podatkov</a:t>
              </a:r>
              <a:endParaRPr lang="sl-SI" sz="1600" b="0" i="0" u="none" strike="noStrike" cap="none" noProof="0" dirty="0">
                <a:solidFill>
                  <a:schemeClr val="lt1"/>
                </a:solidFill>
                <a:latin typeface="Aptos" panose="020B0004020202020204" pitchFamily="34" charset="0"/>
                <a:sym typeface="Arial"/>
              </a:endParaRPr>
            </a:p>
          </p:txBody>
        </p:sp>
        <p:sp>
          <p:nvSpPr>
            <p:cNvPr id="259" name="Google Shape;259;p46"/>
            <p:cNvSpPr/>
            <p:nvPr/>
          </p:nvSpPr>
          <p:spPr>
            <a:xfrm>
              <a:off x="4447222" y="2890467"/>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60" name="Google Shape;260;p46"/>
            <p:cNvSpPr txBox="1"/>
            <p:nvPr/>
          </p:nvSpPr>
          <p:spPr>
            <a:xfrm>
              <a:off x="4493077" y="2936322"/>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sl-SI" sz="1600" b="0" i="0" u="none" strike="noStrike" cap="none" noProof="0" dirty="0">
                  <a:solidFill>
                    <a:schemeClr val="lt1"/>
                  </a:solidFill>
                  <a:latin typeface="Aptos" panose="020B0004020202020204" pitchFamily="34" charset="0"/>
                  <a:sym typeface="Arial"/>
                </a:rPr>
                <a:t>Razprava o podatkih</a:t>
              </a:r>
            </a:p>
          </p:txBody>
        </p:sp>
        <p:sp>
          <p:nvSpPr>
            <p:cNvPr id="261" name="Google Shape;261;p46"/>
            <p:cNvSpPr/>
            <p:nvPr/>
          </p:nvSpPr>
          <p:spPr>
            <a:xfrm>
              <a:off x="996429" y="2890464"/>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62" name="Google Shape;262;p46"/>
            <p:cNvSpPr txBox="1"/>
            <p:nvPr/>
          </p:nvSpPr>
          <p:spPr>
            <a:xfrm>
              <a:off x="1042284" y="2936319"/>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sl-SI" sz="1600" noProof="0" dirty="0">
                  <a:solidFill>
                    <a:schemeClr val="lt1"/>
                  </a:solidFill>
                  <a:latin typeface="Aptos" panose="020B0004020202020204" pitchFamily="34" charset="0"/>
                </a:rPr>
                <a:t>Poročanje o podatkih</a:t>
              </a:r>
              <a:endParaRPr lang="sl-SI" sz="1600" b="0" i="0" u="none" strike="noStrike" cap="none" noProof="0" dirty="0">
                <a:solidFill>
                  <a:schemeClr val="lt1"/>
                </a:solidFill>
                <a:latin typeface="Aptos" panose="020B0004020202020204" pitchFamily="34" charset="0"/>
                <a:sym typeface="Arial"/>
              </a:endParaRPr>
            </a:p>
          </p:txBody>
        </p:sp>
        <p:sp>
          <p:nvSpPr>
            <p:cNvPr id="263" name="Google Shape;263;p46"/>
            <p:cNvSpPr/>
            <p:nvPr/>
          </p:nvSpPr>
          <p:spPr>
            <a:xfrm>
              <a:off x="327656" y="1080892"/>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64" name="Google Shape;264;p46"/>
            <p:cNvSpPr txBox="1"/>
            <p:nvPr/>
          </p:nvSpPr>
          <p:spPr>
            <a:xfrm>
              <a:off x="373511" y="1126747"/>
              <a:ext cx="1786972" cy="847631"/>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sl-SI" sz="1600" noProof="0" dirty="0">
                  <a:solidFill>
                    <a:schemeClr val="lt1"/>
                  </a:solidFill>
                  <a:latin typeface="Aptos" panose="020B0004020202020204" pitchFamily="34" charset="0"/>
                </a:rPr>
                <a:t>Prilagajanje strategiji trajnostnega javnega naročanja</a:t>
              </a:r>
              <a:endParaRPr lang="sl-SI" sz="1600" b="0" i="0" u="none" strike="noStrike" cap="none" noProof="0" dirty="0">
                <a:solidFill>
                  <a:schemeClr val="lt1"/>
                </a:solidFill>
                <a:latin typeface="Aptos" panose="020B0004020202020204" pitchFamily="34" charset="0"/>
                <a:sym typeface="Arial"/>
              </a:endParaRPr>
            </a:p>
          </p:txBody>
        </p:sp>
      </p:grpSp>
    </p:spTree>
    <p:extLst>
      <p:ext uri="{BB962C8B-B14F-4D97-AF65-F5344CB8AC3E}">
        <p14:creationId xmlns:p14="http://schemas.microsoft.com/office/powerpoint/2010/main" val="16785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sl-SI" dirty="0"/>
              <a:t>Hvala za pozornost!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Besedilni viri</a:t>
            </a:r>
          </a:p>
        </p:txBody>
      </p:sp>
      <p:sp>
        <p:nvSpPr>
          <p:cNvPr id="279" name="Google Shape;279;p53"/>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algn="l" rtl="0">
              <a:lnSpc>
                <a:spcPct val="100000"/>
              </a:lnSpc>
              <a:spcAft>
                <a:spcPts val="0"/>
              </a:spcAft>
              <a:buSzPts val="2400"/>
            </a:pPr>
            <a:r>
              <a:rPr lang="sl-SI" dirty="0"/>
              <a:t>Priročnik „Small Steps, Big Impact: Sustainable Procurement in Municipalities “ iz projekta proCURE, ki ga je objavila mreža občin Alliance in the Alps kot koordinatorka projekta proCURE. Na voljo na spletu: </a:t>
            </a:r>
            <a:r>
              <a:rPr lang="sl-SI" dirty="0">
                <a:hlinkClick r:id="rId3"/>
              </a:rPr>
              <a:t>https://alpenallianz.org/media/2054/download/Handbook.pdf?v=1&amp;inline=1</a:t>
            </a:r>
            <a:endParaRPr lang="sl-SI" dirty="0"/>
          </a:p>
          <a:p>
            <a:pPr lvl="0" algn="l" rtl="0">
              <a:lnSpc>
                <a:spcPct val="100000"/>
              </a:lnSpc>
              <a:spcAft>
                <a:spcPts val="0"/>
              </a:spcAft>
              <a:buSzPts val="2400"/>
            </a:pPr>
            <a:endParaRPr lang="sl-SI" dirty="0"/>
          </a:p>
          <a:p>
            <a:pPr lvl="0" algn="l" rtl="0">
              <a:lnSpc>
                <a:spcPct val="100000"/>
              </a:lnSpc>
              <a:spcAft>
                <a:spcPts val="0"/>
              </a:spcAft>
              <a:buSzPts val="2400"/>
            </a:pPr>
            <a:r>
              <a:rPr lang="sl-SI" dirty="0"/>
              <a:t>„Kompass Nachhaltigkeit, film „Einblicke in die Beschaffungspraxis“. Na voljo na spletu: https://www.kompass-nachhaltigkeit.de/grundlagenwissen/einblick-in-die-beschaffungspraxis</a:t>
            </a:r>
          </a:p>
        </p:txBody>
      </p:sp>
    </p:spTree>
    <p:extLst>
      <p:ext uri="{BB962C8B-B14F-4D97-AF65-F5344CB8AC3E}">
        <p14:creationId xmlns:p14="http://schemas.microsoft.com/office/powerpoint/2010/main" val="1299745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Slikovni viri</a:t>
            </a:r>
          </a:p>
        </p:txBody>
      </p:sp>
      <p:sp>
        <p:nvSpPr>
          <p:cNvPr id="286" name="Google Shape;286;p54"/>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algn="l" rtl="0">
              <a:lnSpc>
                <a:spcPct val="100000"/>
              </a:lnSpc>
              <a:spcAft>
                <a:spcPts val="0"/>
              </a:spcAft>
              <a:buSzPts val="2400"/>
            </a:pPr>
            <a:r>
              <a:rPr lang="sl-SI" dirty="0"/>
              <a:t>Polizeibericht.net „Policijsko poročilo 2021 – vozila“. Na voljo na spletu: https://polizeibericht.info/ausruestung/fuhrpark/</a:t>
            </a:r>
          </a:p>
        </p:txBody>
      </p:sp>
    </p:spTree>
    <p:extLst>
      <p:ext uri="{BB962C8B-B14F-4D97-AF65-F5344CB8AC3E}">
        <p14:creationId xmlns:p14="http://schemas.microsoft.com/office/powerpoint/2010/main" val="72808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sz="4400" noProof="0" dirty="0"/>
              <a:t>1. Uvod v spremljanje in ocenjevanje</a:t>
            </a:r>
          </a:p>
        </p:txBody>
      </p:sp>
    </p:spTree>
    <p:extLst>
      <p:ext uri="{BB962C8B-B14F-4D97-AF65-F5344CB8AC3E}">
        <p14:creationId xmlns:p14="http://schemas.microsoft.com/office/powerpoint/2010/main" val="420623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30"/>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indent="0">
              <a:lnSpc>
                <a:spcPct val="100000"/>
              </a:lnSpc>
            </a:pPr>
            <a:r>
              <a:rPr lang="sl-SI" sz="2400" noProof="0" dirty="0"/>
              <a:t>Monitoring obsega spremljanje napredka z rednim zbiranjem podatkov in njihovo analizo na podlagi ključnih kazalnikov.</a:t>
            </a:r>
          </a:p>
        </p:txBody>
      </p:sp>
      <p:sp>
        <p:nvSpPr>
          <p:cNvPr id="123" name="Google Shape;123;p30"/>
          <p:cNvSpPr txBox="1">
            <a:spLocks noGrp="1"/>
          </p:cNvSpPr>
          <p:nvPr>
            <p:ph type="title"/>
          </p:nvPr>
        </p:nvSpPr>
        <p:spPr>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sl-SI" noProof="0" dirty="0"/>
              <a:t>Spremljanje in ocenjevanje</a:t>
            </a:r>
          </a:p>
        </p:txBody>
      </p:sp>
      <p:pic>
        <p:nvPicPr>
          <p:cNvPr id="4" name="Online Image Placeholder 3">
            <a:extLst>
              <a:ext uri="{FF2B5EF4-FFF2-40B4-BE49-F238E27FC236}">
                <a16:creationId xmlns:a16="http://schemas.microsoft.com/office/drawing/2014/main" id="{9BB8134C-833F-E2D1-433A-5C6663451D58}"/>
              </a:ext>
            </a:extLst>
          </p:cNvPr>
          <p:cNvPicPr>
            <a:picLocks noGrp="1" noChangeAspect="1"/>
          </p:cNvPicPr>
          <p:nvPr>
            <p:ph type="clipArt" sz="quarter" idx="13"/>
          </p:nvPr>
        </p:nvPicPr>
        <p:blipFill>
          <a:blip r:embed="rId3"/>
          <a:stretch>
            <a:fillRect/>
          </a:stretch>
        </p:blipFill>
        <p:spPr>
          <a:xfrm>
            <a:off x="7309224" y="955638"/>
            <a:ext cx="4304968" cy="5411272"/>
          </a:xfrm>
          <a:prstGeom prst="rect">
            <a:avLst/>
          </a:prstGeom>
          <a:noFill/>
          <a:ln>
            <a:noFill/>
          </a:ln>
        </p:spPr>
      </p:pic>
    </p:spTree>
    <p:extLst>
      <p:ext uri="{BB962C8B-B14F-4D97-AF65-F5344CB8AC3E}">
        <p14:creationId xmlns:p14="http://schemas.microsoft.com/office/powerpoint/2010/main" val="250667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Spremljanje napredka</a:t>
            </a:r>
          </a:p>
        </p:txBody>
      </p:sp>
      <p:sp>
        <p:nvSpPr>
          <p:cNvPr id="132" name="Google Shape;132;p31"/>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indent="0"/>
            <a:r>
              <a:rPr lang="sl-SI" noProof="0" dirty="0"/>
              <a:t>Korak 1: Pregled podatkov, ki so na voljo v občini</a:t>
            </a:r>
          </a:p>
          <a:p>
            <a:pPr lvl="0" indent="0"/>
            <a:r>
              <a:rPr lang="sl-SI" noProof="0" dirty="0"/>
              <a:t>Korak 2: Razvoj ključnih kazalnikov</a:t>
            </a:r>
          </a:p>
          <a:p>
            <a:pPr lvl="0" indent="0"/>
            <a:r>
              <a:rPr lang="sl-SI" noProof="0" dirty="0"/>
              <a:t>Korak 3: Razvoj dodatnih ključnih kazalnikov</a:t>
            </a:r>
          </a:p>
          <a:p>
            <a:pPr lvl="0" indent="0"/>
            <a:r>
              <a:rPr lang="sl-SI" noProof="0" dirty="0"/>
              <a:t>Korak 4: Zagotovitev dostopa do podatkov</a:t>
            </a:r>
          </a:p>
          <a:p>
            <a:pPr lvl="0" indent="0"/>
            <a:r>
              <a:rPr lang="sl-SI" noProof="0" dirty="0"/>
              <a:t>Korak 5: Redna analiza podatkov</a:t>
            </a:r>
          </a:p>
          <a:p>
            <a:pPr lvl="0" indent="0"/>
            <a:r>
              <a:rPr lang="sl-SI" noProof="0" dirty="0"/>
              <a:t>Korak 6: Poročanje o doseženih rezultatih</a:t>
            </a:r>
          </a:p>
        </p:txBody>
      </p:sp>
    </p:spTree>
    <p:extLst>
      <p:ext uri="{BB962C8B-B14F-4D97-AF65-F5344CB8AC3E}">
        <p14:creationId xmlns:p14="http://schemas.microsoft.com/office/powerpoint/2010/main" val="183800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4353981" y="3111989"/>
            <a:ext cx="6640083" cy="738664"/>
          </a:xfrm>
          <a:prstGeom prst="rect">
            <a:avLst/>
          </a:prstGeom>
          <a:noFill/>
          <a:ln>
            <a:noFill/>
          </a:ln>
        </p:spPr>
        <p:txBody>
          <a:bodyPr spcFirstLastPara="1" wrap="square" lIns="0" tIns="0" rIns="0" bIns="0" anchor="b" anchorCtr="0">
            <a:noAutofit/>
          </a:bodyPr>
          <a:lstStyle/>
          <a:p>
            <a:pPr lvl="0"/>
            <a:r>
              <a:rPr lang="sl-SI" sz="4400" noProof="0" dirty="0"/>
              <a:t>2. Spremljanje izvajanja na lokalni ravni</a:t>
            </a:r>
          </a:p>
        </p:txBody>
      </p:sp>
    </p:spTree>
    <p:extLst>
      <p:ext uri="{BB962C8B-B14F-4D97-AF65-F5344CB8AC3E}">
        <p14:creationId xmlns:p14="http://schemas.microsoft.com/office/powerpoint/2010/main" val="7192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Korak 1:</a:t>
            </a:r>
            <a:br>
              <a:rPr lang="sl-SI" dirty="0"/>
            </a:br>
            <a:r>
              <a:rPr lang="sl-SI" dirty="0"/>
              <a:t>Pregled podatkov, ki so na voljo v občini</a:t>
            </a:r>
          </a:p>
        </p:txBody>
      </p:sp>
      <p:sp>
        <p:nvSpPr>
          <p:cNvPr id="145" name="Google Shape;145;p33"/>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457200" lvl="0" indent="-457200">
              <a:buFont typeface="Arial"/>
              <a:buAutoNum type="arabicPeriod"/>
            </a:pPr>
            <a:r>
              <a:rPr lang="sl-SI" sz="2400" noProof="0" dirty="0"/>
              <a:t>Pregled podatkov, ki se trenutno zbirajo v občini in oddelkih občinske uprave.</a:t>
            </a:r>
          </a:p>
          <a:p>
            <a:pPr marL="457200" lvl="0" indent="-457200">
              <a:buFont typeface="Arial"/>
              <a:buAutoNum type="arabicPeriod"/>
            </a:pPr>
            <a:r>
              <a:rPr lang="sl-SI" sz="2400" noProof="0" dirty="0"/>
              <a:t>Kako se podatki shranjujejo ali obdelujejo (npr. v programski opremi za načrtovanje poslovnih virov)?</a:t>
            </a:r>
          </a:p>
          <a:p>
            <a:pPr marL="457200" lvl="0" indent="-457200">
              <a:buFont typeface="Arial"/>
              <a:buAutoNum type="arabicPeriod"/>
            </a:pPr>
            <a:r>
              <a:rPr lang="sl-SI" sz="2400" noProof="0" dirty="0"/>
              <a:t>Ali so potrebni dodatni podatki? </a:t>
            </a:r>
          </a:p>
        </p:txBody>
      </p:sp>
    </p:spTree>
    <p:extLst>
      <p:ext uri="{BB962C8B-B14F-4D97-AF65-F5344CB8AC3E}">
        <p14:creationId xmlns:p14="http://schemas.microsoft.com/office/powerpoint/2010/main" val="380170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Sledenje izvajanju na lokalni ravni</a:t>
            </a:r>
          </a:p>
        </p:txBody>
      </p:sp>
      <p:sp>
        <p:nvSpPr>
          <p:cNvPr id="2" name="Text Placeholder 1">
            <a:extLst>
              <a:ext uri="{FF2B5EF4-FFF2-40B4-BE49-F238E27FC236}">
                <a16:creationId xmlns:a16="http://schemas.microsoft.com/office/drawing/2014/main" id="{65F8EE60-6F0C-8BCB-CD13-751104991919}"/>
              </a:ext>
            </a:extLst>
          </p:cNvPr>
          <p:cNvSpPr>
            <a:spLocks noGrp="1"/>
          </p:cNvSpPr>
          <p:nvPr>
            <p:ph type="body" idx="1"/>
          </p:nvPr>
        </p:nvSpPr>
        <p:spPr>
          <a:xfrm>
            <a:off x="594359" y="2654643"/>
            <a:ext cx="11056619" cy="369332"/>
          </a:xfrm>
        </p:spPr>
        <p:txBody>
          <a:bodyPr/>
          <a:lstStyle/>
          <a:p>
            <a:r>
              <a:rPr lang="sl-SI" sz="2400" dirty="0"/>
              <a:t>Iz orodja „Rezultati spremljanja – predloga za poročanje“:</a:t>
            </a:r>
          </a:p>
        </p:txBody>
      </p:sp>
      <p:pic>
        <p:nvPicPr>
          <p:cNvPr id="5" name="Picture 4">
            <a:extLst>
              <a:ext uri="{FF2B5EF4-FFF2-40B4-BE49-F238E27FC236}">
                <a16:creationId xmlns:a16="http://schemas.microsoft.com/office/drawing/2014/main" id="{81FC46C7-2167-9F8E-7BC4-22B9FADB2140}"/>
              </a:ext>
            </a:extLst>
          </p:cNvPr>
          <p:cNvPicPr>
            <a:picLocks noChangeAspect="1"/>
          </p:cNvPicPr>
          <p:nvPr/>
        </p:nvPicPr>
        <p:blipFill>
          <a:blip r:embed="rId3"/>
          <a:stretch>
            <a:fillRect/>
          </a:stretch>
        </p:blipFill>
        <p:spPr>
          <a:xfrm>
            <a:off x="6083172" y="3139126"/>
            <a:ext cx="5663940" cy="2485614"/>
          </a:xfrm>
          <a:prstGeom prst="rect">
            <a:avLst/>
          </a:prstGeom>
        </p:spPr>
      </p:pic>
      <p:pic>
        <p:nvPicPr>
          <p:cNvPr id="7" name="Picture 6">
            <a:extLst>
              <a:ext uri="{FF2B5EF4-FFF2-40B4-BE49-F238E27FC236}">
                <a16:creationId xmlns:a16="http://schemas.microsoft.com/office/drawing/2014/main" id="{E9A64D7C-C33F-DA2F-B3CC-B24B43A98B9A}"/>
              </a:ext>
            </a:extLst>
          </p:cNvPr>
          <p:cNvPicPr>
            <a:picLocks noChangeAspect="1"/>
          </p:cNvPicPr>
          <p:nvPr/>
        </p:nvPicPr>
        <p:blipFill>
          <a:blip r:embed="rId4"/>
          <a:stretch>
            <a:fillRect/>
          </a:stretch>
        </p:blipFill>
        <p:spPr>
          <a:xfrm>
            <a:off x="594358" y="3139126"/>
            <a:ext cx="5203872" cy="2485614"/>
          </a:xfrm>
          <a:prstGeom prst="rect">
            <a:avLst/>
          </a:prstGeom>
        </p:spPr>
      </p:pic>
    </p:spTree>
    <p:extLst>
      <p:ext uri="{BB962C8B-B14F-4D97-AF65-F5344CB8AC3E}">
        <p14:creationId xmlns:p14="http://schemas.microsoft.com/office/powerpoint/2010/main" val="107462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4353982" y="3111989"/>
            <a:ext cx="6501860" cy="73866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sz="4400" noProof="0" dirty="0"/>
              <a:t>3. Ključni kazalniki uspešnosti in poročanje</a:t>
            </a:r>
          </a:p>
        </p:txBody>
      </p:sp>
    </p:spTree>
    <p:extLst>
      <p:ext uri="{BB962C8B-B14F-4D97-AF65-F5344CB8AC3E}">
        <p14:creationId xmlns:p14="http://schemas.microsoft.com/office/powerpoint/2010/main" val="3121136940"/>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3_Predstavitev_Zakaj je pomembno.pptx" id="{64AA5D5D-9707-44AF-96A7-7DA3891FBB4E}" vid="{4629633A-BD58-4269-BB23-6840BFC96E7F}"/>
    </a:ext>
  </a:ext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proCURE template 2</Template>
  <TotalTime>37</TotalTime>
  <Words>895</Words>
  <Application>Microsoft Office PowerPoint</Application>
  <PresentationFormat>Widescreen</PresentationFormat>
  <Paragraphs>87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 Serif</vt:lpstr>
      <vt:lpstr>Calibri</vt:lpstr>
      <vt:lpstr>Play</vt:lpstr>
      <vt:lpstr>Arial</vt:lpstr>
      <vt:lpstr>Aptos</vt:lpstr>
      <vt:lpstr>Benutzerdefiniert</vt:lpstr>
      <vt:lpstr>Spremljanje in ocenjevanje</vt:lpstr>
      <vt:lpstr>Program</vt:lpstr>
      <vt:lpstr>1. Uvod v spremljanje in ocenjevanje</vt:lpstr>
      <vt:lpstr>Spremljanje in ocenjevanje</vt:lpstr>
      <vt:lpstr>Spremljanje napredka</vt:lpstr>
      <vt:lpstr>2. Spremljanje izvajanja na lokalni ravni</vt:lpstr>
      <vt:lpstr>Korak 1: Pregled podatkov, ki so na voljo v občini</vt:lpstr>
      <vt:lpstr>Sledenje izvajanju na lokalni ravni</vt:lpstr>
      <vt:lpstr>3. Ključni kazalniki uspešnosti in poročanje</vt:lpstr>
      <vt:lpstr>Kaj so ključni kazalniki uspešnosti?</vt:lpstr>
      <vt:lpstr>Spremljanje napredka</vt:lpstr>
      <vt:lpstr>Korak 2: Razvoj ključnih kazalnikov</vt:lpstr>
      <vt:lpstr>Korak 3: Razvoj dodatnih ključnih kazalnikov</vt:lpstr>
      <vt:lpstr>Korak 4: Zagotovitev dostopa do podatkov</vt:lpstr>
      <vt:lpstr>Korak 5: Redna analiza podatkov</vt:lpstr>
      <vt:lpstr>4. Mehanizmi za pridobivanje povratnih informacij</vt:lpstr>
      <vt:lpstr>Spremljanje napredka</vt:lpstr>
      <vt:lpstr>Korak 6: Poročanje o doseženih rezultatih</vt:lpstr>
      <vt:lpstr>Orodja: Predloge za poročanje</vt:lpstr>
      <vt:lpstr>Mehanizmi za pridobivanje povratnih informacij</vt:lpstr>
      <vt:lpstr>Hvala za pozornost!</vt:lpstr>
      <vt:lpstr>Besedilni viri</vt:lpstr>
      <vt:lpstr>Slikovni 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Brina Meze Petrić</dc:creator>
  <cp:lastModifiedBy>Sergeja Praper - UIRS</cp:lastModifiedBy>
  <cp:revision>4</cp:revision>
  <dcterms:created xsi:type="dcterms:W3CDTF">2026-04-25T21:22:22Z</dcterms:created>
  <dcterms:modified xsi:type="dcterms:W3CDTF">2026-04-26T21:42:58Z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