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  <p:sldMasterId id="2147483681" r:id="rId2"/>
  </p:sldMasterIdLst>
  <p:notesMasterIdLst>
    <p:notesMasterId r:id="rId11"/>
  </p:notesMasterIdLst>
  <p:handoutMasterIdLst>
    <p:handoutMasterId r:id="rId12"/>
  </p:handoutMasterIdLst>
  <p:sldIdLst>
    <p:sldId id="311" r:id="rId3"/>
    <p:sldId id="348" r:id="rId4"/>
    <p:sldId id="353" r:id="rId5"/>
    <p:sldId id="354" r:id="rId6"/>
    <p:sldId id="355" r:id="rId7"/>
    <p:sldId id="350" r:id="rId8"/>
    <p:sldId id="351" r:id="rId9"/>
    <p:sldId id="308" r:id="rId10"/>
  </p:sldIdLst>
  <p:sldSz cx="12192000" cy="6858000"/>
  <p:notesSz cx="6858000" cy="9144000"/>
  <p:embeddedFontLst>
    <p:embeddedFont>
      <p:font typeface="Aptos Serif" panose="02020604070405020304" pitchFamily="18" charset="0"/>
      <p:regular r:id="rId13"/>
      <p:bold r:id="rId14"/>
      <p:italic r:id="rId15"/>
      <p:boldItalic r:id="rId16"/>
    </p:embeddedFont>
    <p:embeddedFont>
      <p:font typeface="Play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6" roundtripDataSignature="AMtx7miDJm4IPTSTqj5ccQwfy4ZddUxLN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C03404-E0A9-AE9A-0E44-96EA475A70D6}" name="Brina Meze Petrić" initials="BM" userId="S::brinamp@uirs.si::39c25778-6e8d-43cc-8316-d4b55f009096" providerId="AD"/>
  <p188:author id="{DF3A5E6A-D804-5306-742E-AFCC52ED0D51}" name="UIRS" initials="U" userId="UIR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A3C42A"/>
    <a:srgbClr val="035854"/>
    <a:srgbClr val="64B1BE"/>
    <a:srgbClr val="D6D21C"/>
    <a:srgbClr val="71C327"/>
    <a:srgbClr val="35B579"/>
    <a:srgbClr val="4393A0"/>
    <a:srgbClr val="CBE277"/>
    <a:srgbClr val="FAD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1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1.xml"/><Relationship Id="rId89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88" Type="http://schemas.openxmlformats.org/officeDocument/2006/relationships/viewProps" Target="viewProps.xml"/><Relationship Id="rId9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87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90" Type="http://schemas.openxmlformats.org/officeDocument/2006/relationships/tableStyles" Target="tableStyles.xml"/><Relationship Id="rId10" Type="http://schemas.openxmlformats.org/officeDocument/2006/relationships/slide" Target="slides/slide8.xml"/><Relationship Id="rId86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9E82C2-3D2C-B735-F48F-B8F7575024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D07D2-78F9-B480-F21D-63B1A076EA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86BEE-847C-439E-A4AC-76280F5156DC}" type="datetimeFigureOut">
              <a:rPr lang="sl-SI" smtClean="0"/>
              <a:t>26.04.2026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CC862-5B1D-7533-DF6B-3507DA1E96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EDF0B-7A71-F681-4C78-621700C903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36BEA-77A6-4D7C-B885-14E02883BD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44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8809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2430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3087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8" name="Google Shape;70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Naslov, besedilo, slika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7085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z grafiko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0232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2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1851584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365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9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Shema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282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9900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zaključek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50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viri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19872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" type="tx">
  <p:cSld name="1_Titel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0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14" name="Google Shape;14;p10"/>
          <p:cNvCxnSpPr/>
          <p:nvPr/>
        </p:nvCxnSpPr>
        <p:spPr>
          <a:xfrm>
            <a:off x="6309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/>
          <p:nvPr/>
        </p:nvSpPr>
        <p:spPr>
          <a:xfrm rot="-5400000">
            <a:off x="-958405" y="3819957"/>
            <a:ext cx="3988606" cy="20717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 rot="10800000">
            <a:off x="1657654" y="5606710"/>
            <a:ext cx="2376842" cy="1251289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/>
          <p:nvPr/>
        </p:nvSpPr>
        <p:spPr>
          <a:xfrm rot="-8153822">
            <a:off x="691435" y="2439790"/>
            <a:ext cx="1375057" cy="140689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8496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und Inhalt ">
  <p:cSld name="2_Titel und Inhalt 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1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318884" y="3499667"/>
            <a:ext cx="4939668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23" name="Google Shape;23;p11"/>
          <p:cNvCxnSpPr/>
          <p:nvPr/>
        </p:nvCxnSpPr>
        <p:spPr>
          <a:xfrm>
            <a:off x="6347459" y="6313170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03884" y="457201"/>
            <a:ext cx="5198272" cy="230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/>
          <p:nvPr/>
        </p:nvSpPr>
        <p:spPr>
          <a:xfrm>
            <a:off x="8601557" y="7977"/>
            <a:ext cx="2848222" cy="142411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6179401" y="7977"/>
            <a:ext cx="1807675" cy="9160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/>
          <p:nvPr/>
        </p:nvSpPr>
        <p:spPr>
          <a:xfrm>
            <a:off x="7827281" y="1627027"/>
            <a:ext cx="1307559" cy="1307559"/>
          </a:xfrm>
          <a:prstGeom prst="ellipse">
            <a:avLst/>
          </a:prstGeom>
          <a:solidFill>
            <a:srgbClr val="CCE279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811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, bullet, slika 2 - spodnja poravnava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6500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2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" name="Google Shape;34;p12"/>
          <p:cNvGrpSpPr/>
          <p:nvPr/>
        </p:nvGrpSpPr>
        <p:grpSpPr>
          <a:xfrm>
            <a:off x="-4" y="3804832"/>
            <a:ext cx="961205" cy="3033145"/>
            <a:chOff x="-1" y="-1"/>
            <a:chExt cx="961204" cy="3033143"/>
          </a:xfrm>
        </p:grpSpPr>
        <p:sp>
          <p:nvSpPr>
            <p:cNvPr id="35" name="Google Shape;35;p12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2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2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58816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 userDrawn="1">
  <p:cSld name="Titel 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14281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1211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103255" y="771323"/>
            <a:ext cx="2127278" cy="222200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119;p1" descr="Ein Bild, das Screenshot, Grafiken, Schrift, Grafikdesign enthält.&#10;&#10;Automatisch generierte Beschreibung">
            <a:extLst>
              <a:ext uri="{FF2B5EF4-FFF2-40B4-BE49-F238E27FC236}">
                <a16:creationId xmlns:a16="http://schemas.microsoft.com/office/drawing/2014/main" id="{99481D0E-A7BB-921A-789E-22C7123D889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2419925" y="2132116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B1BDCED-BF2B-B048-8BDE-31946172A403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8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09F795BD-10FA-0B28-FF78-5C6C4010172B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D6539D91-27DC-2683-3378-68A92600AB75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3ED9FA7-728F-1E92-6779-5BE0C751AB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1" name="Google Shape;121;p22">
              <a:extLst>
                <a:ext uri="{FF2B5EF4-FFF2-40B4-BE49-F238E27FC236}">
                  <a16:creationId xmlns:a16="http://schemas.microsoft.com/office/drawing/2014/main" id="{5154BC18-1678-713B-5ADA-79E71C32CC89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sp>
        <p:nvSpPr>
          <p:cNvPr id="12" name="Google Shape;23;p18">
            <a:extLst>
              <a:ext uri="{FF2B5EF4-FFF2-40B4-BE49-F238E27FC236}">
                <a16:creationId xmlns:a16="http://schemas.microsoft.com/office/drawing/2014/main" id="{74826849-74E9-E1D5-E726-CB6FF63F8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9360" y="2619388"/>
            <a:ext cx="5242555" cy="393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32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" name="Google Shape;46;p24">
            <a:extLst>
              <a:ext uri="{FF2B5EF4-FFF2-40B4-BE49-F238E27FC236}">
                <a16:creationId xmlns:a16="http://schemas.microsoft.com/office/drawing/2014/main" id="{E91160AA-BD50-35A8-B6FA-AB37211FBC0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9359" y="1690315"/>
            <a:ext cx="5242557" cy="4801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anchor="b" anchorCtr="0">
            <a:spAutoFit/>
          </a:bodyPr>
          <a:lstStyle>
            <a:lvl1pPr marL="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1800" b="1">
                <a:latin typeface="Aptos" panose="020B0004020202020204" pitchFamily="34" charset="0"/>
                <a:cs typeface="Aptos Serif" panose="02020604070405020304" pitchFamily="18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3EC3D0-0C69-33CA-87BF-C46FBB70E078}"/>
              </a:ext>
            </a:extLst>
          </p:cNvPr>
          <p:cNvGrpSpPr/>
          <p:nvPr userDrawn="1"/>
        </p:nvGrpSpPr>
        <p:grpSpPr>
          <a:xfrm>
            <a:off x="6435266" y="4836746"/>
            <a:ext cx="5242555" cy="1904297"/>
            <a:chOff x="6026711" y="4836746"/>
            <a:chExt cx="5242555" cy="1904297"/>
          </a:xfrm>
        </p:grpSpPr>
        <p:pic>
          <p:nvPicPr>
            <p:cNvPr id="2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20AAC0F6-6553-2E94-70B9-E8A5C051EF74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r="35726"/>
            <a:stretch>
              <a:fillRect/>
            </a:stretch>
          </p:blipFill>
          <p:spPr>
            <a:xfrm>
              <a:off x="6026711" y="4836746"/>
              <a:ext cx="3389663" cy="19042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C3A16B08-9FB2-BE88-8015-81737EA40C3D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l="64272" r="594" b="43237"/>
            <a:stretch>
              <a:fillRect/>
            </a:stretch>
          </p:blipFill>
          <p:spPr>
            <a:xfrm>
              <a:off x="9416374" y="5486936"/>
              <a:ext cx="1852892" cy="108094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676355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userDrawn="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678774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3187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userDrawn="1">
  <p:cSld name="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C8A29737-EFD1-06F4-D360-961745774611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5334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1_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3352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 userDrawn="1">
  <p:cSld name="Titel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22"/>
          <p:cNvCxnSpPr/>
          <p:nvPr/>
        </p:nvCxnSpPr>
        <p:spPr>
          <a:xfrm>
            <a:off x="5047402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6" name="Google Shape;56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FAAC26CC-4EF5-5FF1-194F-9F778DFE0F4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4357029" y="4049764"/>
            <a:ext cx="617381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AAC3F425-B8B8-5183-2EBD-1C47E9263A8F}"/>
              </a:ext>
            </a:extLst>
          </p:cNvPr>
          <p:cNvCxnSpPr/>
          <p:nvPr userDrawn="1"/>
        </p:nvCxnSpPr>
        <p:spPr>
          <a:xfrm>
            <a:off x="4357030" y="3950208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817D1EB6-00F9-E7CC-CD34-A7CEE00DAD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53982" y="3111989"/>
            <a:ext cx="617685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89314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userDrawn="1">
  <p:cSld name="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2654643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65464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0392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07152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2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8464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userDrawn="1">
  <p:cSld name="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8012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 in dve besedili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831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26183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2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0493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3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848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3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953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7097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userDrawn="1">
  <p:cSld name="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7069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8124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2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3868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7651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besedilo levo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600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506329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" name="Google Shape;72;p26"/>
          <p:cNvSpPr txBox="1">
            <a:spLocks noGrp="1"/>
          </p:cNvSpPr>
          <p:nvPr>
            <p:ph type="body" idx="1"/>
          </p:nvPr>
        </p:nvSpPr>
        <p:spPr>
          <a:xfrm>
            <a:off x="603885" y="778948"/>
            <a:ext cx="2825115" cy="353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1934758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4837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2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84368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Title and Conten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90" name="Google Shape;90;p8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6" name="Google Shape;44;p24">
            <a:extLst>
              <a:ext uri="{FF2B5EF4-FFF2-40B4-BE49-F238E27FC236}">
                <a16:creationId xmlns:a16="http://schemas.microsoft.com/office/drawing/2014/main" id="{14067E3E-0322-15D1-38DF-D8130E57589E}"/>
              </a:ext>
            </a:extLst>
          </p:cNvPr>
          <p:cNvCxnSpPr>
            <a:cxnSpLocks/>
          </p:cNvCxnSpPr>
          <p:nvPr userDrawn="1"/>
        </p:nvCxnSpPr>
        <p:spPr>
          <a:xfrm>
            <a:off x="594360" y="1008752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70;p26">
            <a:extLst>
              <a:ext uri="{FF2B5EF4-FFF2-40B4-BE49-F238E27FC236}">
                <a16:creationId xmlns:a16="http://schemas.microsoft.com/office/drawing/2014/main" id="{E3C93DD9-9245-9736-FDB2-6A86B2383D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65124"/>
            <a:ext cx="10971827" cy="57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70876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1_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21699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1_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726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4930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dve besedili levo - manjša grafika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7012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31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2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666B4A47-9E01-23E7-6559-554BB401606E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1857032"/>
            <a:ext cx="1105661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569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večji naslov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slideLayout" Target="../slideLayouts/slideLayout44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2" r:id="rId3"/>
    <p:sldLayoutId id="2147483667" r:id="rId4"/>
    <p:sldLayoutId id="2147483671" r:id="rId5"/>
    <p:sldLayoutId id="2147483664" r:id="rId6"/>
    <p:sldLayoutId id="2147483668" r:id="rId7"/>
    <p:sldLayoutId id="2147483675" r:id="rId8"/>
    <p:sldLayoutId id="2147483660" r:id="rId9"/>
    <p:sldLayoutId id="2147483670" r:id="rId10"/>
    <p:sldLayoutId id="2147483680" r:id="rId11"/>
    <p:sldLayoutId id="2147483672" r:id="rId12"/>
    <p:sldLayoutId id="2147483666" r:id="rId13"/>
    <p:sldLayoutId id="2147483661" r:id="rId14"/>
    <p:sldLayoutId id="2147483669" r:id="rId15"/>
    <p:sldLayoutId id="2147483673" r:id="rId16"/>
    <p:sldLayoutId id="2147483674" r:id="rId17"/>
    <p:sldLayoutId id="2147483676" r:id="rId18"/>
    <p:sldLayoutId id="2147483677" r:id="rId19"/>
    <p:sldLayoutId id="2147483678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833388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63DCEC-9963-B6AA-5426-360239C5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>
            <a:noAutofit/>
          </a:bodyPr>
          <a:lstStyle/>
          <a:p>
            <a:r>
              <a:rPr lang="en-GB" noProof="0"/>
              <a:t>Vaja za veščine</a:t>
            </a:r>
            <a:r>
              <a:rPr lang="en-GB" noProof="0" dirty="0"/>
              <a:t> </a:t>
            </a:r>
            <a:r>
              <a:rPr lang="en-GB" noProof="0" dirty="0" err="1"/>
              <a:t>usposabljanja</a:t>
            </a:r>
            <a:endParaRPr lang="sl-SI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4B3251-48DC-0BDA-6A18-5322DC0B298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309359" y="1339449"/>
            <a:ext cx="5242557" cy="83099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Gradivo o trajnostnem javnem naročanju za izobraževalce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Tematski sklop 1 </a:t>
            </a:r>
          </a:p>
        </p:txBody>
      </p:sp>
      <p:sp>
        <p:nvSpPr>
          <p:cNvPr id="3" name="Google Shape;117;p1">
            <a:extLst>
              <a:ext uri="{FF2B5EF4-FFF2-40B4-BE49-F238E27FC236}">
                <a16:creationId xmlns:a16="http://schemas.microsoft.com/office/drawing/2014/main" id="{ADBCACB3-0BAF-E5A2-7EBF-F6E498CED584}"/>
              </a:ext>
            </a:extLst>
          </p:cNvPr>
          <p:cNvSpPr txBox="1"/>
          <p:nvPr/>
        </p:nvSpPr>
        <p:spPr>
          <a:xfrm>
            <a:off x="6309358" y="3180636"/>
            <a:ext cx="26560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ptos" panose="020B0004020202020204" pitchFamily="34" charset="0"/>
                <a:cs typeface="Arial"/>
                <a:sym typeface="Arial"/>
              </a:rPr>
              <a:t>Datum</a:t>
            </a:r>
            <a:endParaRPr kumimoji="0" lang="sl-SI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629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99D660-6E35-C3CF-FCFA-FA83BDA73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137543"/>
            <a:ext cx="6380373" cy="1083374"/>
          </a:xfrm>
        </p:spPr>
        <p:txBody>
          <a:bodyPr/>
          <a:lstStyle/>
          <a:p>
            <a:r>
              <a:rPr lang="sl-SI" noProof="0" dirty="0"/>
              <a:t>Komunikacijska vaja</a:t>
            </a:r>
          </a:p>
        </p:txBody>
      </p:sp>
      <p:sp>
        <p:nvSpPr>
          <p:cNvPr id="130" name="Google Shape;130;p2"/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778115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Clr>
                <a:schemeClr val="accent4"/>
              </a:buClr>
              <a:buSzPts val="3600"/>
              <a:buNone/>
            </a:pPr>
            <a:r>
              <a:rPr lang="sl-SI" sz="4400" noProof="0" dirty="0">
                <a:solidFill>
                  <a:srgbClr val="3F3F3F"/>
                </a:solidFill>
              </a:rPr>
              <a:t>Obravnavanje zadržkov glede trajnostnega in pravičnega javnega naročanja</a:t>
            </a:r>
          </a:p>
        </p:txBody>
      </p:sp>
    </p:spTree>
    <p:extLst>
      <p:ext uri="{BB962C8B-B14F-4D97-AF65-F5344CB8AC3E}">
        <p14:creationId xmlns:p14="http://schemas.microsoft.com/office/powerpoint/2010/main" val="1597224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B7F4A-BC78-CC41-F34F-2611D8AA1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1. Cilj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4674E-74FB-CF2A-80B2-89F9EA7E2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1661993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noProof="0" dirty="0"/>
              <a:t>Uriti se v obravnavanju ugovorov in zadržkov.</a:t>
            </a:r>
          </a:p>
          <a:p>
            <a:pPr marL="342900" indent="-342900">
              <a:lnSpc>
                <a:spcPct val="150000"/>
              </a:lnSpc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noProof="0" dirty="0"/>
              <a:t>Uriti se v spoštljivem in k rešitvam naravnanem vodenju pogovorov.</a:t>
            </a:r>
          </a:p>
          <a:p>
            <a:pPr marL="342900" indent="-342900">
              <a:lnSpc>
                <a:spcPct val="150000"/>
              </a:lnSpc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noProof="0" dirty="0"/>
              <a:t>Prepoznavati raznolikost perspektiv.</a:t>
            </a:r>
          </a:p>
        </p:txBody>
      </p:sp>
    </p:spTree>
    <p:extLst>
      <p:ext uri="{BB962C8B-B14F-4D97-AF65-F5344CB8AC3E}">
        <p14:creationId xmlns:p14="http://schemas.microsoft.com/office/powerpoint/2010/main" val="254561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D934D-F761-846D-0411-752A33338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2. Vloge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F34CE-210C-DA63-8787-1CDAB8DF5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3693319"/>
          </a:xfrm>
        </p:spPr>
        <p:txBody>
          <a:bodyPr/>
          <a:lstStyle/>
          <a:p>
            <a:r>
              <a:rPr lang="sl-SI" b="1" noProof="0" dirty="0"/>
              <a:t>Moderator: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noProof="0" dirty="0"/>
              <a:t>Vodi konstruktivne pogovore o pravičnem javnem naročanju.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noProof="0" dirty="0"/>
              <a:t>Aktivno posluša, zastavlja vprašanja, poudarja prednosti.</a:t>
            </a:r>
          </a:p>
          <a:p>
            <a:pPr>
              <a:buClr>
                <a:srgbClr val="035854"/>
              </a:buClr>
            </a:pPr>
            <a:endParaRPr lang="sl-SI" noProof="0" dirty="0"/>
          </a:p>
          <a:p>
            <a:r>
              <a:rPr lang="sl-SI" b="1" noProof="0" dirty="0"/>
              <a:t>Kritični udeleženec: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noProof="0" dirty="0"/>
              <a:t>Izraža konkretne zadržke in skepticizem.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noProof="0" dirty="0"/>
              <a:t>Izziva razpravo.</a:t>
            </a:r>
          </a:p>
          <a:p>
            <a:pPr>
              <a:buClr>
                <a:srgbClr val="035854"/>
              </a:buClr>
            </a:pPr>
            <a:endParaRPr lang="sl-SI" noProof="0" dirty="0"/>
          </a:p>
          <a:p>
            <a:r>
              <a:rPr lang="sl-SI" b="1" noProof="0" dirty="0"/>
              <a:t>Nevtralni udeleženec: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noProof="0" dirty="0"/>
              <a:t>Kaže objektivno zanimanje, postavlja vprašanja za razjasnitev razumevanja.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noProof="0" dirty="0"/>
              <a:t>Opazuje tudi vedenje v razpravi.</a:t>
            </a:r>
          </a:p>
          <a:p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19270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2178-B961-7A44-9A92-090D5C8EA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3. Potek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63E76E-62BF-80C6-771D-CC9A70477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2215991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400" noProof="0" dirty="0"/>
              <a:t>Uvod (5 min): predstavitev vlog, oblikovanje skupin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400" noProof="0" dirty="0"/>
              <a:t>Igra vlog (10 min): simuliran pogovor o pravičnem javnem naročanju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400" noProof="0" dirty="0"/>
              <a:t>Skupinska refleksija (10 min): Kaj je potekalo dobro? Kje so bile težave?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l-SI" sz="2400" noProof="0" dirty="0"/>
              <a:t>Plenarno zasedanje (5 min): Zbiranje spoznanj in koristnih strategij</a:t>
            </a:r>
          </a:p>
        </p:txBody>
      </p:sp>
    </p:spTree>
    <p:extLst>
      <p:ext uri="{BB962C8B-B14F-4D97-AF65-F5344CB8AC3E}">
        <p14:creationId xmlns:p14="http://schemas.microsoft.com/office/powerpoint/2010/main" val="383788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sl-SI" noProof="0" dirty="0"/>
              <a:t>4. Refleksivna vprašanja</a:t>
            </a:r>
          </a:p>
        </p:txBody>
      </p:sp>
      <p:sp>
        <p:nvSpPr>
          <p:cNvPr id="160" name="Google Shape;160;p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16166" lvl="0" indent="-216166">
              <a:lnSpc>
                <a:spcPct val="150000"/>
              </a:lnSpc>
              <a:spcBef>
                <a:spcPts val="0"/>
              </a:spcBef>
              <a:buClr>
                <a:srgbClr val="035854"/>
              </a:buClr>
              <a:buSzPts val="2600"/>
              <a:buFont typeface="Arial"/>
              <a:buChar char="•"/>
            </a:pPr>
            <a:r>
              <a:rPr lang="sl-SI" sz="2400" noProof="0" dirty="0"/>
              <a:t>Kako sem se počutil v svoji vlogi?</a:t>
            </a:r>
          </a:p>
          <a:p>
            <a:pPr marL="216166" lvl="0" indent="-216166">
              <a:lnSpc>
                <a:spcPct val="150000"/>
              </a:lnSpc>
              <a:spcBef>
                <a:spcPts val="0"/>
              </a:spcBef>
              <a:buClr>
                <a:srgbClr val="035854"/>
              </a:buClr>
              <a:buSzPts val="2600"/>
              <a:buFont typeface="Arial"/>
              <a:buChar char="•"/>
            </a:pPr>
            <a:r>
              <a:rPr lang="sl-SI" sz="2400" noProof="0" dirty="0"/>
              <a:t>Kaj je pozitivno vplivalo na pogovor?</a:t>
            </a:r>
          </a:p>
          <a:p>
            <a:pPr marL="216166" lvl="0" indent="-216166">
              <a:lnSpc>
                <a:spcPct val="150000"/>
              </a:lnSpc>
              <a:spcBef>
                <a:spcPts val="0"/>
              </a:spcBef>
              <a:buClr>
                <a:srgbClr val="035854"/>
              </a:buClr>
              <a:buSzPts val="2600"/>
              <a:buFont typeface="Arial"/>
              <a:buChar char="•"/>
            </a:pPr>
            <a:r>
              <a:rPr lang="sl-SI" sz="2400" noProof="0" dirty="0"/>
              <a:t>Kaj je moderator naredil dobro?</a:t>
            </a:r>
          </a:p>
          <a:p>
            <a:pPr marL="216166" lvl="0" indent="-216166">
              <a:lnSpc>
                <a:spcPct val="150000"/>
              </a:lnSpc>
              <a:spcBef>
                <a:spcPts val="0"/>
              </a:spcBef>
              <a:buClr>
                <a:srgbClr val="035854"/>
              </a:buClr>
              <a:buSzPts val="2600"/>
              <a:buFont typeface="Arial"/>
              <a:buChar char="•"/>
            </a:pPr>
            <a:r>
              <a:rPr lang="sl-SI" sz="2400" noProof="0" dirty="0"/>
              <a:t>Kateri argumenti so bili prepričljivi?</a:t>
            </a:r>
          </a:p>
          <a:p>
            <a:pPr marL="216166" lvl="0" indent="-216166">
              <a:lnSpc>
                <a:spcPct val="150000"/>
              </a:lnSpc>
              <a:spcBef>
                <a:spcPts val="0"/>
              </a:spcBef>
              <a:buClr>
                <a:srgbClr val="035854"/>
              </a:buClr>
              <a:buSzPts val="2600"/>
              <a:buFont typeface="Arial"/>
              <a:buChar char="•"/>
            </a:pPr>
            <a:r>
              <a:rPr lang="sl-SI" sz="2400" noProof="0" dirty="0"/>
              <a:t>Kaj bi v resničnem pogovoru naredil drugače?</a:t>
            </a:r>
          </a:p>
        </p:txBody>
      </p:sp>
    </p:spTree>
    <p:extLst>
      <p:ext uri="{BB962C8B-B14F-4D97-AF65-F5344CB8AC3E}">
        <p14:creationId xmlns:p14="http://schemas.microsoft.com/office/powerpoint/2010/main" val="21965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sl-SI" noProof="0" smtClean="0"/>
              <a:t>7</a:t>
            </a:fld>
            <a:endParaRPr lang="sl-SI" noProof="0" dirty="0"/>
          </a:p>
        </p:txBody>
      </p:sp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sl-SI" noProof="0" dirty="0"/>
              <a:t>5. Plenarno zasedanje</a:t>
            </a:r>
          </a:p>
        </p:txBody>
      </p:sp>
      <p:sp>
        <p:nvSpPr>
          <p:cNvPr id="168" name="Google Shape;168;p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12750" lvl="0" indent="-412750">
              <a:lnSpc>
                <a:spcPct val="150000"/>
              </a:lnSpc>
              <a:spcBef>
                <a:spcPts val="700"/>
              </a:spcBef>
              <a:buClr>
                <a:srgbClr val="035854"/>
              </a:buClr>
              <a:buSzPts val="2600"/>
              <a:buChar char="•"/>
            </a:pPr>
            <a:r>
              <a:rPr lang="sl-SI" sz="2500" noProof="0" dirty="0"/>
              <a:t>Kateri so bili tipični zadržki?</a:t>
            </a:r>
          </a:p>
          <a:p>
            <a:pPr marL="412750" lvl="0" indent="-412750">
              <a:lnSpc>
                <a:spcPct val="150000"/>
              </a:lnSpc>
              <a:spcBef>
                <a:spcPts val="700"/>
              </a:spcBef>
              <a:buClr>
                <a:srgbClr val="035854"/>
              </a:buClr>
              <a:buSzPts val="2600"/>
              <a:buChar char="•"/>
            </a:pPr>
            <a:r>
              <a:rPr lang="sl-SI" sz="2500" noProof="0" dirty="0"/>
              <a:t>Katere strategije so bile koristne za obvladovanje teh zadržkov?</a:t>
            </a:r>
          </a:p>
          <a:p>
            <a:pPr marL="412750" lvl="0" indent="-412750">
              <a:lnSpc>
                <a:spcPct val="150000"/>
              </a:lnSpc>
              <a:spcBef>
                <a:spcPts val="700"/>
              </a:spcBef>
              <a:buClr>
                <a:srgbClr val="035854"/>
              </a:buClr>
              <a:buSzPts val="2600"/>
              <a:buChar char="•"/>
            </a:pPr>
            <a:r>
              <a:rPr lang="sl-SI" sz="2500" noProof="0" dirty="0"/>
              <a:t>Katera spoznanja boste uporabili v svojih prihodnjih usposabljanjih?</a:t>
            </a:r>
            <a:br>
              <a:rPr lang="sl-SI" sz="2500" noProof="0" dirty="0"/>
            </a:br>
            <a:endParaRPr lang="sl-SI" sz="2500" noProof="0" dirty="0"/>
          </a:p>
        </p:txBody>
      </p:sp>
    </p:spTree>
    <p:extLst>
      <p:ext uri="{BB962C8B-B14F-4D97-AF65-F5344CB8AC3E}">
        <p14:creationId xmlns:p14="http://schemas.microsoft.com/office/powerpoint/2010/main" val="118535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sl-SI" noProof="0" dirty="0"/>
              <a:t>Hvala za pozornost!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3_Predstavitev_Zakaj je pomembno.pptx" id="{64AA5D5D-9707-44AF-96A7-7DA3891FBB4E}" vid="{4629633A-BD58-4269-BB23-6840BFC96E7F}"/>
    </a:ext>
  </a:extLst>
</a:theme>
</file>

<file path=ppt/theme/theme2.xml><?xml version="1.0" encoding="utf-8"?>
<a:theme xmlns:a="http://schemas.openxmlformats.org/drawingml/2006/main" name="1_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Učno_gradivo_Tematski_sklop_1.pptx" id="{02F2E086-A77F-409B-B237-CC7352392B59}" vid="{D8CD2E47-731E-4671-95D0-442862BD8910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231</Words>
  <Application>Microsoft Office PowerPoint</Application>
  <PresentationFormat>Widescreen</PresentationFormat>
  <Paragraphs>40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Play</vt:lpstr>
      <vt:lpstr>Calibri</vt:lpstr>
      <vt:lpstr>Aptos</vt:lpstr>
      <vt:lpstr>Aptos Serif</vt:lpstr>
      <vt:lpstr>Arial</vt:lpstr>
      <vt:lpstr>Benutzerdefiniert</vt:lpstr>
      <vt:lpstr>1_Benutzerdefiniert</vt:lpstr>
      <vt:lpstr>Vaja za veščine usposabljanja</vt:lpstr>
      <vt:lpstr>Komunikacijska vaja</vt:lpstr>
      <vt:lpstr>1. Cilj</vt:lpstr>
      <vt:lpstr>2. Vloge</vt:lpstr>
      <vt:lpstr>3. Potek </vt:lpstr>
      <vt:lpstr>4. Refleksivna vprašanja</vt:lpstr>
      <vt:lpstr>5. Plenarno zasedanje</vt:lpstr>
      <vt:lpstr>Hvala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Brina Meze Petrić</dc:creator>
  <cp:lastModifiedBy>Sergeja Praper - UIRS</cp:lastModifiedBy>
  <cp:revision>3</cp:revision>
  <dcterms:created xsi:type="dcterms:W3CDTF">2026-04-24T07:11:34Z</dcterms:created>
  <dcterms:modified xsi:type="dcterms:W3CDTF">2026-04-26T21:31:30Z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