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Aptos Serif" panose="02020604070405020304" pitchFamily="18" charset="0"/>
      <p:regular r:id="rId22"/>
      <p:bold r:id="rId23"/>
      <p:italic r:id="rId24"/>
      <p:boldItalic r:id="rId25"/>
    </p:embeddedFont>
    <p:embeddedFont>
      <p:font typeface="Play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mAlJjzvSOjNO8OpfSk3zxaQpnw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vien Füh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/>
    <p:restoredTop sz="94679"/>
  </p:normalViewPr>
  <p:slideViewPr>
    <p:cSldViewPr snapToGrid="0">
      <p:cViewPr varScale="1">
        <p:scale>
          <a:sx n="112" d="100"/>
          <a:sy n="112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03T06:23:19.303" idx="1">
    <p:pos x="7680" y="0"/>
    <p:text>Insert one photo per product in each slide.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hbM_xpQ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1">
  <p:cSld name="Titel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/>
          <p:nvPr/>
        </p:nvSpPr>
        <p:spPr>
          <a:xfrm rot="10800000">
            <a:off x="332000" y="4831776"/>
            <a:ext cx="4356925" cy="4052448"/>
          </a:xfrm>
          <a:prstGeom prst="pie">
            <a:avLst>
              <a:gd name="adj1" fmla="val 0"/>
              <a:gd name="adj2" fmla="val 1080160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5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" name="Google Shape;18;p25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25"/>
          <p:cNvSpPr/>
          <p:nvPr/>
        </p:nvSpPr>
        <p:spPr>
          <a:xfrm rot="10800000">
            <a:off x="-1304496" y="5613097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5"/>
          <p:cNvSpPr/>
          <p:nvPr/>
        </p:nvSpPr>
        <p:spPr>
          <a:xfrm rot="-5400000">
            <a:off x="-1055890" y="818688"/>
            <a:ext cx="2127278" cy="21272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">
  <p:cSld name="Titel und Inhalt 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>
            <a:spLocks noGrp="1"/>
          </p:cNvSpPr>
          <p:nvPr>
            <p:ph type="title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8" name="Google Shape;88;p34"/>
          <p:cNvCxnSpPr/>
          <p:nvPr/>
        </p:nvCxnSpPr>
        <p:spPr>
          <a:xfrm>
            <a:off x="6347460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34"/>
          <p:cNvSpPr txBox="1">
            <a:spLocks noGrp="1"/>
          </p:cNvSpPr>
          <p:nvPr>
            <p:ph type="body" idx="1"/>
          </p:nvPr>
        </p:nvSpPr>
        <p:spPr>
          <a:xfrm>
            <a:off x="603885" y="457201"/>
            <a:ext cx="5198269" cy="23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eriod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lphaLcPeriod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arenR"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None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eriod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body" idx="2"/>
          </p:nvPr>
        </p:nvSpPr>
        <p:spPr>
          <a:xfrm>
            <a:off x="594360" y="2810595"/>
            <a:ext cx="5198269" cy="331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/>
          <p:nvPr/>
        </p:nvSpPr>
        <p:spPr>
          <a:xfrm>
            <a:off x="8601559" y="-1416132"/>
            <a:ext cx="2848220" cy="284822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4"/>
          <p:cNvSpPr/>
          <p:nvPr/>
        </p:nvSpPr>
        <p:spPr>
          <a:xfrm>
            <a:off x="6179401" y="-908076"/>
            <a:ext cx="1807674" cy="1832107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4"/>
          <p:cNvSpPr/>
          <p:nvPr/>
        </p:nvSpPr>
        <p:spPr>
          <a:xfrm>
            <a:off x="7827282" y="1627027"/>
            <a:ext cx="1307555" cy="1307555"/>
          </a:xfrm>
          <a:prstGeom prst="ellipse">
            <a:avLst/>
          </a:prstGeom>
          <a:solidFill>
            <a:srgbClr val="CBE2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inhalt und Tabelle">
  <p:cSld name="Titelinhalt und Tabelle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 txBox="1"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35"/>
          <p:cNvCxnSpPr/>
          <p:nvPr/>
        </p:nvCxnSpPr>
        <p:spPr>
          <a:xfrm>
            <a:off x="3670935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35"/>
          <p:cNvSpPr txBox="1">
            <a:spLocks noGrp="1"/>
          </p:cNvSpPr>
          <p:nvPr>
            <p:ph type="body" idx="1"/>
          </p:nvPr>
        </p:nvSpPr>
        <p:spPr>
          <a:xfrm>
            <a:off x="603885" y="584005"/>
            <a:ext cx="282511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body" idx="2"/>
          </p:nvPr>
        </p:nvSpPr>
        <p:spPr>
          <a:xfrm>
            <a:off x="3670934" y="584005"/>
            <a:ext cx="792670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" name="Google Shape;103;p35"/>
          <p:cNvGrpSpPr/>
          <p:nvPr/>
        </p:nvGrpSpPr>
        <p:grpSpPr>
          <a:xfrm rot="-5400000">
            <a:off x="-1340601" y="4196010"/>
            <a:ext cx="3053166" cy="2270813"/>
            <a:chOff x="4881398" y="2159825"/>
            <a:chExt cx="3881604" cy="2778984"/>
          </a:xfrm>
        </p:grpSpPr>
        <p:sp>
          <p:nvSpPr>
            <p:cNvPr id="104" name="Google Shape;104;p35"/>
            <p:cNvSpPr/>
            <p:nvPr/>
          </p:nvSpPr>
          <p:spPr>
            <a:xfrm>
              <a:off x="6424812" y="2159825"/>
              <a:ext cx="2338190" cy="2338190"/>
            </a:xfrm>
            <a:prstGeom prst="pie">
              <a:avLst>
                <a:gd name="adj1" fmla="val 0"/>
                <a:gd name="adj2" fmla="val 1079561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5"/>
            <p:cNvSpPr/>
            <p:nvPr/>
          </p:nvSpPr>
          <p:spPr>
            <a:xfrm>
              <a:off x="4881398" y="2622831"/>
              <a:ext cx="1393345" cy="1412178"/>
            </a:xfrm>
            <a:prstGeom prst="pie">
              <a:avLst>
                <a:gd name="adj1" fmla="val 0"/>
                <a:gd name="adj2" fmla="val 10851802"/>
              </a:avLst>
            </a:prstGeom>
            <a:solidFill>
              <a:srgbClr val="64B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5"/>
            <p:cNvSpPr/>
            <p:nvPr/>
          </p:nvSpPr>
          <p:spPr>
            <a:xfrm>
              <a:off x="5871703" y="4132729"/>
              <a:ext cx="806080" cy="80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e 2">
  <p:cSld name="Tabelle 2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6"/>
          <p:cNvSpPr txBox="1"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1" name="Google Shape;111;p36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zierung">
  <p:cSld name="Finanzierung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>
            <a:spLocks noGrp="1"/>
          </p:cNvSpPr>
          <p:nvPr>
            <p:ph type="body" idx="1"/>
          </p:nvPr>
        </p:nvSpPr>
        <p:spPr>
          <a:xfrm>
            <a:off x="2179161" y="3113786"/>
            <a:ext cx="4749959" cy="203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37" descr="Ein Bild, das Screenshot, Schrift, Text, Electric Blue (Farbe)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1071" y="2129065"/>
            <a:ext cx="3150689" cy="87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6787747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" name="Google Shape;27;p26"/>
          <p:cNvCxnSpPr/>
          <p:nvPr/>
        </p:nvCxnSpPr>
        <p:spPr>
          <a:xfrm>
            <a:off x="594360" y="2148840"/>
            <a:ext cx="2130552" cy="0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26"/>
          <p:cNvSpPr/>
          <p:nvPr/>
        </p:nvSpPr>
        <p:spPr>
          <a:xfrm>
            <a:off x="8076007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9723419" y="301731"/>
            <a:ext cx="846741" cy="80871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inhalt und Bild">
  <p:cSld name="Titelinhalt und Bild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" name="Google Shape;33;p27"/>
          <p:cNvCxnSpPr/>
          <p:nvPr/>
        </p:nvCxnSpPr>
        <p:spPr>
          <a:xfrm>
            <a:off x="594360" y="2997459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27"/>
          <p:cNvSpPr>
            <a:spLocks noGrp="1"/>
          </p:cNvSpPr>
          <p:nvPr>
            <p:ph type="pic" idx="2"/>
          </p:nvPr>
        </p:nvSpPr>
        <p:spPr>
          <a:xfrm flipH="1">
            <a:off x="6733505" y="0"/>
            <a:ext cx="5458495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">
  <p:cSld name="Titel und zwei Inhalte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" name="Google Shape;39;p28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28"/>
          <p:cNvSpPr txBox="1">
            <a:spLocks noGrp="1"/>
          </p:cNvSpPr>
          <p:nvPr>
            <p:ph type="body" idx="1"/>
          </p:nvPr>
        </p:nvSpPr>
        <p:spPr>
          <a:xfrm>
            <a:off x="595523" y="2676525"/>
            <a:ext cx="574675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2"/>
          </p:nvPr>
        </p:nvSpPr>
        <p:spPr>
          <a:xfrm>
            <a:off x="7620000" y="2676525"/>
            <a:ext cx="394716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44" name="Google Shape;44;p28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8"/>
          <p:cNvSpPr/>
          <p:nvPr/>
        </p:nvSpPr>
        <p:spPr>
          <a:xfrm>
            <a:off x="8335968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8"/>
          <p:cNvSpPr/>
          <p:nvPr/>
        </p:nvSpPr>
        <p:spPr>
          <a:xfrm>
            <a:off x="9762833" y="493293"/>
            <a:ext cx="806080" cy="8060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3">
  <p:cSld name="Titel 3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1"/>
          </p:nvPr>
        </p:nvSpPr>
        <p:spPr>
          <a:xfrm>
            <a:off x="594360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" name="Google Shape;50;p29"/>
          <p:cNvCxnSpPr/>
          <p:nvPr/>
        </p:nvCxnSpPr>
        <p:spPr>
          <a:xfrm>
            <a:off x="594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29"/>
          <p:cNvSpPr/>
          <p:nvPr/>
        </p:nvSpPr>
        <p:spPr>
          <a:xfrm>
            <a:off x="10879755" y="-1244903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9"/>
          <p:cNvSpPr/>
          <p:nvPr/>
        </p:nvSpPr>
        <p:spPr>
          <a:xfrm>
            <a:off x="6210036" y="-1896488"/>
            <a:ext cx="3792975" cy="3792975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 rot="5400000">
            <a:off x="10295512" y="1532512"/>
            <a:ext cx="3792975" cy="3792975"/>
          </a:xfrm>
          <a:prstGeom prst="pie">
            <a:avLst>
              <a:gd name="adj1" fmla="val 0"/>
              <a:gd name="adj2" fmla="val 10837603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2">
  <p:cSld name="Titel 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" name="Google Shape;57;p30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30"/>
          <p:cNvSpPr>
            <a:spLocks noGrp="1"/>
          </p:cNvSpPr>
          <p:nvPr>
            <p:ph type="pic" idx="2"/>
          </p:nvPr>
        </p:nvSpPr>
        <p:spPr>
          <a:xfrm>
            <a:off x="0" y="-11113"/>
            <a:ext cx="5628068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usammenfassung 2">
  <p:cSld name="Zusammenfassung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31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594359" y="102875"/>
            <a:ext cx="11318837" cy="168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657599" y="2282008"/>
            <a:ext cx="8130209" cy="369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1"/>
          <p:cNvGrpSpPr/>
          <p:nvPr/>
        </p:nvGrpSpPr>
        <p:grpSpPr>
          <a:xfrm rot="-5400000">
            <a:off x="-1510682" y="4366092"/>
            <a:ext cx="3033138" cy="1910624"/>
            <a:chOff x="4906860" y="2159825"/>
            <a:chExt cx="3856142" cy="2338190"/>
          </a:xfrm>
        </p:grpSpPr>
        <p:sp>
          <p:nvSpPr>
            <p:cNvPr id="66" name="Google Shape;66;p31"/>
            <p:cNvSpPr/>
            <p:nvPr/>
          </p:nvSpPr>
          <p:spPr>
            <a:xfrm>
              <a:off x="6424812" y="2159825"/>
              <a:ext cx="2338190" cy="2338190"/>
            </a:xfrm>
            <a:prstGeom prst="pie">
              <a:avLst>
                <a:gd name="adj1" fmla="val 0"/>
                <a:gd name="adj2" fmla="val 1079561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1"/>
            <p:cNvSpPr/>
            <p:nvPr/>
          </p:nvSpPr>
          <p:spPr>
            <a:xfrm>
              <a:off x="4906860" y="2724951"/>
              <a:ext cx="1177611" cy="1193527"/>
            </a:xfrm>
            <a:prstGeom prst="pie">
              <a:avLst>
                <a:gd name="adj1" fmla="val 0"/>
                <a:gd name="adj2" fmla="val 10851802"/>
              </a:avLst>
            </a:prstGeom>
            <a:solidFill>
              <a:srgbClr val="64B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1"/>
            <p:cNvSpPr/>
            <p:nvPr/>
          </p:nvSpPr>
          <p:spPr>
            <a:xfrm>
              <a:off x="6390367" y="3563171"/>
              <a:ext cx="806080" cy="806079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1" name="Google Shape;71;p32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>
            <a:off x="6309905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/>
          <p:nvPr/>
        </p:nvSpPr>
        <p:spPr>
          <a:xfrm rot="-5400000">
            <a:off x="-1994302" y="2784058"/>
            <a:ext cx="3988604" cy="4143593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2"/>
          <p:cNvSpPr/>
          <p:nvPr/>
        </p:nvSpPr>
        <p:spPr>
          <a:xfrm rot="10800000">
            <a:off x="1657654" y="5606713"/>
            <a:ext cx="2376839" cy="2502573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2"/>
          <p:cNvSpPr/>
          <p:nvPr/>
        </p:nvSpPr>
        <p:spPr>
          <a:xfrm rot="-8153822">
            <a:off x="691437" y="2439793"/>
            <a:ext cx="1375053" cy="140689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 2">
  <p:cSld name="Titel und zwei Inhalte 2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594360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2"/>
          </p:nvPr>
        </p:nvSpPr>
        <p:spPr>
          <a:xfrm>
            <a:off x="5881898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2" name="Google Shape;82;p33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33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rgbClr val="AFD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3"/>
          <p:cNvSpPr/>
          <p:nvPr/>
        </p:nvSpPr>
        <p:spPr>
          <a:xfrm>
            <a:off x="8335968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3"/>
          <p:cNvSpPr/>
          <p:nvPr/>
        </p:nvSpPr>
        <p:spPr>
          <a:xfrm>
            <a:off x="9624160" y="313424"/>
            <a:ext cx="1157486" cy="115748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body" idx="1"/>
          </p:nvPr>
        </p:nvSpPr>
        <p:spPr>
          <a:xfrm>
            <a:off x="594360" y="1825625"/>
            <a:ext cx="110032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title"/>
          </p:nvPr>
        </p:nvSpPr>
        <p:spPr>
          <a:xfrm>
            <a:off x="594360" y="365125"/>
            <a:ext cx="110032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 u="none" strike="noStrike" cap="none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14" name="Google Shape;14;p24" descr="Logo ProCur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19633" y="5890912"/>
            <a:ext cx="1307555" cy="7138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Česa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ne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javno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naročati</a:t>
            </a:r>
            <a:endParaRPr sz="60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pic>
        <p:nvPicPr>
          <p:cNvPr id="121" name="Google Shape;121;p1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0034" y="4779531"/>
            <a:ext cx="5273749" cy="190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641AEA9-5F52-A570-7578-C1DE65E43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36" y="5094514"/>
            <a:ext cx="3973286" cy="15893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Higienski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izdelki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z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mikroplastiko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Detergenti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čistila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kozmetika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vsebujejo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mikroplastiko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Milchprodukte, Essen enthält.&#10;&#10;KI-generierte Inhalte können fehlerhaft sein.">
            <a:extLst>
              <a:ext uri="{FF2B5EF4-FFF2-40B4-BE49-F238E27FC236}">
                <a16:creationId xmlns:a16="http://schemas.microsoft.com/office/drawing/2014/main" id="{D77B4FB1-BD1D-5991-7C67-27E119D9D27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EE72BE1-9CDE-8EF9-33B3-FB8CBB127662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Tekstilni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in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usnjeni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izdelki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,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kršijo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01" name="Google Shape;201;p13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Preproge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usnje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tekstil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delovna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oblačila</a:t>
            </a:r>
            <a:r>
              <a:rPr lang="de-DE" dirty="0">
                <a:latin typeface="Aptos" panose="020B0004020202020204" pitchFamily="34" charset="0"/>
              </a:rPr>
              <a:t>)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DAC: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5" name="Bildplatzhalter 4" descr="Ein Bild, das Buch, Decke, Stoff, Im Haus enthält.&#10;&#10;KI-generierte Inhalte können fehlerhaft sein.">
            <a:extLst>
              <a:ext uri="{FF2B5EF4-FFF2-40B4-BE49-F238E27FC236}">
                <a16:creationId xmlns:a16="http://schemas.microsoft.com/office/drawing/2014/main" id="{1BE7C6B6-D94C-4AA3-84E6-D37F5F4AEC0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92B850-F9BB-E2BC-8427-F1893172B6C6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Izdelki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naravnega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kavčuka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kršijo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09" name="Google Shape;209;p14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Izdelki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naravnega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kavčuka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delovne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rokavice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protiprašne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preproge</a:t>
            </a:r>
            <a:r>
              <a:rPr lang="de-DE" dirty="0">
                <a:latin typeface="Aptos" panose="020B0004020202020204" pitchFamily="34" charset="0"/>
              </a:rPr>
              <a:t>)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DAC: </a:t>
            </a: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/>
          </a:p>
        </p:txBody>
      </p:sp>
      <p:pic>
        <p:nvPicPr>
          <p:cNvPr id="5" name="Bildplatzhalter 4" descr="Ein Bild, das Handschuhe, Person, Sicherheitshandschuh, gelb enthält.&#10;&#10;KI-generierte Inhalte können fehlerhaft sein.">
            <a:extLst>
              <a:ext uri="{FF2B5EF4-FFF2-40B4-BE49-F238E27FC236}">
                <a16:creationId xmlns:a16="http://schemas.microsoft.com/office/drawing/2014/main" id="{B1BF9205-7CE6-271B-B772-C7C168BD36A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9F97A26-7452-B8BD-5689-4E486739B24F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Neučinkovite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električne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naprave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17" name="Google Shape;217;p15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148824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 err="1">
                <a:latin typeface="Aptos" panose="020B0004020202020204" pitchFamily="34" charset="0"/>
              </a:rPr>
              <a:t>Električni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aparati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energijsko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nalepko</a:t>
            </a:r>
            <a:r>
              <a:rPr lang="de-DE" dirty="0">
                <a:latin typeface="Aptos" panose="020B0004020202020204" pitchFamily="34" charset="0"/>
              </a:rPr>
              <a:t> (A-G),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ne </a:t>
            </a:r>
            <a:r>
              <a:rPr lang="de-DE" dirty="0" err="1">
                <a:latin typeface="Aptos" panose="020B0004020202020204" pitchFamily="34" charset="0"/>
              </a:rPr>
              <a:t>dosegajo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najvišje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možne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stopnje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energijske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učinkovitosti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svoji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skupini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/>
          </a:p>
        </p:txBody>
      </p:sp>
      <p:pic>
        <p:nvPicPr>
          <p:cNvPr id="5" name="Bildplatzhalter 4" descr="Ein Bild, das Gerät, Küchengerät, Kühlschrank, Haushaltsgerät enthält.&#10;&#10;KI-generierte Inhalte können fehlerhaft sein.">
            <a:extLst>
              <a:ext uri="{FF2B5EF4-FFF2-40B4-BE49-F238E27FC236}">
                <a16:creationId xmlns:a16="http://schemas.microsoft.com/office/drawing/2014/main" id="{7E7BF1AB-CD06-EE0C-DE29-97BD0C64306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B2D61C9-983A-8519-2157-1C14A29AED6B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Igrače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in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športno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blago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,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25" name="Google Shape;225;p18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Igrače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športni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izdelki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Gras, Ball, Fußball, Sportausrüstung enthält.&#10;&#10;KI-generierte Inhalte können fehlerhaft sein.">
            <a:extLst>
              <a:ext uri="{FF2B5EF4-FFF2-40B4-BE49-F238E27FC236}">
                <a16:creationId xmlns:a16="http://schemas.microsoft.com/office/drawing/2014/main" id="{A53FB114-85B5-6C03-99E7-385CD2704BB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657E48-AF95-23F2-4BF6-254A4480DE07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Naravni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kamni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kršijo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33" name="Google Shape;233;p19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Naravni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kamni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tlakovci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Gelände, Gehwegplatte, Stein enthält.&#10;&#10;KI-generierte Inhalte können fehlerhaft sein.">
            <a:extLst>
              <a:ext uri="{FF2B5EF4-FFF2-40B4-BE49-F238E27FC236}">
                <a16:creationId xmlns:a16="http://schemas.microsoft.com/office/drawing/2014/main" id="{6CBF0B92-61FD-48B4-66E1-F1ED3C703B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74BFBF4-8253-0B5A-88CA-08C7F7ECC27C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Play"/>
              </a:rPr>
              <a:t>PVC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41" name="Google Shape;241;p20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PVC, </a:t>
            </a:r>
            <a:r>
              <a:rPr lang="de-DE" dirty="0" err="1">
                <a:latin typeface="Aptos" panose="020B0004020202020204" pitchFamily="34" charset="0"/>
              </a:rPr>
              <a:t>če</a:t>
            </a:r>
            <a:r>
              <a:rPr lang="de-DE" dirty="0">
                <a:latin typeface="Aptos" panose="020B0004020202020204" pitchFamily="34" charset="0"/>
              </a:rPr>
              <a:t> so na </a:t>
            </a:r>
            <a:r>
              <a:rPr lang="de-DE" dirty="0" err="1">
                <a:latin typeface="Aptos" panose="020B0004020202020204" pitchFamily="34" charset="0"/>
              </a:rPr>
              <a:t>voljo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ustrezni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alternativni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izdelki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platzhalter 8" descr="Ein Bild, das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D7854B93-FD2F-63BE-1472-14DA8713F41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0147D3C-F9C8-A0CF-9DA2-81D59AEDDB75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Pesticidi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49" name="Google Shape;249;p21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Pesticidi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herbicidi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fungicidi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insekticidi</a:t>
            </a:r>
            <a:r>
              <a:rPr lang="de-DE" dirty="0">
                <a:latin typeface="Aptos" panose="020B0004020202020204" pitchFamily="34" charset="0"/>
              </a:rPr>
              <a:t>)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javne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zelene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rekreacijske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površine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Gras, draußen, Pflanze, orange enthält.&#10;&#10;KI-generierte Inhalte können fehlerhaft sein.">
            <a:extLst>
              <a:ext uri="{FF2B5EF4-FFF2-40B4-BE49-F238E27FC236}">
                <a16:creationId xmlns:a16="http://schemas.microsoft.com/office/drawing/2014/main" id="{D6128C0F-9242-F334-2132-AEE3C951073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7EAEA1-2042-49A0-B965-C989F3391C0C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Izjeme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1"/>
          </p:nvPr>
        </p:nvSpPr>
        <p:spPr>
          <a:xfrm>
            <a:off x="683206" y="2676525"/>
            <a:ext cx="6552252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dirty="0" err="1">
                <a:latin typeface="Aptos" panose="020B0004020202020204" pitchFamily="34" charset="0"/>
              </a:rPr>
              <a:t>Izjeme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negativnega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seznama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možne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posameznih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primerih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jih</a:t>
            </a:r>
            <a:r>
              <a:rPr lang="de-DE" dirty="0">
                <a:latin typeface="Aptos" panose="020B0004020202020204" pitchFamily="34" charset="0"/>
              </a:rPr>
              <a:t> je </a:t>
            </a:r>
            <a:r>
              <a:rPr lang="de-DE" dirty="0" err="1">
                <a:latin typeface="Aptos" panose="020B0004020202020204" pitchFamily="34" charset="0"/>
              </a:rPr>
              <a:t>treba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utemeljiti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highlight>
                <a:srgbClr val="FFFF00"/>
              </a:highlight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>
            <a:spLocks noGrp="1"/>
          </p:cNvSpPr>
          <p:nvPr>
            <p:ph type="ctrTitle"/>
          </p:nvPr>
        </p:nvSpPr>
        <p:spPr>
          <a:xfrm>
            <a:off x="538999" y="786370"/>
            <a:ext cx="5486400" cy="96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Stopite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v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stik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64" name="Google Shape;264;p23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9880" y="5042913"/>
            <a:ext cx="5273749" cy="190429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538999" y="2646999"/>
            <a:ext cx="445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Vpišite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kontaktno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osebo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za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trajnostno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javno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naročanje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v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vaši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občini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Aptos" panose="020B0004020202020204" pitchFamily="34" charset="0"/>
              <a:sym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C00694-8920-0771-3737-8D934E6C3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36" y="5094514"/>
            <a:ext cx="3973286" cy="15893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Opomba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30" name="Google Shape;130;p2"/>
          <p:cNvSpPr txBox="1">
            <a:spLocks noGrp="1"/>
          </p:cNvSpPr>
          <p:nvPr>
            <p:ph type="body" idx="1"/>
          </p:nvPr>
        </p:nvSpPr>
        <p:spPr>
          <a:xfrm>
            <a:off x="593725" y="2281238"/>
            <a:ext cx="6788150" cy="370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0" bIns="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lang="de-DE" dirty="0" err="1">
                <a:latin typeface="Aptos" panose="020B0004020202020204" pitchFamily="34" charset="0"/>
              </a:rPr>
              <a:t>Naslednje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drsnice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vsebujejo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izdelke</a:t>
            </a:r>
            <a:r>
              <a:rPr lang="de-DE" dirty="0">
                <a:latin typeface="Aptos" panose="020B0004020202020204" pitchFamily="34" charset="0"/>
              </a:rPr>
              <a:t> in materiale,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jih</a:t>
            </a:r>
            <a:r>
              <a:rPr lang="de-DE" dirty="0">
                <a:latin typeface="Aptos" panose="020B0004020202020204" pitchFamily="34" charset="0"/>
              </a:rPr>
              <a:t> NE bi </a:t>
            </a:r>
            <a:r>
              <a:rPr lang="de-DE" dirty="0" err="1">
                <a:latin typeface="Aptos" panose="020B0004020202020204" pitchFamily="34" charset="0"/>
              </a:rPr>
              <a:t>smeli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javno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naročati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saj</a:t>
            </a:r>
            <a:r>
              <a:rPr lang="de-DE" dirty="0">
                <a:latin typeface="Aptos" panose="020B0004020202020204" pitchFamily="34" charset="0"/>
              </a:rPr>
              <a:t> ne </a:t>
            </a:r>
            <a:r>
              <a:rPr lang="de-DE" dirty="0" err="1">
                <a:latin typeface="Aptos" panose="020B0004020202020204" pitchFamily="34" charset="0"/>
              </a:rPr>
              <a:t>izpolnjujejo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okoljskih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družbenih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standardov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trajnostnega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blaga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storitev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Tropski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les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37" name="Google Shape;137;p3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Tropski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les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les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pragozdov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kadar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določen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namen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primerni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domači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lesni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tipi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drugi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materiali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Bildplatzhalter 4" descr="Ein Bild, das draußen, Rüssel Kofferraum, Gras, Pflanze enthält.&#10;&#10;KI-generierte Inhalte können fehlerhaft sein.">
            <a:extLst>
              <a:ext uri="{FF2B5EF4-FFF2-40B4-BE49-F238E27FC236}">
                <a16:creationId xmlns:a16="http://schemas.microsoft.com/office/drawing/2014/main" id="{3863488D-8401-7211-42E8-97B1696E9F8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703AFA7-1ADA-847D-A940-F445D1C31826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Les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netrajnostnih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virov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Les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lesni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proizvodi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katere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mogoče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dokazati</a:t>
            </a:r>
            <a:r>
              <a:rPr lang="de-DE" dirty="0">
                <a:latin typeface="Aptos" panose="020B0004020202020204" pitchFamily="34" charset="0"/>
              </a:rPr>
              <a:t>, da </a:t>
            </a:r>
            <a:r>
              <a:rPr lang="de-DE" dirty="0" err="1">
                <a:latin typeface="Aptos" panose="020B0004020202020204" pitchFamily="34" charset="0"/>
              </a:rPr>
              <a:t>izvirajo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zakonitega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trajnostnega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gospodarjenja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gozdovi</a:t>
            </a:r>
            <a:r>
              <a:rPr lang="de-DE" dirty="0">
                <a:latin typeface="Aptos" panose="020B0004020202020204" pitchFamily="34" charset="0"/>
              </a:rPr>
              <a:t>. </a:t>
            </a:r>
            <a:r>
              <a:rPr lang="de-DE" dirty="0" err="1">
                <a:latin typeface="Aptos" panose="020B0004020202020204" pitchFamily="34" charset="0"/>
              </a:rPr>
              <a:t>Dokaz</a:t>
            </a:r>
            <a:r>
              <a:rPr lang="de-DE" dirty="0">
                <a:latin typeface="Aptos" panose="020B0004020202020204" pitchFamily="34" charset="0"/>
              </a:rPr>
              <a:t> je </a:t>
            </a:r>
            <a:r>
              <a:rPr lang="de-DE" dirty="0" err="1">
                <a:latin typeface="Aptos" panose="020B0004020202020204" pitchFamily="34" charset="0"/>
              </a:rPr>
              <a:t>lahko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certificiranje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 FSC, </a:t>
            </a:r>
            <a:r>
              <a:rPr lang="de-DE" dirty="0" err="1">
                <a:latin typeface="Aptos" panose="020B0004020202020204" pitchFamily="34" charset="0"/>
              </a:rPr>
              <a:t>enakovrednim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posameznimi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certifikati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Abholzung, Baumstumpf, Holz, hölzern enthält.&#10;&#10;KI-generierte Inhalte können fehlerhaft sein.">
            <a:extLst>
              <a:ext uri="{FF2B5EF4-FFF2-40B4-BE49-F238E27FC236}">
                <a16:creationId xmlns:a16="http://schemas.microsoft.com/office/drawing/2014/main" id="{EC1AFB07-3F93-37A6-233E-AB1FD2330BF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69247E0-9A35-50D2-BE49-AF31B9F972D2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Uvoženo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kmetijsko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blago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,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Uvoženo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kmetijsko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blago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kot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kava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čaj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kakav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riž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sladkor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pomarančni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sok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vrtnice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 in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certificirani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 Fairtrade </a:t>
            </a:r>
            <a:r>
              <a:rPr lang="de-DE" dirty="0" err="1">
                <a:latin typeface="Aptos" panose="020B0004020202020204" pitchFamily="34" charset="0"/>
              </a:rPr>
              <a:t>ali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enakovrednim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Nüsse &amp; Samen, Nuss Mutter, Essen, Schokolade enthält.&#10;&#10;KI-generierte Inhalte können fehlerhaft sein.">
            <a:extLst>
              <a:ext uri="{FF2B5EF4-FFF2-40B4-BE49-F238E27FC236}">
                <a16:creationId xmlns:a16="http://schemas.microsoft.com/office/drawing/2014/main" id="{611A8707-1122-9D66-6057-EFADDB62607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19EA35B-D3D7-9BEC-3A01-369AB42750E0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Gensko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spremenjena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živila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Gensko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spremenjena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živila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draußen, Pflanze, Stiel Stamm, Himmel enthält.&#10;&#10;KI-generierte Inhalte können fehlerhaft sein.">
            <a:extLst>
              <a:ext uri="{FF2B5EF4-FFF2-40B4-BE49-F238E27FC236}">
                <a16:creationId xmlns:a16="http://schemas.microsoft.com/office/drawing/2014/main" id="{85B78DC7-F96F-7616-9FEC-9DF20AF3406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4936846-8E73-F990-90C5-9A41F740D044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Pijače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v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embalaži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za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enkratno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uporabo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Mineralna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voda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brezalkoholne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pijače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alkoholne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pijače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embalaži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enkratno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uporabo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razen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penečega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vina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vina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steklenicah</a:t>
            </a:r>
            <a:r>
              <a:rPr lang="de-DE" dirty="0">
                <a:latin typeface="Aptos" panose="020B0004020202020204" pitchFamily="34" charset="0"/>
              </a:rPr>
              <a:t>. </a:t>
            </a:r>
            <a:r>
              <a:rPr lang="de-DE" dirty="0" err="1">
                <a:latin typeface="Aptos" panose="020B0004020202020204" pitchFamily="34" charset="0"/>
              </a:rPr>
              <a:t>To</a:t>
            </a:r>
            <a:r>
              <a:rPr lang="de-DE" dirty="0">
                <a:latin typeface="Aptos" panose="020B0004020202020204" pitchFamily="34" charset="0"/>
              </a:rPr>
              <a:t> ne </a:t>
            </a:r>
            <a:r>
              <a:rPr lang="de-DE" dirty="0" err="1">
                <a:latin typeface="Aptos" panose="020B0004020202020204" pitchFamily="34" charset="0"/>
              </a:rPr>
              <a:t>velja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prireditve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pri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katerih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zagotavljanje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pijač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embalaži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večkratno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uporabo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predstavlja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varnostno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tveganje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Essen, Getränk, Plastikflasche, Wasserflasche enthält.&#10;&#10;KI-generierte Inhalte können fehlerhaft sein.">
            <a:extLst>
              <a:ext uri="{FF2B5EF4-FFF2-40B4-BE49-F238E27FC236}">
                <a16:creationId xmlns:a16="http://schemas.microsoft.com/office/drawing/2014/main" id="{10DCA5BD-5A22-ACB4-1C4F-843EB59A4EB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E9A2D-84F3-237D-F29A-4A65EA81E7D3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Embalaža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za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enkratno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uporabo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77" name="Google Shape;177;p10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Posoda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jedilni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pribor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enkratno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uporabo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menzah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kavarnah</a:t>
            </a:r>
            <a:r>
              <a:rPr lang="de-DE" dirty="0">
                <a:latin typeface="Aptos" panose="020B0004020202020204" pitchFamily="34" charset="0"/>
              </a:rPr>
              <a:t> in na </a:t>
            </a:r>
            <a:r>
              <a:rPr lang="de-DE" dirty="0" err="1">
                <a:latin typeface="Aptos" panose="020B0004020202020204" pitchFamily="34" charset="0"/>
              </a:rPr>
              <a:t>prireditvah</a:t>
            </a:r>
            <a:r>
              <a:rPr lang="de-DE" dirty="0">
                <a:latin typeface="Aptos" panose="020B0004020202020204" pitchFamily="34" charset="0"/>
              </a:rPr>
              <a:t>. V </a:t>
            </a:r>
            <a:r>
              <a:rPr lang="de-DE" dirty="0" err="1">
                <a:latin typeface="Aptos" panose="020B0004020202020204" pitchFamily="34" charset="0"/>
              </a:rPr>
              <a:t>izogib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varnostnim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tveganjem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možne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izjeme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Küchenutensil, Geschirr, Löffel enthält.&#10;&#10;KI-generierte Inhalte können fehlerhaft sein.">
            <a:extLst>
              <a:ext uri="{FF2B5EF4-FFF2-40B4-BE49-F238E27FC236}">
                <a16:creationId xmlns:a16="http://schemas.microsoft.com/office/drawing/2014/main" id="{9024E8B3-7E83-6BA8-1078-6B102AEC064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B61D90-5B1C-DED8-2B3D-25562D6771AB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Škodljiva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čistila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Čistila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sproščajo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klor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hipoklorit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dikloroizocianurat</a:t>
            </a:r>
            <a:r>
              <a:rPr lang="de-DE" dirty="0">
                <a:latin typeface="Aptos" panose="020B0004020202020204" pitchFamily="34" charset="0"/>
              </a:rPr>
              <a:t>), </a:t>
            </a:r>
            <a:r>
              <a:rPr lang="de-DE" dirty="0" err="1">
                <a:latin typeface="Aptos" panose="020B0004020202020204" pitchFamily="34" charset="0"/>
              </a:rPr>
              <a:t>ter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dodatki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cisterne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osvežilci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zraka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Spielzeug, Plastik, Im Haus enthält.&#10;&#10;KI-generierte Inhalte können fehlerhaft sein.">
            <a:extLst>
              <a:ext uri="{FF2B5EF4-FFF2-40B4-BE49-F238E27FC236}">
                <a16:creationId xmlns:a16="http://schemas.microsoft.com/office/drawing/2014/main" id="{8EB97888-5A94-C443-41B2-83FDD404BD4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5C32E83-C3ED-7511-2B57-4BB76CAFE9AE}"/>
              </a:ext>
            </a:extLst>
          </p:cNvPr>
          <p:cNvSpPr txBox="1"/>
          <p:nvPr/>
        </p:nvSpPr>
        <p:spPr>
          <a:xfrm>
            <a:off x="34751" y="6579871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ptos" panose="020B0004020202020204" pitchFamily="34" charset="0"/>
              </a:rPr>
              <a:t>Vir </a:t>
            </a:r>
            <a:r>
              <a:rPr lang="de-DE" sz="1100" dirty="0" err="1">
                <a:latin typeface="Aptos" panose="020B0004020202020204" pitchFamily="34" charset="0"/>
              </a:rPr>
              <a:t>slike</a:t>
            </a:r>
            <a:r>
              <a:rPr lang="de-DE" sz="1100" dirty="0">
                <a:latin typeface="Aptos" panose="020B0004020202020204" pitchFamily="34" charset="0"/>
              </a:rPr>
              <a:t>: </a:t>
            </a:r>
            <a:r>
              <a:rPr lang="de-DE" sz="1100" dirty="0" err="1">
                <a:latin typeface="Aptos" panose="020B0004020202020204" pitchFamily="34" charset="0"/>
              </a:rPr>
              <a:t>Canva</a:t>
            </a:r>
            <a:endParaRPr lang="de-D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Benutzerdefiniert 5">
      <a:dk1>
        <a:srgbClr val="000000"/>
      </a:dk1>
      <a:lt1>
        <a:srgbClr val="FFFFFF"/>
      </a:lt1>
      <a:dk2>
        <a:srgbClr val="E4E4E4"/>
      </a:dk2>
      <a:lt2>
        <a:srgbClr val="A3C42A"/>
      </a:lt2>
      <a:accent1>
        <a:srgbClr val="A9D4DB"/>
      </a:accent1>
      <a:accent2>
        <a:srgbClr val="FAB609"/>
      </a:accent2>
      <a:accent3>
        <a:srgbClr val="4495A2"/>
      </a:accent3>
      <a:accent4>
        <a:srgbClr val="035854"/>
      </a:accent4>
      <a:accent5>
        <a:srgbClr val="CCDB84"/>
      </a:accent5>
      <a:accent6>
        <a:srgbClr val="A3C42A"/>
      </a:accent6>
      <a:hlink>
        <a:srgbClr val="035854"/>
      </a:hlink>
      <a:folHlink>
        <a:srgbClr val="0F49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Macintosh PowerPoint</Application>
  <PresentationFormat>Breitbild</PresentationFormat>
  <Paragraphs>76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Aptos Serif</vt:lpstr>
      <vt:lpstr>Play</vt:lpstr>
      <vt:lpstr>Arial</vt:lpstr>
      <vt:lpstr>Aptos</vt:lpstr>
      <vt:lpstr>Calibri</vt:lpstr>
      <vt:lpstr>Benutzerdefiniert</vt:lpstr>
      <vt:lpstr>Česa ne javno naročati</vt:lpstr>
      <vt:lpstr>Opomba</vt:lpstr>
      <vt:lpstr>Tropski les</vt:lpstr>
      <vt:lpstr>Les iz netrajnostnih virov</vt:lpstr>
      <vt:lpstr>Uvoženo kmetijsko blago, ki krši človekove pravice</vt:lpstr>
      <vt:lpstr>Gensko spremenjena živila</vt:lpstr>
      <vt:lpstr>Pijače v embalaži za enkratno uporabo</vt:lpstr>
      <vt:lpstr>Embalaža za enkratno uporabo</vt:lpstr>
      <vt:lpstr>Škodljiva čistila</vt:lpstr>
      <vt:lpstr>Higienski izdelki z mikroplastiko</vt:lpstr>
      <vt:lpstr>Tekstilni in usnjeni izdelki, ki kršijo človekove pravice</vt:lpstr>
      <vt:lpstr>Izdelki iz naravnega kavčuka kršijo človekove pravice</vt:lpstr>
      <vt:lpstr>Neučinkovite električne naprave</vt:lpstr>
      <vt:lpstr>Igrače in športno blago, ki krši človekove pravice</vt:lpstr>
      <vt:lpstr>Naravni kamni kršijo človekove pravice</vt:lpstr>
      <vt:lpstr>PVC</vt:lpstr>
      <vt:lpstr>Pesticidi</vt:lpstr>
      <vt:lpstr>Izjeme</vt:lpstr>
      <vt:lpstr>Stopite v stik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nicole</dc:creator>
  <cp:lastModifiedBy>Henrieta Winklhofer</cp:lastModifiedBy>
  <cp:revision>5</cp:revision>
  <dcterms:created xsi:type="dcterms:W3CDTF">2024-09-16T10:50:40Z</dcterms:created>
  <dcterms:modified xsi:type="dcterms:W3CDTF">2026-04-27T08:56:20Z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