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Aptos Serif" panose="02020604070405020304" pitchFamily="18" charset="0"/>
      <p:regular r:id="rId34"/>
      <p:bold r:id="rId35"/>
      <p:italic r:id="rId36"/>
      <p:boldItalic r:id="rId37"/>
    </p:embeddedFont>
    <p:embeddedFont>
      <p:font typeface="Play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Vq5BqwevFsAU9KBETOOc+TNlsi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Gerdi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20" d="100"/>
          <a:sy n="120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7-29T07:04:10.300" idx="1">
    <p:pos x="240" y="2019"/>
    <p:text>Ne vem, če je to ustrezen prevod.
Izvorno besedilo:
1. Purchasing below the national tendering threshold
2. Conducting a tender
3. Procuring via a central purchasing body
4. Procuring jointly with other municipalities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oZ8X2iU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7-29T07:27:40.896" idx="2">
    <p:pos x="4968" y="764"/>
    <p:text>Ne vem če je to ustrezen prevod.
Izvorno besedilo:
An e-shop enables procurement officers in the municipality to order pre-selected products and services directly from various suppliers – for example, cleaning supplies from a local provider or fire trucks through the central purchasing body.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oZ8X2i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>
                <a:solidFill>
                  <a:srgbClr val="323F4F"/>
                </a:solidFill>
              </a:rPr>
              <a:t>Quelle Bild: Ecolab https://de-at.ecolab.com/offerings/liquid-dishmachine-products/professional-dishwasher-liquid-rinse-aids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3" name="Google Shape;83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9" name="Google Shape;89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" name="Google Shape;94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9" name="Google Shape;99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3" name="Google Shape;4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2" name="Google Shape;62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" name="Google Shape;66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1172" y="4868206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5591503" y="780393"/>
            <a:ext cx="6433919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40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Trajnostno</a:t>
            </a:r>
            <a:r>
              <a:rPr lang="de-DE" sz="40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0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javno</a:t>
            </a:r>
            <a:r>
              <a:rPr lang="de-DE" sz="40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40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naročanje</a:t>
            </a:r>
            <a:r>
              <a:rPr lang="de-DE" sz="40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:</a:t>
            </a:r>
            <a:endParaRPr sz="4000" b="1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5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Ključne</a:t>
            </a:r>
            <a:r>
              <a:rPr lang="de-DE" sz="5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5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koristi</a:t>
            </a:r>
            <a:r>
              <a:rPr lang="de-DE" sz="5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in </a:t>
            </a:r>
            <a:r>
              <a:rPr lang="de-DE" sz="5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vpogled</a:t>
            </a:r>
            <a:r>
              <a:rPr lang="de-DE" sz="5400" b="1" dirty="0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v </a:t>
            </a:r>
            <a:r>
              <a:rPr lang="de-DE" sz="5400" b="1" dirty="0" err="1">
                <a:solidFill>
                  <a:srgbClr val="3F3F3F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izvajanje</a:t>
            </a:r>
            <a:endParaRPr sz="54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112" name="Google Shape;112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771" y="1567793"/>
            <a:ext cx="3409143" cy="186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BA2FA55-7E63-4F4C-764D-32EA07513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07" y="5050465"/>
            <a:ext cx="4305095" cy="17220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Štirje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pristopi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javnem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naročanju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575309" y="405720"/>
            <a:ext cx="6835584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Štirje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pristopi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javnem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naročanju</a:t>
            </a:r>
            <a:br>
              <a:rPr lang="de-DE" sz="4000" dirty="0"/>
            </a:br>
            <a:endParaRPr sz="2400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381000" y="3205717"/>
            <a:ext cx="11430000" cy="3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de-DE" sz="2800" dirty="0">
                <a:latin typeface="Aptos" panose="020B0004020202020204" pitchFamily="34" charset="0"/>
              </a:rPr>
              <a:t>1. </a:t>
            </a:r>
            <a:r>
              <a:rPr lang="de-DE" sz="2800" dirty="0" err="1">
                <a:latin typeface="Aptos" panose="020B0004020202020204" pitchFamily="34" charset="0"/>
              </a:rPr>
              <a:t>Nakup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državnim</a:t>
            </a:r>
            <a:r>
              <a:rPr lang="de-DE" sz="2800" dirty="0"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de-DE" sz="2800" dirty="0" err="1"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razpisnim</a:t>
            </a:r>
            <a:r>
              <a:rPr lang="de-DE" sz="2800" dirty="0"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</a:t>
            </a:r>
            <a:r>
              <a:rPr lang="de-DE" sz="2800" dirty="0" err="1"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pragom</a:t>
            </a:r>
            <a:endParaRPr sz="28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dirty="0">
                <a:latin typeface="Aptos" panose="020B0004020202020204" pitchFamily="34" charset="0"/>
              </a:rPr>
              <a:t>2. </a:t>
            </a:r>
            <a:r>
              <a:rPr lang="de-DE" sz="2800" dirty="0" err="1">
                <a:latin typeface="Aptos" panose="020B0004020202020204" pitchFamily="34" charset="0"/>
              </a:rPr>
              <a:t>Izvedba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javnega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razpisa</a:t>
            </a:r>
            <a:endParaRPr sz="28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dirty="0">
                <a:latin typeface="Aptos" panose="020B0004020202020204" pitchFamily="34" charset="0"/>
              </a:rPr>
              <a:t>3. </a:t>
            </a:r>
            <a:r>
              <a:rPr lang="de-DE" sz="2800" dirty="0" err="1">
                <a:latin typeface="Aptos" panose="020B0004020202020204" pitchFamily="34" charset="0"/>
              </a:rPr>
              <a:t>Naročanje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prek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osrednjega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nabavnega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organa</a:t>
            </a:r>
            <a:endParaRPr sz="28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4. </a:t>
            </a:r>
            <a:r>
              <a:rPr lang="de-DE" sz="2800" dirty="0" err="1">
                <a:latin typeface="Aptos" panose="020B0004020202020204" pitchFamily="34" charset="0"/>
              </a:rPr>
              <a:t>Skupno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drugimi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občinami</a:t>
            </a:r>
            <a:endParaRPr sz="2800" dirty="0">
              <a:latin typeface="Aptos" panose="020B0004020202020204" pitchFamily="34" charset="0"/>
            </a:endParaRPr>
          </a:p>
        </p:txBody>
      </p:sp>
      <p:pic>
        <p:nvPicPr>
          <p:cNvPr id="206" name="Google Shape;206;p37" descr="Ein Bild, das Text, Kreis, Screenshot, Cartoo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20698" b="22659"/>
          <a:stretch/>
        </p:blipFill>
        <p:spPr>
          <a:xfrm>
            <a:off x="6413500" y="206234"/>
            <a:ext cx="5689600" cy="322276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1066419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1.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Nakup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pod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državnim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razpisnim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pragom</a:t>
            </a:r>
            <a:endParaRPr sz="2800" b="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endParaRPr sz="4000" dirty="0"/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594358" y="3279579"/>
            <a:ext cx="843352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800" dirty="0" err="1">
                <a:latin typeface="Aptos" panose="020B0004020202020204" pitchFamily="34" charset="0"/>
              </a:rPr>
              <a:t>Če</a:t>
            </a:r>
            <a:r>
              <a:rPr lang="de-DE" sz="2800" dirty="0">
                <a:latin typeface="Aptos" panose="020B0004020202020204" pitchFamily="34" charset="0"/>
              </a:rPr>
              <a:t> je </a:t>
            </a:r>
            <a:r>
              <a:rPr lang="de-DE" sz="2800" dirty="0" err="1">
                <a:latin typeface="Aptos" panose="020B0004020202020204" pitchFamily="34" charset="0"/>
              </a:rPr>
              <a:t>vrednost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javnega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naročila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pragom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razpise</a:t>
            </a:r>
            <a:r>
              <a:rPr lang="de-DE" sz="2800" dirty="0">
                <a:latin typeface="Aptos" panose="020B0004020202020204" pitchFamily="34" charset="0"/>
              </a:rPr>
              <a:t>, se </a:t>
            </a:r>
            <a:r>
              <a:rPr lang="de-DE" sz="2800" dirty="0" err="1">
                <a:latin typeface="Aptos" panose="020B0004020202020204" pitchFamily="34" charset="0"/>
              </a:rPr>
              <a:t>lahko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uporabi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neposredni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nakup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poenostavljeni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postopek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sz="2800" dirty="0">
              <a:latin typeface="Aptos" panose="020B0004020202020204" pitchFamily="34" charset="0"/>
            </a:endParaRPr>
          </a:p>
        </p:txBody>
      </p:sp>
      <p:pic>
        <p:nvPicPr>
          <p:cNvPr id="214" name="Google Shape;214;p38" descr="Ein Bild, das Geburtstagstorte, Darstellung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7244" r="3162" b="-2"/>
          <a:stretch/>
        </p:blipFill>
        <p:spPr>
          <a:xfrm>
            <a:off x="8461893" y="681268"/>
            <a:ext cx="4451431" cy="55927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216" name="Google Shape;216;p38"/>
          <p:cNvSpPr txBox="1"/>
          <p:nvPr/>
        </p:nvSpPr>
        <p:spPr>
          <a:xfrm>
            <a:off x="1117600" y="5131891"/>
            <a:ext cx="936752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Pri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neposrednih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nabavah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in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poenostavljenih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postopkih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obstajajo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številne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priložnosti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za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naročanje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trajnostnih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izdelkov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ali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 </a:t>
            </a:r>
            <a:r>
              <a:rPr lang="de-DE" sz="2400" i="1" dirty="0" err="1">
                <a:solidFill>
                  <a:srgbClr val="7A931F"/>
                </a:solidFill>
                <a:latin typeface="Aptos" panose="020B0004020202020204" pitchFamily="34" charset="0"/>
              </a:rPr>
              <a:t>storitev</a:t>
            </a:r>
            <a:r>
              <a:rPr lang="de-DE" sz="2400" i="1" dirty="0">
                <a:solidFill>
                  <a:srgbClr val="7A931F"/>
                </a:solidFill>
                <a:latin typeface="Aptos" panose="020B0004020202020204" pitchFamily="34" charset="0"/>
              </a:rPr>
              <a:t>.</a:t>
            </a:r>
            <a:endParaRPr sz="2400" b="0" i="1" u="none" strike="noStrike" cap="none" dirty="0">
              <a:solidFill>
                <a:srgbClr val="7A931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7901033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2.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Izvedba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javnega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razpisa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594360" y="3200916"/>
            <a:ext cx="11235690" cy="327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353"/>
              <a:buNone/>
            </a:pPr>
            <a:r>
              <a:rPr lang="de-DE" sz="3300" dirty="0" err="1">
                <a:latin typeface="Aptos" panose="020B0004020202020204" pitchFamily="34" charset="0"/>
              </a:rPr>
              <a:t>Možnosti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za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vključitev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trajnostnih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meril</a:t>
            </a:r>
            <a:r>
              <a:rPr lang="de-DE" sz="3300" dirty="0">
                <a:latin typeface="Aptos" panose="020B0004020202020204" pitchFamily="34" charset="0"/>
              </a:rPr>
              <a:t> v </a:t>
            </a:r>
            <a:r>
              <a:rPr lang="de-DE" sz="3300" dirty="0" err="1">
                <a:latin typeface="Aptos" panose="020B0004020202020204" pitchFamily="34" charset="0"/>
              </a:rPr>
              <a:t>razpisni</a:t>
            </a:r>
            <a:r>
              <a:rPr lang="de-DE" sz="3300" dirty="0">
                <a:latin typeface="Aptos" panose="020B0004020202020204" pitchFamily="34" charset="0"/>
              </a:rPr>
              <a:t> </a:t>
            </a:r>
            <a:r>
              <a:rPr lang="de-DE" sz="3300" dirty="0" err="1">
                <a:latin typeface="Aptos" panose="020B0004020202020204" pitchFamily="34" charset="0"/>
              </a:rPr>
              <a:t>postopek</a:t>
            </a:r>
            <a:r>
              <a:rPr lang="de-DE" sz="33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Tehnične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specifikacije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Merila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dodelitev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Kontaktne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klavzule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Merila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izbor</a:t>
            </a:r>
            <a:endParaRPr sz="3300" b="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353"/>
              <a:buNone/>
            </a:pPr>
            <a:endParaRPr sz="1100" b="0" dirty="0"/>
          </a:p>
        </p:txBody>
      </p:sp>
      <p:pic>
        <p:nvPicPr>
          <p:cNvPr id="224" name="Google Shape;224;p39" descr="Ein Bild, das Cartoon, Clipar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2979" r="7425" b="-2"/>
          <a:stretch/>
        </p:blipFill>
        <p:spPr>
          <a:xfrm>
            <a:off x="7747121" y="-1232558"/>
            <a:ext cx="4815331" cy="6049926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25" name="Google Shape;225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"/>
          <p:cNvSpPr txBox="1">
            <a:spLocks noGrp="1"/>
          </p:cNvSpPr>
          <p:nvPr>
            <p:ph type="title"/>
          </p:nvPr>
        </p:nvSpPr>
        <p:spPr>
          <a:xfrm>
            <a:off x="594348" y="189575"/>
            <a:ext cx="80472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3.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prek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osrednjega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nabavnega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organa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32" name="Google Shape;232;p40"/>
          <p:cNvPicPr preferRelativeResize="0"/>
          <p:nvPr/>
        </p:nvPicPr>
        <p:blipFill rotWithShape="1">
          <a:blip r:embed="rId3">
            <a:alphaModFix/>
          </a:blip>
          <a:srcRect l="958" t="8061" r="1017" b="5737"/>
          <a:stretch/>
        </p:blipFill>
        <p:spPr>
          <a:xfrm>
            <a:off x="6720114" y="1783079"/>
            <a:ext cx="4709657" cy="232968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594350" y="3947875"/>
            <a:ext cx="11235600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20000"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Centralne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agencije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običajno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ponujajo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prek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okvirnih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sporazumov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Preverite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na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voljo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možnosti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V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nekaterih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primerih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ponudbe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posebej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poudarjene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1100" b="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82448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4.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Skupno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drugimi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občinami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1"/>
          </p:nvPr>
        </p:nvSpPr>
        <p:spPr>
          <a:xfrm>
            <a:off x="594360" y="2026920"/>
            <a:ext cx="11481526" cy="452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Prednosti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merila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je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lažje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uveljaviti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saj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dobavitelji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bolj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pripravljeni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izpolnjevati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zahteve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če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pogodbe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finančno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privlačne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ugodnejše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če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nabavljajo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v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večjih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količinah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Postopki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javnega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naročanja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lahko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učinkovitejši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upravni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stroški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lahko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zmanjšajo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42" name="Google Shape;242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243" name="Google Shape;243;p41"/>
          <p:cNvSpPr/>
          <p:nvPr/>
        </p:nvSpPr>
        <p:spPr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Okoljski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znaki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na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izdelkih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kot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ključno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orodje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Okoljski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znaki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na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kot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ključno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orodje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254" name="Google Shape;254;p43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30939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3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5344" y="3120523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3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 l="20662" r="20720"/>
          <a:stretch/>
        </p:blipFill>
        <p:spPr>
          <a:xfrm>
            <a:off x="2747794" y="3055399"/>
            <a:ext cx="1176506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3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8233" y="3124199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3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4532" y="315544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3"/>
          <p:cNvSpPr txBox="1"/>
          <p:nvPr/>
        </p:nvSpPr>
        <p:spPr>
          <a:xfrm>
            <a:off x="594360" y="2265211"/>
            <a:ext cx="751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Primer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znakov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obsežnih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organov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certificiranje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0" name="Google Shape;260;p43"/>
          <p:cNvSpPr txBox="1"/>
          <p:nvPr/>
        </p:nvSpPr>
        <p:spPr>
          <a:xfrm>
            <a:off x="594359" y="4348948"/>
            <a:ext cx="791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Primer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znakov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omejenim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obsegom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izdelkov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61" name="Google Shape;261;p43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11680" y="526977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3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91699" y="5164978"/>
            <a:ext cx="1438274" cy="136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3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47519" y="5264991"/>
            <a:ext cx="954107" cy="95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3" descr="ASC | Labelinfo"/>
          <p:cNvPicPr preferRelativeResize="0"/>
          <p:nvPr/>
        </p:nvPicPr>
        <p:blipFill rotWithShape="1">
          <a:blip r:embed="rId11">
            <a:alphaModFix/>
          </a:blip>
          <a:srcRect t="24657" b="24655"/>
          <a:stretch/>
        </p:blipFill>
        <p:spPr>
          <a:xfrm>
            <a:off x="5725489" y="5242493"/>
            <a:ext cx="1597331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3"/>
          <p:cNvSpPr txBox="1"/>
          <p:nvPr/>
        </p:nvSpPr>
        <p:spPr>
          <a:xfrm>
            <a:off x="8793768" y="2265211"/>
            <a:ext cx="3389100" cy="124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Zakonsko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zahtevani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znaki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 na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izdelkih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</a:rPr>
              <a:t>:</a:t>
            </a:r>
            <a:endParaRPr sz="2400" b="1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pic>
        <p:nvPicPr>
          <p:cNvPr id="266" name="Google Shape;266;p43" descr="Bio-Logo - Europäische Kommission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15945" y="3406793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3" descr="Kühl- und Gefriergeräte | Umweltbundesamt"/>
          <p:cNvPicPr preferRelativeResize="0"/>
          <p:nvPr/>
        </p:nvPicPr>
        <p:blipFill rotWithShape="1">
          <a:blip r:embed="rId13">
            <a:alphaModFix/>
          </a:blip>
          <a:srcRect l="37292" r="37838"/>
          <a:stretch/>
        </p:blipFill>
        <p:spPr>
          <a:xfrm>
            <a:off x="10302529" y="3406793"/>
            <a:ext cx="1031358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3"/>
          <p:cNvSpPr txBox="1">
            <a:spLocks noGrp="1"/>
          </p:cNvSpPr>
          <p:nvPr>
            <p:ph type="sldNum" idx="12"/>
          </p:nvPr>
        </p:nvSpPr>
        <p:spPr>
          <a:xfrm>
            <a:off x="594360" y="608838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Priprava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kataloga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naročila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>
            <a:spLocks noGrp="1"/>
          </p:cNvSpPr>
          <p:nvPr>
            <p:ph type="title"/>
          </p:nvPr>
        </p:nvSpPr>
        <p:spPr>
          <a:xfrm>
            <a:off x="564125" y="829350"/>
            <a:ext cx="77037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00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Priprava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kataloga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naročila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0000"/>
              <a:buFont typeface="Play"/>
              <a:buNone/>
            </a:pPr>
            <a:endParaRPr sz="4000" dirty="0"/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4294967295"/>
          </p:nvPr>
        </p:nvSpPr>
        <p:spPr>
          <a:xfrm>
            <a:off x="594360" y="3106057"/>
            <a:ext cx="11104154" cy="292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1. </a:t>
            </a:r>
            <a:r>
              <a:rPr lang="de-DE" dirty="0" err="1">
                <a:latin typeface="Aptos" panose="020B0004020202020204" pitchFamily="34" charset="0"/>
              </a:rPr>
              <a:t>korak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Oblikovanje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kataloga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2. </a:t>
            </a:r>
            <a:r>
              <a:rPr lang="de-DE" dirty="0" err="1">
                <a:latin typeface="Aptos" panose="020B0004020202020204" pitchFamily="34" charset="0"/>
              </a:rPr>
              <a:t>korak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Iskanje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ocenjevanje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dobaviteljev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3. </a:t>
            </a:r>
            <a:r>
              <a:rPr lang="de-DE" dirty="0" err="1">
                <a:latin typeface="Aptos" panose="020B0004020202020204" pitchFamily="34" charset="0"/>
              </a:rPr>
              <a:t>korak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Uporaba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kataloga</a:t>
            </a:r>
            <a:endParaRPr dirty="0">
              <a:latin typeface="Aptos" panose="020B000402020202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None/>
            </a:pPr>
            <a:r>
              <a:rPr lang="de-DE" dirty="0">
                <a:latin typeface="Aptos" panose="020B0004020202020204" pitchFamily="34" charset="0"/>
              </a:rPr>
              <a:t>4. </a:t>
            </a:r>
            <a:r>
              <a:rPr lang="de-DE" dirty="0" err="1">
                <a:latin typeface="Aptos" panose="020B0004020202020204" pitchFamily="34" charset="0"/>
              </a:rPr>
              <a:t>korak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Redno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pregledovanje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posodabljanje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80" name="Google Shape;280;p45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t="17765" r="1" b="24646"/>
          <a:stretch/>
        </p:blipFill>
        <p:spPr>
          <a:xfrm>
            <a:off x="7298830" y="-489535"/>
            <a:ext cx="5311140" cy="305856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Ključne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prednosti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594360" y="2801256"/>
            <a:ext cx="11282208" cy="34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Seznam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redno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naročenih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izdelkov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storitev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merila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storitve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Informacije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občinskem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postopku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javnega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naročanja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Podrobnosti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dobaviteljih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ki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zagotavljajo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trajnostne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izdelke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storitve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88" name="Google Shape;288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564125" y="829350"/>
            <a:ext cx="77037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00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Priprava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kataloga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naročila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10000"/>
              <a:buFont typeface="Play"/>
              <a:buNone/>
            </a:pPr>
            <a:endParaRPr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61053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Iskanje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ocenjevanje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dobaviteljev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594360" y="3119158"/>
            <a:ext cx="112166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Posvetovanje</a:t>
            </a:r>
            <a:r>
              <a:rPr lang="de-DE" sz="2800" dirty="0">
                <a:latin typeface="Aptos" panose="020B0004020202020204" pitchFamily="34" charset="0"/>
              </a:rPr>
              <a:t> s </a:t>
            </a:r>
            <a:r>
              <a:rPr lang="de-DE" sz="2800" dirty="0" err="1">
                <a:latin typeface="Aptos" panose="020B0004020202020204" pitchFamily="34" charset="0"/>
              </a:rPr>
              <a:t>potencialnimi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dobavitelji</a:t>
            </a:r>
            <a:r>
              <a:rPr lang="de-DE" sz="2800" dirty="0">
                <a:latin typeface="Aptos" panose="020B0004020202020204" pitchFamily="34" charset="0"/>
              </a:rPr>
              <a:t>, da se </a:t>
            </a:r>
            <a:r>
              <a:rPr lang="de-DE" sz="2800" dirty="0" err="1">
                <a:latin typeface="Aptos" panose="020B0004020202020204" pitchFamily="34" charset="0"/>
              </a:rPr>
              <a:t>ugotovi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ali</a:t>
            </a:r>
            <a:r>
              <a:rPr lang="de-DE" sz="2800" dirty="0">
                <a:latin typeface="Aptos" panose="020B0004020202020204" pitchFamily="34" charset="0"/>
              </a:rPr>
              <a:t> je </a:t>
            </a:r>
            <a:r>
              <a:rPr lang="de-DE" sz="2800" dirty="0" err="1">
                <a:latin typeface="Aptos" panose="020B0004020202020204" pitchFamily="34" charset="0"/>
              </a:rPr>
              <a:t>mogoče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naročiti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trajnostne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izdelke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Zahtevanje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dokazila</a:t>
            </a:r>
            <a:r>
              <a:rPr lang="de-DE" sz="2800" dirty="0">
                <a:latin typeface="Aptos" panose="020B0004020202020204" pitchFamily="34" charset="0"/>
              </a:rPr>
              <a:t> o </a:t>
            </a:r>
            <a:r>
              <a:rPr lang="de-DE" sz="2800" dirty="0" err="1">
                <a:latin typeface="Aptos" panose="020B0004020202020204" pitchFamily="34" charset="0"/>
              </a:rPr>
              <a:t>skladnosti</a:t>
            </a:r>
            <a:r>
              <a:rPr lang="de-DE" sz="2800" dirty="0">
                <a:latin typeface="Aptos" panose="020B0004020202020204" pitchFamily="34" charset="0"/>
              </a:rPr>
              <a:t> s </a:t>
            </a:r>
            <a:r>
              <a:rPr lang="de-DE" sz="2800" dirty="0" err="1">
                <a:latin typeface="Aptos" panose="020B0004020202020204" pitchFamily="34" charset="0"/>
              </a:rPr>
              <a:t>trajnostnimi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merili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preverjanje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dokazila</a:t>
            </a:r>
            <a:r>
              <a:rPr lang="de-DE" sz="2800" dirty="0">
                <a:latin typeface="Aptos" panose="020B0004020202020204" pitchFamily="34" charset="0"/>
              </a:rPr>
              <a:t> s </a:t>
            </a:r>
            <a:r>
              <a:rPr lang="de-DE" sz="2800" dirty="0" err="1">
                <a:latin typeface="Aptos" panose="020B0004020202020204" pitchFamily="34" charset="0"/>
              </a:rPr>
              <a:t>strani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občine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Primerjava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cen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vpis</a:t>
            </a:r>
            <a:r>
              <a:rPr lang="de-DE" sz="2800" dirty="0">
                <a:latin typeface="Aptos" panose="020B0004020202020204" pitchFamily="34" charset="0"/>
              </a:rPr>
              <a:t> v </a:t>
            </a:r>
            <a:r>
              <a:rPr lang="de-DE" sz="2800" dirty="0" err="1">
                <a:latin typeface="Aptos" panose="020B0004020202020204" pitchFamily="34" charset="0"/>
              </a:rPr>
              <a:t>katalog</a:t>
            </a:r>
            <a:endParaRPr sz="2800" dirty="0">
              <a:latin typeface="Aptos" panose="020B0004020202020204" pitchFamily="34" charset="0"/>
            </a:endParaRPr>
          </a:p>
        </p:txBody>
      </p:sp>
      <p:pic>
        <p:nvPicPr>
          <p:cNvPr id="297" name="Google Shape;297;p47" descr="Ein Bild, das Kreis,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391" y="-638156"/>
            <a:ext cx="4698384" cy="469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>
            <a:off x="594359" y="605382"/>
            <a:ext cx="594244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Redno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pregledovanje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posodabljanje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05" name="Google Shape;305;p48"/>
          <p:cNvSpPr>
            <a:spLocks noGrp="1"/>
          </p:cNvSpPr>
          <p:nvPr>
            <p:ph type="pic" idx="2"/>
          </p:nvPr>
        </p:nvSpPr>
        <p:spPr>
          <a:xfrm flipH="1">
            <a:off x="7128509" y="0"/>
            <a:ext cx="5063491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06" name="Google Shape;306;p48"/>
          <p:cNvSpPr txBox="1"/>
          <p:nvPr/>
        </p:nvSpPr>
        <p:spPr>
          <a:xfrm>
            <a:off x="7620001" y="1756105"/>
            <a:ext cx="4364100" cy="3046948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Z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e-trgovino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lahko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občinski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uradniki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javna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naročila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naročajo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vnaprej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izbrane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izdelke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in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storitve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neposredno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različnih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dobaviteljih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- na primer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čistila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lokalnem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ponudniku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ali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gasilska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vozila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osrednjem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nabavnem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organu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07" name="Google Shape;307;p4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1"/>
          </p:nvPr>
        </p:nvSpPr>
        <p:spPr>
          <a:xfrm>
            <a:off x="381001" y="3279579"/>
            <a:ext cx="723900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dirty="0">
                <a:latin typeface="Aptos" panose="020B0004020202020204" pitchFamily="34" charset="0"/>
              </a:rPr>
              <a:t>Ker se </a:t>
            </a:r>
            <a:r>
              <a:rPr lang="de-DE" sz="2800" dirty="0" err="1">
                <a:latin typeface="Aptos" panose="020B0004020202020204" pitchFamily="34" charset="0"/>
              </a:rPr>
              <a:t>trgi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neprestano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razvijajo</a:t>
            </a:r>
            <a:r>
              <a:rPr lang="de-DE" sz="2800" dirty="0">
                <a:latin typeface="Aptos" panose="020B0004020202020204" pitchFamily="34" charset="0"/>
              </a:rPr>
              <a:t>, je </a:t>
            </a:r>
            <a:r>
              <a:rPr lang="de-DE" sz="2800" dirty="0" err="1">
                <a:latin typeface="Aptos" panose="020B0004020202020204" pitchFamily="34" charset="0"/>
              </a:rPr>
              <a:t>treba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katalog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redno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posodabljati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sz="2800"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</a:pPr>
            <a:r>
              <a:rPr lang="de-DE" sz="2800" dirty="0">
                <a:latin typeface="Aptos" panose="020B0004020202020204" pitchFamily="34" charset="0"/>
              </a:rPr>
              <a:t>Eden </a:t>
            </a:r>
            <a:r>
              <a:rPr lang="de-DE" sz="2800" dirty="0" err="1">
                <a:latin typeface="Aptos" panose="020B0004020202020204" pitchFamily="34" charset="0"/>
              </a:rPr>
              <a:t>od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načinov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posodabljanje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kataloga</a:t>
            </a:r>
            <a:r>
              <a:rPr lang="de-DE" sz="2800" dirty="0">
                <a:latin typeface="Aptos" panose="020B0004020202020204" pitchFamily="34" charset="0"/>
              </a:rPr>
              <a:t> je, da se </a:t>
            </a:r>
            <a:r>
              <a:rPr lang="de-DE" sz="2800" dirty="0" err="1">
                <a:latin typeface="Aptos" panose="020B0004020202020204" pitchFamily="34" charset="0"/>
              </a:rPr>
              <a:t>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razvije</a:t>
            </a:r>
            <a:r>
              <a:rPr lang="de-DE" sz="2800" dirty="0">
                <a:latin typeface="Aptos" panose="020B0004020202020204" pitchFamily="34" charset="0"/>
              </a:rPr>
              <a:t> v </a:t>
            </a:r>
            <a:r>
              <a:rPr lang="de-DE" sz="2800" dirty="0" err="1">
                <a:latin typeface="Aptos" panose="020B0004020202020204" pitchFamily="34" charset="0"/>
              </a:rPr>
              <a:t>e-trgovino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sz="28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Nakupovanje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lokalnih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regionalnih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izdelkov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 txBox="1">
            <a:spLocks noGrp="1"/>
          </p:cNvSpPr>
          <p:nvPr>
            <p:ph type="title"/>
          </p:nvPr>
        </p:nvSpPr>
        <p:spPr>
          <a:xfrm>
            <a:off x="575310" y="118109"/>
            <a:ext cx="61581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Nakupovanje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lokalnih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regionalnih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izdelkov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19" name="Google Shape;319;p50"/>
          <p:cNvSpPr>
            <a:spLocks noGrp="1"/>
          </p:cNvSpPr>
          <p:nvPr>
            <p:ph type="pic" idx="2"/>
          </p:nvPr>
        </p:nvSpPr>
        <p:spPr>
          <a:xfrm flipH="1">
            <a:off x="8677547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20" name="Google Shape;320;p5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sp>
        <p:nvSpPr>
          <p:cNvPr id="321" name="Google Shape;321;p50"/>
          <p:cNvSpPr txBox="1"/>
          <p:nvPr/>
        </p:nvSpPr>
        <p:spPr>
          <a:xfrm>
            <a:off x="381000" y="3228801"/>
            <a:ext cx="86808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Uporaba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izračunavanja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stroškov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življenjskega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cikla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emisije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iz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prometa</a:t>
            </a:r>
            <a:endParaRPr sz="28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Delitev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naročil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na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manjše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sklope</a:t>
            </a:r>
            <a:endParaRPr sz="28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Zahteva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po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krajšem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odzivnem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času</a:t>
            </a:r>
            <a:endParaRPr sz="28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Opredelitev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meril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kakovosti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ki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jih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bodo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najverjetneje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izpolnili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lokalni</a:t>
            </a:r>
            <a:r>
              <a:rPr lang="de-DE" sz="2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dirty="0" err="1">
                <a:solidFill>
                  <a:srgbClr val="3F3F3F"/>
                </a:solidFill>
                <a:latin typeface="Aptos" panose="020B0004020202020204" pitchFamily="34" charset="0"/>
              </a:rPr>
              <a:t>dobavitelji</a:t>
            </a:r>
            <a:endParaRPr sz="28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322" name="Google Shape;322;p50"/>
          <p:cNvSpPr txBox="1"/>
          <p:nvPr/>
        </p:nvSpPr>
        <p:spPr>
          <a:xfrm>
            <a:off x="9526071" y="2089950"/>
            <a:ext cx="4145700" cy="2678100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Z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upoštevanjem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teh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predlogov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lahko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občine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spodbujajo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lokalno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in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regionalno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gospodarstvo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hkrati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zagotavljajo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da so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javna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naročila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v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skladu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zakonodajo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sz="24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Upravljanje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s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tveganji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in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preprekami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63321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Upravljanje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s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tveganji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34" name="Google Shape;334;p52"/>
          <p:cNvSpPr txBox="1">
            <a:spLocks noGrp="1"/>
          </p:cNvSpPr>
          <p:nvPr>
            <p:ph type="body" idx="1"/>
          </p:nvPr>
        </p:nvSpPr>
        <p:spPr>
          <a:xfrm>
            <a:off x="575300" y="2937175"/>
            <a:ext cx="7044600" cy="3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800" dirty="0" err="1">
                <a:latin typeface="Aptos" panose="020B0004020202020204" pitchFamily="34" charset="0"/>
              </a:rPr>
              <a:t>Možna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tveganja</a:t>
            </a:r>
            <a:r>
              <a:rPr lang="de-DE" sz="2800" dirty="0">
                <a:latin typeface="Aptos" panose="020B0004020202020204" pitchFamily="34" charset="0"/>
              </a:rPr>
              <a:t>: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Izdelek</a:t>
            </a:r>
            <a:r>
              <a:rPr lang="de-DE" sz="2800" dirty="0">
                <a:latin typeface="Aptos" panose="020B0004020202020204" pitchFamily="34" charset="0"/>
              </a:rPr>
              <a:t> ne </a:t>
            </a:r>
            <a:r>
              <a:rPr lang="de-DE" sz="2800" dirty="0" err="1">
                <a:latin typeface="Aptos" panose="020B0004020202020204" pitchFamily="34" charset="0"/>
              </a:rPr>
              <a:t>izpolnjuje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pričakovanj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Nakup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trajnostnih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rešitev</a:t>
            </a:r>
            <a:r>
              <a:rPr lang="de-DE" sz="2800" dirty="0">
                <a:latin typeface="Aptos" panose="020B0004020202020204" pitchFamily="34" charset="0"/>
              </a:rPr>
              <a:t> je </a:t>
            </a:r>
            <a:r>
              <a:rPr lang="de-DE" sz="2800" dirty="0" err="1">
                <a:latin typeface="Aptos" panose="020B0004020202020204" pitchFamily="34" charset="0"/>
              </a:rPr>
              <a:t>dražji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Omejena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razpoložljivost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trajnostnih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izdelkov</a:t>
            </a:r>
            <a:r>
              <a:rPr lang="de-DE" sz="2800" dirty="0">
                <a:latin typeface="Aptos" panose="020B0004020202020204" pitchFamily="34" charset="0"/>
              </a:rPr>
              <a:t> in </a:t>
            </a:r>
            <a:r>
              <a:rPr lang="de-DE" sz="2800" dirty="0" err="1">
                <a:latin typeface="Aptos" panose="020B0004020202020204" pitchFamily="34" charset="0"/>
              </a:rPr>
              <a:t>storitev</a:t>
            </a:r>
            <a:endParaRPr sz="2800" dirty="0">
              <a:latin typeface="Aptos" panose="020B0004020202020204" pitchFamily="34" charset="0"/>
            </a:endParaRPr>
          </a:p>
        </p:txBody>
      </p:sp>
      <p:sp>
        <p:nvSpPr>
          <p:cNvPr id="335" name="Google Shape;335;p52"/>
          <p:cNvSpPr>
            <a:spLocks noGrp="1"/>
          </p:cNvSpPr>
          <p:nvPr>
            <p:ph type="pic" idx="2"/>
          </p:nvPr>
        </p:nvSpPr>
        <p:spPr>
          <a:xfrm flipH="1">
            <a:off x="7651173" y="-191385"/>
            <a:ext cx="5044442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36" name="Google Shape;336;p52"/>
          <p:cNvSpPr txBox="1"/>
          <p:nvPr/>
        </p:nvSpPr>
        <p:spPr>
          <a:xfrm>
            <a:off x="8719382" y="2089950"/>
            <a:ext cx="3286500" cy="2678100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Pri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trajnostnem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javnem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naročanju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je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pomembno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, da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morebitna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tveganja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prepoznamo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in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upoštevamo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že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 na </a:t>
            </a:r>
            <a:r>
              <a:rPr lang="de-DE" sz="2400" dirty="0" err="1">
                <a:solidFill>
                  <a:schemeClr val="lt1"/>
                </a:solidFill>
                <a:latin typeface="Aptos" panose="020B0004020202020204" pitchFamily="34" charset="0"/>
              </a:rPr>
              <a:t>začetku</a:t>
            </a:r>
            <a:r>
              <a:rPr lang="de-DE" sz="2400" dirty="0">
                <a:solidFill>
                  <a:schemeClr val="lt1"/>
                </a:solidFill>
                <a:latin typeface="Aptos" panose="020B0004020202020204" pitchFamily="34" charset="0"/>
              </a:rPr>
              <a:t>.</a:t>
            </a:r>
            <a:endParaRPr sz="24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37" name="Google Shape;337;p5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Tveganje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Izdelek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ne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izpolnjuje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zahtev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43" name="Google Shape;343;p53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285412" cy="422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69999" lvl="0" indent="0" algn="l" rtl="0">
              <a:spcBef>
                <a:spcPts val="2200"/>
              </a:spcBef>
              <a:spcAft>
                <a:spcPts val="0"/>
              </a:spcAft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Primeri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Oblačila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hitreje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obrabijo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Kava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nima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dobrega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okusa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Doseg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električnega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avtomobila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se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med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uporabo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hitro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zmanjša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344" name="Google Shape;344;p5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  <p:pic>
        <p:nvPicPr>
          <p:cNvPr id="345" name="Google Shape;345;p53" descr="Verschmutzte Kleidung mit einfarbiger Füll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497" y="2281918"/>
            <a:ext cx="1360170" cy="136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3" descr="Kaffee mit einfarbiger Füll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5526" y="3981439"/>
            <a:ext cx="1261110" cy="126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3" descr="Automechaniker mit einfarbiger Füllu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163" y="3600772"/>
            <a:ext cx="1143001" cy="114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title"/>
          </p:nvPr>
        </p:nvSpPr>
        <p:spPr>
          <a:xfrm>
            <a:off x="594361" y="278129"/>
            <a:ext cx="7720300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Zmanjševanje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tveganj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381000" y="2209800"/>
            <a:ext cx="8271328" cy="402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Pred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nakupom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zberite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čim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več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informacij</a:t>
            </a:r>
            <a:r>
              <a:rPr lang="de-DE" sz="2800" dirty="0">
                <a:latin typeface="Aptos" panose="020B0004020202020204" pitchFamily="34" charset="0"/>
              </a:rPr>
              <a:t> o </a:t>
            </a:r>
            <a:r>
              <a:rPr lang="de-DE" sz="2800" dirty="0" err="1">
                <a:latin typeface="Aptos" panose="020B0004020202020204" pitchFamily="34" charset="0"/>
              </a:rPr>
              <a:t>izdelku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npr</a:t>
            </a:r>
            <a:r>
              <a:rPr lang="de-DE" sz="2800" dirty="0">
                <a:latin typeface="Aptos" panose="020B0004020202020204" pitchFamily="34" charset="0"/>
              </a:rPr>
              <a:t>. </a:t>
            </a:r>
            <a:r>
              <a:rPr lang="de-DE" sz="2800" dirty="0" err="1">
                <a:latin typeface="Aptos" panose="020B0004020202020204" pitchFamily="34" charset="0"/>
              </a:rPr>
              <a:t>recenzije</a:t>
            </a:r>
            <a:r>
              <a:rPr lang="de-DE" sz="2800" dirty="0">
                <a:latin typeface="Aptos" panose="020B0004020202020204" pitchFamily="34" charset="0"/>
              </a:rPr>
              <a:t>)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Preizkusite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izdelek</a:t>
            </a:r>
            <a:r>
              <a:rPr lang="de-DE" sz="2800" dirty="0">
                <a:latin typeface="Aptos" panose="020B0004020202020204" pitchFamily="34" charset="0"/>
              </a:rPr>
              <a:t> v </a:t>
            </a:r>
            <a:r>
              <a:rPr lang="de-DE" sz="2800" dirty="0" err="1">
                <a:latin typeface="Aptos" panose="020B0004020202020204" pitchFamily="34" charset="0"/>
              </a:rPr>
              <a:t>realnih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pogojih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dejanskimi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uporabniki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npr</a:t>
            </a:r>
            <a:r>
              <a:rPr lang="de-DE" sz="2800" dirty="0">
                <a:latin typeface="Aptos" panose="020B0004020202020204" pitchFamily="34" charset="0"/>
              </a:rPr>
              <a:t>. </a:t>
            </a:r>
            <a:r>
              <a:rPr lang="de-DE" sz="2800" dirty="0" err="1">
                <a:latin typeface="Aptos" panose="020B0004020202020204" pitchFamily="34" charset="0"/>
              </a:rPr>
              <a:t>čistilno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osebje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testira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čistila</a:t>
            </a:r>
            <a:r>
              <a:rPr lang="de-DE" sz="2800" dirty="0">
                <a:latin typeface="Aptos" panose="020B0004020202020204" pitchFamily="34" charset="0"/>
              </a:rPr>
              <a:t>)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>
                <a:latin typeface="Aptos" panose="020B0004020202020204" pitchFamily="34" charset="0"/>
              </a:rPr>
              <a:t>Na </a:t>
            </a:r>
            <a:r>
              <a:rPr lang="de-DE" sz="2800" dirty="0" err="1">
                <a:latin typeface="Aptos" panose="020B0004020202020204" pitchFamily="34" charset="0"/>
              </a:rPr>
              <a:t>začetku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naročite</a:t>
            </a:r>
            <a:r>
              <a:rPr lang="de-DE" sz="2800" dirty="0">
                <a:latin typeface="Aptos" panose="020B0004020202020204" pitchFamily="34" charset="0"/>
              </a:rPr>
              <a:t> le </a:t>
            </a:r>
            <a:r>
              <a:rPr lang="de-DE" sz="2800" dirty="0" err="1">
                <a:latin typeface="Aptos" panose="020B0004020202020204" pitchFamily="34" charset="0"/>
              </a:rPr>
              <a:t>majhne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količine</a:t>
            </a:r>
            <a:r>
              <a:rPr lang="de-DE" sz="2800" dirty="0">
                <a:latin typeface="Aptos" panose="020B0004020202020204" pitchFamily="34" charset="0"/>
              </a:rPr>
              <a:t>.</a:t>
            </a:r>
            <a:endParaRPr sz="3000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3F3F3F"/>
              </a:buClr>
              <a:buSzPts val="2162"/>
              <a:buFont typeface="Arial"/>
              <a:buNone/>
            </a:pPr>
            <a:endParaRPr dirty="0"/>
          </a:p>
        </p:txBody>
      </p:sp>
      <p:sp>
        <p:nvSpPr>
          <p:cNvPr id="355" name="Google Shape;355;p5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  <p:pic>
        <p:nvPicPr>
          <p:cNvPr id="356" name="Google Shape;356;p54"/>
          <p:cNvPicPr preferRelativeResize="0"/>
          <p:nvPr/>
        </p:nvPicPr>
        <p:blipFill rotWithShape="1">
          <a:blip r:embed="rId3">
            <a:alphaModFix/>
          </a:blip>
          <a:srcRect l="16647" r="19387"/>
          <a:stretch/>
        </p:blipFill>
        <p:spPr>
          <a:xfrm>
            <a:off x="8652328" y="1508897"/>
            <a:ext cx="3158672" cy="2783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Prepreka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b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Proračunske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omejitve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2" name="Google Shape;362;p55"/>
          <p:cNvSpPr txBox="1">
            <a:spLocks noGrp="1"/>
          </p:cNvSpPr>
          <p:nvPr>
            <p:ph type="body" idx="1"/>
          </p:nvPr>
        </p:nvSpPr>
        <p:spPr>
          <a:xfrm>
            <a:off x="594358" y="2281918"/>
            <a:ext cx="10485121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Možne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rešitve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Zagotoviti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preglednost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stroškov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Razmisliti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o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načinih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zmanjšanje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nabavljenih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količin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Doseganje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boljših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prek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centralnih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agencij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javna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naročila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Izkoriščanje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cenovnih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prednosti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s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skupnimi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javnimi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naročili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lvl="0" indent="-190500" algn="l" rtl="0">
              <a:lnSpc>
                <a:spcPct val="80000"/>
              </a:lnSpc>
              <a:spcBef>
                <a:spcPts val="25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363" name="Google Shape;363;p5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Ključne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prednosti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3123739" y="2446623"/>
            <a:ext cx="5944519" cy="3679941"/>
            <a:chOff x="571335" y="1135"/>
            <a:chExt cx="5944519" cy="3679941"/>
          </a:xfrm>
        </p:grpSpPr>
        <p:sp>
          <p:nvSpPr>
            <p:cNvPr id="127" name="Google Shape;127;p8"/>
            <p:cNvSpPr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 txBox="1"/>
            <p:nvPr/>
          </p:nvSpPr>
          <p:spPr>
            <a:xfrm>
              <a:off x="571335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Ekološke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koristi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8"/>
            <p:cNvSpPr txBox="1"/>
            <p:nvPr/>
          </p:nvSpPr>
          <p:spPr>
            <a:xfrm>
              <a:off x="3685131" y="1135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Koristi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za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zdravje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"/>
            <p:cNvSpPr txBox="1"/>
            <p:nvPr/>
          </p:nvSpPr>
          <p:spPr>
            <a:xfrm>
              <a:off x="571335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Družbene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koristi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 txBox="1"/>
            <p:nvPr/>
          </p:nvSpPr>
          <p:spPr>
            <a:xfrm>
              <a:off x="3685131" y="1982642"/>
              <a:ext cx="2830723" cy="16984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Gospodarske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koristi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sp>
        <p:nvSpPr>
          <p:cNvPr id="135" name="Google Shape;135;p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6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Prepreka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Omejena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razpoložljivost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na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trgu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1"/>
          </p:nvPr>
        </p:nvSpPr>
        <p:spPr>
          <a:xfrm>
            <a:off x="381000" y="2281918"/>
            <a:ext cx="999637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Možne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rešitve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Sodelovanje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drugimi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občinami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Sodelovanje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z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dobavitelji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Izvajanje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</a:t>
            </a:r>
            <a:r>
              <a:rPr lang="de-DE" sz="2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korakih</a:t>
            </a:r>
            <a:endParaRPr sz="28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370" name="Google Shape;370;p5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Hvala!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377" name="Google Shape;377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6323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3F96FB8-5F1C-600B-8DBA-03DC14319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07" y="5050465"/>
            <a:ext cx="4305095" cy="17220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Primer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ekoloških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koristi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143" name="Google Shape;143;p30"/>
          <p:cNvSpPr txBox="1"/>
          <p:nvPr/>
        </p:nvSpPr>
        <p:spPr>
          <a:xfrm>
            <a:off x="831274" y="6318261"/>
            <a:ext cx="10210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>
                <a:latin typeface="Aptos" panose="020B0004020202020204" pitchFamily="34" charset="0"/>
              </a:rPr>
              <a:t>Vir</a:t>
            </a:r>
            <a:r>
              <a:rPr lang="de-DE"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: German Environment Agency 2022 </a:t>
            </a:r>
            <a:r>
              <a:rPr lang="de-DE" sz="14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sym typeface="Arial"/>
              </a:rPr>
              <a:t>„Aktualisierte Ökobilanz von Grafik- und Hygienepapier“, </a:t>
            </a:r>
            <a:r>
              <a:rPr lang="de-DE" dirty="0" err="1">
                <a:solidFill>
                  <a:srgbClr val="595959"/>
                </a:solidFill>
                <a:latin typeface="Aptos" panose="020B0004020202020204" pitchFamily="34" charset="0"/>
              </a:rPr>
              <a:t>str.</a:t>
            </a:r>
            <a:r>
              <a:rPr lang="de-DE" sz="1400" b="0" i="0" u="none" strike="noStrike" cap="none" dirty="0">
                <a:solidFill>
                  <a:srgbClr val="595959"/>
                </a:solidFill>
                <a:latin typeface="Aptos" panose="020B0004020202020204" pitchFamily="34" charset="0"/>
                <a:sym typeface="Arial"/>
              </a:rPr>
              <a:t> 46 </a:t>
            </a:r>
            <a:br>
              <a:rPr lang="de-DE" sz="1400" b="0" i="0" u="none" strike="noStrike" cap="none" dirty="0">
                <a:solidFill>
                  <a:srgbClr val="72727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7272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8763" y="2326498"/>
            <a:ext cx="6749557" cy="399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Primer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koristi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za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zdravje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2"/>
          </p:nvPr>
        </p:nvSpPr>
        <p:spPr>
          <a:xfrm>
            <a:off x="594350" y="2209800"/>
            <a:ext cx="7353600" cy="4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1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400" dirty="0" err="1">
                <a:latin typeface="Aptos" panose="020B0004020202020204" pitchFamily="34" charset="0"/>
              </a:rPr>
              <a:t>Omejitev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zdravju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nevarnih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snovi</a:t>
            </a:r>
            <a:endParaRPr sz="2400" dirty="0">
              <a:latin typeface="Aptos" panose="020B0004020202020204" pitchFamily="34" charset="0"/>
            </a:endParaRPr>
          </a:p>
        </p:txBody>
      </p:sp>
      <p:pic>
        <p:nvPicPr>
          <p:cNvPr id="152" name="Google Shape;152;p31" descr="Ein Bild, das Symbol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1120" y="300739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1" descr="Ein Bild, das Verkehrsschild enthält.&#10;&#10;KI-generierte Inhalte können fehlerhaft sein."/>
          <p:cNvPicPr preferRelativeResize="0"/>
          <p:nvPr/>
        </p:nvPicPr>
        <p:blipFill rotWithShape="1">
          <a:blip r:embed="rId4">
            <a:alphaModFix/>
          </a:blip>
          <a:srcRect l="1150" t="4169" r="-1150" b="2875"/>
          <a:stretch/>
        </p:blipFill>
        <p:spPr>
          <a:xfrm>
            <a:off x="4321708" y="3083204"/>
            <a:ext cx="232365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1"/>
          <p:cNvSpPr txBox="1"/>
          <p:nvPr/>
        </p:nvSpPr>
        <p:spPr>
          <a:xfrm>
            <a:off x="692726" y="5218350"/>
            <a:ext cx="3399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dirty="0" err="1">
                <a:latin typeface="Aptos" panose="020B0004020202020204" pitchFamily="34" charset="0"/>
              </a:rPr>
              <a:t>Snovi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lahko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povzročijo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raka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genetske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poškodbe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preobčutljivost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dihal</a:t>
            </a:r>
            <a:endParaRPr sz="1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5" name="Google Shape;155;p31"/>
          <p:cNvSpPr txBox="1"/>
          <p:nvPr/>
        </p:nvSpPr>
        <p:spPr>
          <a:xfrm>
            <a:off x="3924301" y="5243200"/>
            <a:ext cx="35169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dirty="0" err="1">
                <a:latin typeface="Aptos" panose="020B0004020202020204" pitchFamily="34" charset="0"/>
              </a:rPr>
              <a:t>Snovi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lahko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povzročijo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draženje</a:t>
            </a:r>
            <a:r>
              <a:rPr lang="de-DE" sz="2000" dirty="0">
                <a:latin typeface="Aptos" panose="020B0004020202020204" pitchFamily="34" charset="0"/>
              </a:rPr>
              <a:t>, </a:t>
            </a:r>
            <a:r>
              <a:rPr lang="de-DE" sz="2000" dirty="0" err="1">
                <a:latin typeface="Aptos" panose="020B0004020202020204" pitchFamily="34" charset="0"/>
              </a:rPr>
              <a:t>alergije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škodujejo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zdravju</a:t>
            </a:r>
            <a:r>
              <a:rPr lang="de-DE" sz="2000" dirty="0">
                <a:latin typeface="Aptos" panose="020B0004020202020204" pitchFamily="34" charset="0"/>
              </a:rPr>
              <a:t> ob </a:t>
            </a:r>
            <a:r>
              <a:rPr lang="de-DE" sz="2000" dirty="0" err="1">
                <a:latin typeface="Aptos" panose="020B0004020202020204" pitchFamily="34" charset="0"/>
              </a:rPr>
              <a:t>vdihavanju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ali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zaužitju</a:t>
            </a:r>
            <a:endParaRPr sz="1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56" name="Google Shape;156;p31"/>
          <p:cNvSpPr/>
          <p:nvPr/>
        </p:nvSpPr>
        <p:spPr>
          <a:xfrm>
            <a:off x="8015950" y="2323350"/>
            <a:ext cx="3978000" cy="3511200"/>
          </a:xfrm>
          <a:prstGeom prst="rect">
            <a:avLst/>
          </a:prstGeom>
          <a:solidFill>
            <a:srgbClr val="A9D4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Nabava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trajnostnega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pohištva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zagotavlja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nizke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emisije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hlapnih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organskih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spojin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-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snovi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,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ki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lahko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povzročijo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draženje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ali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dolgotrajne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učinke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na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zdravje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(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glej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piktograma</a:t>
            </a:r>
            <a:endParaRPr sz="2400" dirty="0">
              <a:solidFill>
                <a:srgbClr val="FFFFFF"/>
              </a:solidFill>
              <a:latin typeface="Aptos" panose="020B00040202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na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levi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FFFFFF"/>
                </a:solidFill>
                <a:latin typeface="Aptos" panose="020B0004020202020204" pitchFamily="34" charset="0"/>
              </a:rPr>
              <a:t>strani</a:t>
            </a:r>
            <a:r>
              <a:rPr lang="de-DE" sz="2400" dirty="0">
                <a:solidFill>
                  <a:srgbClr val="FFFFFF"/>
                </a:solidFill>
                <a:latin typeface="Aptos" panose="020B0004020202020204" pitchFamily="34" charset="0"/>
              </a:rPr>
              <a:t>).</a:t>
            </a:r>
            <a:endParaRPr sz="24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157" name="Google Shape;157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Primer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družbenih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koristi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571500" marR="0" lvl="0" indent="-3314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85714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Delovni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pogoji</a:t>
            </a:r>
            <a:r>
              <a:rPr lang="de-DE" sz="2800" dirty="0">
                <a:latin typeface="Aptos" panose="020B0004020202020204" pitchFamily="34" charset="0"/>
              </a:rPr>
              <a:t> so v </a:t>
            </a:r>
            <a:r>
              <a:rPr lang="de-DE" sz="2800" dirty="0" err="1">
                <a:latin typeface="Aptos" panose="020B0004020202020204" pitchFamily="34" charset="0"/>
              </a:rPr>
              <a:t>skladu</a:t>
            </a:r>
            <a:r>
              <a:rPr lang="de-DE" sz="2800" dirty="0">
                <a:latin typeface="Aptos" panose="020B0004020202020204" pitchFamily="34" charset="0"/>
              </a:rPr>
              <a:t> s </a:t>
            </a:r>
            <a:r>
              <a:rPr lang="de-DE" sz="2800" dirty="0" err="1">
                <a:latin typeface="Aptos" panose="020B0004020202020204" pitchFamily="34" charset="0"/>
              </a:rPr>
              <a:t>temeljnimi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načeli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Mednarodne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organizacije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dela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svoboda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združevanja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prepoved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otroškega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ali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prisilnega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itd</a:t>
            </a:r>
            <a:r>
              <a:rPr lang="de-DE" sz="2800" dirty="0">
                <a:latin typeface="Aptos" panose="020B0004020202020204" pitchFamily="34" charset="0"/>
              </a:rPr>
              <a:t>.)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314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85714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Pravična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trgovina</a:t>
            </a:r>
            <a:r>
              <a:rPr lang="de-DE" sz="2800" dirty="0">
                <a:latin typeface="Aptos" panose="020B0004020202020204" pitchFamily="34" charset="0"/>
              </a:rPr>
              <a:t> (ang. Fair trade): </a:t>
            </a:r>
            <a:r>
              <a:rPr lang="de-DE" sz="2800" dirty="0" err="1">
                <a:latin typeface="Aptos" panose="020B0004020202020204" pitchFamily="34" charset="0"/>
              </a:rPr>
              <a:t>Dodatno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zagotavlja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poštene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plače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3147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ct val="85714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Zaposlovanje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prikrajšanih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skupin</a:t>
            </a:r>
            <a:r>
              <a:rPr lang="de-DE" sz="2800" dirty="0">
                <a:latin typeface="Aptos" panose="020B0004020202020204" pitchFamily="34" charset="0"/>
              </a:rPr>
              <a:t> na </a:t>
            </a:r>
            <a:r>
              <a:rPr lang="de-DE" sz="2800" dirty="0" err="1">
                <a:latin typeface="Aptos" panose="020B0004020202020204" pitchFamily="34" charset="0"/>
              </a:rPr>
              <a:t>trgu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dela</a:t>
            </a:r>
            <a:r>
              <a:rPr lang="de-DE" sz="2800" dirty="0">
                <a:latin typeface="Aptos" panose="020B0004020202020204" pitchFamily="34" charset="0"/>
              </a:rPr>
              <a:t> (</a:t>
            </a:r>
            <a:r>
              <a:rPr lang="de-DE" sz="2800" dirty="0" err="1">
                <a:latin typeface="Aptos" panose="020B0004020202020204" pitchFamily="34" charset="0"/>
              </a:rPr>
              <a:t>npr</a:t>
            </a:r>
            <a:r>
              <a:rPr lang="de-DE" sz="2800" dirty="0">
                <a:latin typeface="Aptos" panose="020B0004020202020204" pitchFamily="34" charset="0"/>
              </a:rPr>
              <a:t>. </a:t>
            </a:r>
            <a:r>
              <a:rPr lang="de-DE" sz="2800" dirty="0" err="1">
                <a:latin typeface="Aptos" panose="020B0004020202020204" pitchFamily="34" charset="0"/>
              </a:rPr>
              <a:t>starejši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odrasli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invalidi</a:t>
            </a:r>
            <a:r>
              <a:rPr lang="de-DE" sz="2800" dirty="0">
                <a:latin typeface="Aptos" panose="020B0004020202020204" pitchFamily="34" charset="0"/>
              </a:rPr>
              <a:t>, </a:t>
            </a:r>
            <a:r>
              <a:rPr lang="de-DE" sz="2800" dirty="0" err="1">
                <a:latin typeface="Aptos" panose="020B0004020202020204" pitchFamily="34" charset="0"/>
              </a:rPr>
              <a:t>mladi</a:t>
            </a:r>
            <a:r>
              <a:rPr lang="de-DE" sz="2800" dirty="0">
                <a:latin typeface="Aptos" panose="020B0004020202020204" pitchFamily="34" charset="0"/>
              </a:rPr>
              <a:t>/</a:t>
            </a:r>
            <a:r>
              <a:rPr lang="de-DE" sz="2800" dirty="0" err="1">
                <a:latin typeface="Aptos" panose="020B0004020202020204" pitchFamily="34" charset="0"/>
              </a:rPr>
              <a:t>učbeniki</a:t>
            </a:r>
            <a:r>
              <a:rPr lang="de-DE" sz="2800" dirty="0">
                <a:latin typeface="Aptos" panose="020B0004020202020204" pitchFamily="34" charset="0"/>
              </a:rPr>
              <a:t>)</a:t>
            </a:r>
            <a:endParaRPr dirty="0">
              <a:latin typeface="Aptos" panose="020B0004020202020204" pitchFamily="34" charset="0"/>
            </a:endParaRPr>
          </a:p>
          <a:p>
            <a:pPr marL="685800" lvl="1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ct val="71428"/>
              <a:buNone/>
            </a:pPr>
            <a:endParaRPr sz="2800" dirty="0"/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ct val="71428"/>
              <a:buFont typeface="Arial"/>
              <a:buNone/>
            </a:pPr>
            <a:endParaRPr sz="2800" dirty="0"/>
          </a:p>
        </p:txBody>
      </p:sp>
      <p:sp>
        <p:nvSpPr>
          <p:cNvPr id="164" name="Google Shape;164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Primer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gospodarskih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koristi</a:t>
            </a:r>
            <a:endParaRPr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594359" y="2467978"/>
            <a:ext cx="11292841" cy="38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Ustvarjanje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vrednosti</a:t>
            </a:r>
            <a:r>
              <a:rPr lang="de-DE" sz="2800" dirty="0">
                <a:latin typeface="Aptos" panose="020B0004020202020204" pitchFamily="34" charset="0"/>
              </a:rPr>
              <a:t> se </a:t>
            </a:r>
            <a:r>
              <a:rPr lang="de-DE" sz="2800" dirty="0" err="1">
                <a:latin typeface="Aptos" panose="020B0004020202020204" pitchFamily="34" charset="0"/>
              </a:rPr>
              <a:t>ustvarja</a:t>
            </a:r>
            <a:r>
              <a:rPr lang="de-DE" sz="2800" dirty="0">
                <a:latin typeface="Aptos" panose="020B0004020202020204" pitchFamily="34" charset="0"/>
              </a:rPr>
              <a:t> na </a:t>
            </a:r>
            <a:r>
              <a:rPr lang="de-DE" sz="2800" dirty="0" err="1">
                <a:latin typeface="Aptos" panose="020B0004020202020204" pitchFamily="34" charset="0"/>
              </a:rPr>
              <a:t>lokalni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ravni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ali</a:t>
            </a:r>
            <a:r>
              <a:rPr lang="de-DE" sz="2800" dirty="0">
                <a:latin typeface="Aptos" panose="020B0004020202020204" pitchFamily="34" charset="0"/>
              </a:rPr>
              <a:t> v </a:t>
            </a:r>
            <a:r>
              <a:rPr lang="de-DE" sz="2800" dirty="0" err="1">
                <a:latin typeface="Aptos" panose="020B0004020202020204" pitchFamily="34" charset="0"/>
              </a:rPr>
              <a:t>regiji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Stroški</a:t>
            </a:r>
            <a:r>
              <a:rPr lang="de-DE" sz="2800" dirty="0">
                <a:latin typeface="Aptos" panose="020B0004020202020204" pitchFamily="34" charset="0"/>
              </a:rPr>
              <a:t> se </a:t>
            </a:r>
            <a:r>
              <a:rPr lang="de-DE" sz="2800" dirty="0" err="1">
                <a:latin typeface="Aptos" panose="020B0004020202020204" pitchFamily="34" charset="0"/>
              </a:rPr>
              <a:t>zmanjšajo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naročanjem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trajnih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izdelkov</a:t>
            </a:r>
            <a:endParaRPr sz="2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de-DE" sz="2800" dirty="0" err="1">
                <a:latin typeface="Aptos" panose="020B0004020202020204" pitchFamily="34" charset="0"/>
              </a:rPr>
              <a:t>Stroški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poslovanja</a:t>
            </a:r>
            <a:r>
              <a:rPr lang="de-DE" sz="2800" dirty="0">
                <a:latin typeface="Aptos" panose="020B0004020202020204" pitchFamily="34" charset="0"/>
              </a:rPr>
              <a:t> so </a:t>
            </a:r>
            <a:r>
              <a:rPr lang="de-DE" sz="2800" dirty="0" err="1">
                <a:latin typeface="Aptos" panose="020B0004020202020204" pitchFamily="34" charset="0"/>
              </a:rPr>
              <a:t>nižji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zaradi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oskrbe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z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energetsko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učinkovitim</a:t>
            </a:r>
            <a:r>
              <a:rPr lang="de-DE" sz="2800" dirty="0">
                <a:latin typeface="Aptos" panose="020B0004020202020204" pitchFamily="34" charset="0"/>
              </a:rPr>
              <a:t> </a:t>
            </a:r>
            <a:r>
              <a:rPr lang="de-DE" sz="2800" dirty="0" err="1">
                <a:latin typeface="Aptos" panose="020B0004020202020204" pitchFamily="34" charset="0"/>
              </a:rPr>
              <a:t>blagom</a:t>
            </a:r>
            <a:endParaRPr sz="2800" dirty="0">
              <a:latin typeface="Aptos" panose="020B0004020202020204" pitchFamily="34" charset="0"/>
            </a:endParaRPr>
          </a:p>
          <a:p>
            <a:pPr marL="1028700" lvl="1" indent="-21590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None/>
            </a:pPr>
            <a:endParaRPr sz="2800" dirty="0"/>
          </a:p>
        </p:txBody>
      </p:sp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Uporaba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trajnostnega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javnega</a:t>
            </a:r>
            <a:r>
              <a:rPr lang="de-DE" sz="54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naročanja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67334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Poglavja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182" name="Google Shape;182;p35"/>
          <p:cNvGrpSpPr/>
          <p:nvPr/>
        </p:nvGrpSpPr>
        <p:grpSpPr>
          <a:xfrm>
            <a:off x="594360" y="2383552"/>
            <a:ext cx="10058399" cy="3746880"/>
            <a:chOff x="0" y="0"/>
            <a:chExt cx="10058399" cy="3746880"/>
          </a:xfrm>
        </p:grpSpPr>
        <p:sp>
          <p:nvSpPr>
            <p:cNvPr id="183" name="Google Shape;183;p35"/>
            <p:cNvSpPr/>
            <p:nvPr/>
          </p:nvSpPr>
          <p:spPr>
            <a:xfrm>
              <a:off x="0" y="79454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5"/>
            <p:cNvSpPr txBox="1"/>
            <p:nvPr/>
          </p:nvSpPr>
          <p:spPr>
            <a:xfrm>
              <a:off x="32898" y="827438"/>
              <a:ext cx="9992603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2.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Okoljski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znaki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na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izdelkih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kot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ključno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orodje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0" y="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5"/>
            <p:cNvSpPr txBox="1"/>
            <p:nvPr/>
          </p:nvSpPr>
          <p:spPr>
            <a:xfrm>
              <a:off x="32898" y="32898"/>
              <a:ext cx="9992603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1.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Štirje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pristopi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javnem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naročanju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0" y="157662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5"/>
            <p:cNvSpPr txBox="1"/>
            <p:nvPr/>
          </p:nvSpPr>
          <p:spPr>
            <a:xfrm>
              <a:off x="32898" y="1609518"/>
              <a:ext cx="99927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3.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Priprava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kataloga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za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javna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naročila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2338429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 txBox="1"/>
            <p:nvPr/>
          </p:nvSpPr>
          <p:spPr>
            <a:xfrm>
              <a:off x="32898" y="2371327"/>
              <a:ext cx="9992603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4.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Nakupovanje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lokalnih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in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regionalnih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izdelkov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3072960"/>
              <a:ext cx="10058399" cy="673920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5"/>
            <p:cNvSpPr txBox="1"/>
            <p:nvPr/>
          </p:nvSpPr>
          <p:spPr>
            <a:xfrm>
              <a:off x="32898" y="3105858"/>
              <a:ext cx="9992603" cy="608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5.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Upravljanje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s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tveganji</a:t>
              </a:r>
              <a:r>
                <a:rPr lang="de-DE" sz="2800" dirty="0">
                  <a:solidFill>
                    <a:schemeClr val="lt1"/>
                  </a:solidFill>
                  <a:latin typeface="Aptos" panose="020B0004020202020204" pitchFamily="34" charset="0"/>
                </a:rPr>
                <a:t> in </a:t>
              </a:r>
              <a:r>
                <a:rPr lang="de-DE" sz="2800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preprekami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Macintosh PowerPoint</Application>
  <PresentationFormat>Breitbild</PresentationFormat>
  <Paragraphs>156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Aptos Serif</vt:lpstr>
      <vt:lpstr>Play</vt:lpstr>
      <vt:lpstr>Arial</vt:lpstr>
      <vt:lpstr>Aptos</vt:lpstr>
      <vt:lpstr>Calibri</vt:lpstr>
      <vt:lpstr>Benutzerdefiniert</vt:lpstr>
      <vt:lpstr>PowerPoint-Präsentation</vt:lpstr>
      <vt:lpstr>Ključne prednosti</vt:lpstr>
      <vt:lpstr>Ključne prednosti</vt:lpstr>
      <vt:lpstr>Primer ekoloških koristi</vt:lpstr>
      <vt:lpstr>Primer koristi za zdravje</vt:lpstr>
      <vt:lpstr>Primer družbenih koristi</vt:lpstr>
      <vt:lpstr>Primer gospodarskih koristi</vt:lpstr>
      <vt:lpstr>Uporaba trajnostnega javnega naročanja</vt:lpstr>
      <vt:lpstr>Poglavja</vt:lpstr>
      <vt:lpstr>Štirje pristopi k javnem naročanju</vt:lpstr>
      <vt:lpstr>Štirje pristopi k javnem naročanju </vt:lpstr>
      <vt:lpstr>1. Nakup pod državnim razpisnim pragom </vt:lpstr>
      <vt:lpstr>2. Izvedba javnega razpisa</vt:lpstr>
      <vt:lpstr>3. Naročanje prek osrednjega nabavnega organa</vt:lpstr>
      <vt:lpstr>4. Skupno naročanje z drugimi občinami</vt:lpstr>
      <vt:lpstr>Okoljski znaki na izdelkih kot ključno orodje</vt:lpstr>
      <vt:lpstr>Okoljski znaki na izdelkih kot ključno orodje</vt:lpstr>
      <vt:lpstr>Priprava kataloga za javna naročila</vt:lpstr>
      <vt:lpstr>Priprava kataloga za javna naročila </vt:lpstr>
      <vt:lpstr>Priprava kataloga za javna naročila </vt:lpstr>
      <vt:lpstr>Iskanje in ocenjevanje dobaviteljev</vt:lpstr>
      <vt:lpstr>Redno pregledovanje in posodabljanje</vt:lpstr>
      <vt:lpstr>Nakupovanje lokalnih in regionalnih izdelkov</vt:lpstr>
      <vt:lpstr>Nakupovanje lokalnih in regionalnih izdelkov</vt:lpstr>
      <vt:lpstr>Upravljanje s tveganji in preprekami</vt:lpstr>
      <vt:lpstr>Upravljanje s tveganji</vt:lpstr>
      <vt:lpstr>Tveganje: Izdelek ne izpolnjuje zahtev</vt:lpstr>
      <vt:lpstr>Zmanjševanje tveganj</vt:lpstr>
      <vt:lpstr>Prepreka:  Proračunske omejitve</vt:lpstr>
      <vt:lpstr>Prepreka: Omejena razpoložljivost na trgu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Henrieta Winklhofer</cp:lastModifiedBy>
  <cp:revision>3</cp:revision>
  <dcterms:created xsi:type="dcterms:W3CDTF">2024-09-16T10:50:40Z</dcterms:created>
  <dcterms:modified xsi:type="dcterms:W3CDTF">2026-04-23T09:10:47Z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