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Vq5BqwevFsAU9KBETOOc+TNls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Gerd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04:10.300" idx="1">
    <p:pos x="240" y="2019"/>
    <p:text>Ne vem, če je to ustrezen prevod.
Izvorno besedilo:
1. Purchasing below the national tendering threshold
2. Conducting a tender
3. Procuring via a central purchasing body
4. Procuring jointly with other municipalities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oZ8X2i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27:40.896" idx="2">
    <p:pos x="4968" y="764"/>
    <p:text>Ne vem če je to ustrezen prevod.
Izvorno besedilo:
An e-shop enables procurement officers in the municipality to order pre-selected products and services directly from various suppliers – for example, cleaning supplies from a local provider or fire trucks through the central purchasing body.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oZ8X2i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251" y="4783145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591503" y="780393"/>
            <a:ext cx="6443367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Trajnostno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javno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naročanje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:</a:t>
            </a:r>
            <a:endParaRPr sz="4000" b="1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Ključne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koristi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in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vpogled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v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izvajanje</a:t>
            </a:r>
            <a:endParaRPr sz="5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771" y="1567793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5791" y="5932369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94162" y="6017537"/>
            <a:ext cx="42516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rgbClr val="FFFFFF"/>
                </a:solidFill>
              </a:rPr>
              <a:t>Financira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unija</a:t>
            </a:r>
            <a:r>
              <a:rPr lang="de-DE" sz="800" dirty="0">
                <a:solidFill>
                  <a:srgbClr val="FFFFFF"/>
                </a:solidFill>
              </a:rPr>
              <a:t> (EU). </a:t>
            </a:r>
            <a:r>
              <a:rPr lang="de-DE" sz="800" dirty="0" err="1">
                <a:solidFill>
                  <a:srgbClr val="FFFFFF"/>
                </a:solidFill>
              </a:rPr>
              <a:t>Izražena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so </a:t>
            </a:r>
            <a:r>
              <a:rPr lang="de-DE" sz="800" dirty="0" err="1">
                <a:solidFill>
                  <a:srgbClr val="FFFFFF"/>
                </a:solidFill>
              </a:rPr>
              <a:t>zgolj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avtorja</a:t>
            </a:r>
            <a:r>
              <a:rPr lang="de-DE" sz="800" dirty="0">
                <a:solidFill>
                  <a:srgbClr val="FFFFFF"/>
                </a:solidFill>
              </a:rPr>
              <a:t>(-</a:t>
            </a:r>
            <a:r>
              <a:rPr lang="de-DE" sz="800" dirty="0" err="1">
                <a:solidFill>
                  <a:srgbClr val="FFFFFF"/>
                </a:solidFill>
              </a:rPr>
              <a:t>ev</a:t>
            </a:r>
            <a:r>
              <a:rPr lang="de-DE" sz="800" dirty="0">
                <a:solidFill>
                  <a:srgbClr val="FFFFFF"/>
                </a:solidFill>
              </a:rPr>
              <a:t>) in </a:t>
            </a:r>
            <a:r>
              <a:rPr lang="de-DE" sz="800" dirty="0" err="1">
                <a:solidFill>
                  <a:srgbClr val="FFFFFF"/>
                </a:solidFill>
              </a:rPr>
              <a:t>ni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nujno</a:t>
            </a:r>
            <a:r>
              <a:rPr lang="de-DE" sz="800" dirty="0">
                <a:solidFill>
                  <a:srgbClr val="FFFFFF"/>
                </a:solidFill>
              </a:rPr>
              <a:t>, da </a:t>
            </a:r>
            <a:r>
              <a:rPr lang="de-DE" sz="800" dirty="0" err="1">
                <a:solidFill>
                  <a:srgbClr val="FFFFFF"/>
                </a:solidFill>
              </a:rPr>
              <a:t>odražajo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stališča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mnenja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unije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ali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Evropske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izvajalske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agencije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za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izobraževanje</a:t>
            </a:r>
            <a:r>
              <a:rPr lang="de-DE" sz="800" dirty="0">
                <a:solidFill>
                  <a:srgbClr val="FFFFFF"/>
                </a:solidFill>
              </a:rPr>
              <a:t> in </a:t>
            </a:r>
            <a:r>
              <a:rPr lang="de-DE" sz="800" dirty="0" err="1">
                <a:solidFill>
                  <a:srgbClr val="FFFFFF"/>
                </a:solidFill>
              </a:rPr>
              <a:t>kulturo</a:t>
            </a:r>
            <a:r>
              <a:rPr lang="de-DE" sz="800" dirty="0">
                <a:solidFill>
                  <a:srgbClr val="FFFFFF"/>
                </a:solidFill>
              </a:rPr>
              <a:t> (EACEA). </a:t>
            </a:r>
            <a:r>
              <a:rPr lang="de-DE" sz="800" dirty="0" err="1">
                <a:solidFill>
                  <a:srgbClr val="FFFFFF"/>
                </a:solidFill>
              </a:rPr>
              <a:t>Zanje</a:t>
            </a:r>
            <a:r>
              <a:rPr lang="de-DE" sz="800" dirty="0">
                <a:solidFill>
                  <a:srgbClr val="FFFFFF"/>
                </a:solidFill>
              </a:rPr>
              <a:t> ne </a:t>
            </a:r>
            <a:r>
              <a:rPr lang="de-DE" sz="800" dirty="0" err="1">
                <a:solidFill>
                  <a:srgbClr val="FFFFFF"/>
                </a:solidFill>
              </a:rPr>
              <a:t>moreta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biti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odgovorna</a:t>
            </a:r>
            <a:r>
              <a:rPr lang="de-DE" sz="800" dirty="0">
                <a:solidFill>
                  <a:srgbClr val="FFFFFF"/>
                </a:solidFill>
              </a:rPr>
              <a:t> </a:t>
            </a:r>
            <a:r>
              <a:rPr lang="de-DE" sz="800" dirty="0" err="1">
                <a:solidFill>
                  <a:srgbClr val="FFFFFF"/>
                </a:solidFill>
              </a:rPr>
              <a:t>niti</a:t>
            </a:r>
            <a:r>
              <a:rPr lang="de-DE" sz="800" dirty="0">
                <a:solidFill>
                  <a:srgbClr val="FFFFFF"/>
                </a:solidFill>
              </a:rPr>
              <a:t> EU </a:t>
            </a:r>
            <a:r>
              <a:rPr lang="de-DE" sz="800" dirty="0" err="1">
                <a:solidFill>
                  <a:srgbClr val="FFFFFF"/>
                </a:solidFill>
              </a:rPr>
              <a:t>niti</a:t>
            </a:r>
            <a:r>
              <a:rPr lang="de-DE" sz="800" dirty="0">
                <a:solidFill>
                  <a:srgbClr val="FFFFFF"/>
                </a:solidFill>
              </a:rPr>
              <a:t> EACEA.</a:t>
            </a:r>
            <a:endParaRPr sz="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br>
              <a:rPr lang="de-DE" sz="4000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sz="2800" dirty="0">
                <a:latin typeface="Aptos" panose="020B0004020202020204" pitchFamily="34" charset="0"/>
              </a:rPr>
              <a:t>1.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državnim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razpisnim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pragom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2. </a:t>
            </a:r>
            <a:r>
              <a:rPr lang="de-DE" sz="2800" dirty="0" err="1">
                <a:latin typeface="Aptos" panose="020B0004020202020204" pitchFamily="34" charset="0"/>
              </a:rPr>
              <a:t>Izvedba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3.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prek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osrednjega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nabavnega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4. </a:t>
            </a:r>
            <a:r>
              <a:rPr lang="de-DE" sz="2800" dirty="0" err="1">
                <a:latin typeface="Aptos" panose="020B0004020202020204" pitchFamily="34" charset="0"/>
              </a:rPr>
              <a:t>Skupno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drugimi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občinami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06" name="Google Shape;206;p37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pod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državnim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pragom</a:t>
            </a:r>
            <a:endParaRPr sz="28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endParaRPr sz="4000" dirty="0"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800" dirty="0" err="1">
                <a:latin typeface="Aptos" panose="020B0004020202020204" pitchFamily="34" charset="0"/>
              </a:rPr>
              <a:t>Če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vrednost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pragom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razpise</a:t>
            </a:r>
            <a:r>
              <a:rPr lang="de-DE" sz="2800" dirty="0">
                <a:latin typeface="Aptos" panose="020B0004020202020204" pitchFamily="34" charset="0"/>
              </a:rPr>
              <a:t>, se </a:t>
            </a:r>
            <a:r>
              <a:rPr lang="de-DE" sz="2800" dirty="0" err="1">
                <a:latin typeface="Aptos" panose="020B0004020202020204" pitchFamily="34" charset="0"/>
              </a:rPr>
              <a:t>lahko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neposredni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poenostavljeni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postopek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14" name="Google Shape;214;p38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1117600" y="5131891"/>
            <a:ext cx="93675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Pri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neposrednih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nabavah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poenostavljenih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postopkih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obstajajo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številne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priložnosti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za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naročanje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trajnostnih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izdelkov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storitev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Izvedba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353"/>
              <a:buNone/>
            </a:pPr>
            <a:r>
              <a:rPr lang="de-DE" sz="3300" dirty="0" err="1">
                <a:latin typeface="Aptos" panose="020B0004020202020204" pitchFamily="34" charset="0"/>
              </a:rPr>
              <a:t>Možnosti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za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vključitev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trajnostnih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meril</a:t>
            </a:r>
            <a:r>
              <a:rPr lang="de-DE" sz="3300" dirty="0">
                <a:latin typeface="Aptos" panose="020B0004020202020204" pitchFamily="34" charset="0"/>
              </a:rPr>
              <a:t> v </a:t>
            </a:r>
            <a:r>
              <a:rPr lang="de-DE" sz="3300" dirty="0" err="1">
                <a:latin typeface="Aptos" panose="020B0004020202020204" pitchFamily="34" charset="0"/>
              </a:rPr>
              <a:t>razpisni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postopek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Tehnične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specifikacije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dodelitev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Kontaktne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klavzule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izbor</a:t>
            </a:r>
            <a:endParaRPr sz="3300" b="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353"/>
              <a:buNone/>
            </a:pPr>
            <a:endParaRPr sz="1100" b="0" dirty="0"/>
          </a:p>
        </p:txBody>
      </p:sp>
      <p:pic>
        <p:nvPicPr>
          <p:cNvPr id="224" name="Google Shape;224;p39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80472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osrednjega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nabavnega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organa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l="958" t="8061" r="1017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594350" y="3947875"/>
            <a:ext cx="112356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običajno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okvirnih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sporazumov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Preverite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na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voljo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nekaterih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posebej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poudarjene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100" b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Skupno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drugimi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občinami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594360" y="2026920"/>
            <a:ext cx="11481526" cy="452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je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lažje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uveljaviti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saj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pripravljeni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izpolnjevati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zahteve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pogodbe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finančno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privlačne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ugodnejše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večjih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količinah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učinkovitejši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upravni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4" name="Google Shape;254;p43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344" y="3120523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 l="20662" r="20720"/>
          <a:stretch/>
        </p:blipFill>
        <p:spPr>
          <a:xfrm>
            <a:off x="2747794" y="3055399"/>
            <a:ext cx="1176506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233" y="3124199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4532" y="315544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594360" y="2265211"/>
            <a:ext cx="751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obsežnih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organov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certificiranje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594359" y="4348948"/>
            <a:ext cx="791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omejenim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obsegom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1" name="Google Shape;261;p43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1680" y="526977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1699" y="5164978"/>
            <a:ext cx="1438274" cy="13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7519" y="5264991"/>
            <a:ext cx="954107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ASC | Labelinfo"/>
          <p:cNvPicPr preferRelativeResize="0"/>
          <p:nvPr/>
        </p:nvPicPr>
        <p:blipFill rotWithShape="1">
          <a:blip r:embed="rId11">
            <a:alphaModFix/>
          </a:blip>
          <a:srcRect t="24657" b="24655"/>
          <a:stretch/>
        </p:blipFill>
        <p:spPr>
          <a:xfrm>
            <a:off x="5725489" y="524249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8793768" y="2265211"/>
            <a:ext cx="3389100" cy="12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Zakonsko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zahtevani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266" name="Google Shape;266;p43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5945" y="34067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10302529" y="3406793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594360" y="608838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1.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Oblikovanje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2.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Iskanje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ocenjevanje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dobaviteljev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3.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Uporaba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dirty="0">
                <a:latin typeface="Aptos" panose="020B0004020202020204" pitchFamily="34" charset="0"/>
              </a:rPr>
              <a:t>4.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Redno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pregledovanje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posodabljanje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80" name="Google Shape;280;p45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6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Seznam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redno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storitev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Informacije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občinskem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postopku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Podrobnosti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105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Iskanje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ocenjevanje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dobaviteljev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Posvetovanje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potencialnimi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dobavitelji</a:t>
            </a:r>
            <a:r>
              <a:rPr lang="de-DE" sz="2800" dirty="0">
                <a:latin typeface="Aptos" panose="020B0004020202020204" pitchFamily="34" charset="0"/>
              </a:rPr>
              <a:t>, da se </a:t>
            </a:r>
            <a:r>
              <a:rPr lang="de-DE" sz="2800" dirty="0" err="1">
                <a:latin typeface="Aptos" panose="020B0004020202020204" pitchFamily="34" charset="0"/>
              </a:rPr>
              <a:t>ugotovi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mogoče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Zahtevanje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skladnosti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trajnostnimi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merili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preverjanje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strani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Primerjava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vpis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97" name="Google Shape;297;p47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Redno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pregledovanje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posodabljanje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5" name="Google Shape;305;p48"/>
          <p:cNvSpPr>
            <a:spLocks noGrp="1"/>
          </p:cNvSpPr>
          <p:nvPr>
            <p:ph type="pic" idx="2"/>
          </p:nvPr>
        </p:nvSpPr>
        <p:spPr>
          <a:xfrm flipH="1">
            <a:off x="7128509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6" name="Google Shape;306;p48"/>
          <p:cNvSpPr txBox="1"/>
          <p:nvPr/>
        </p:nvSpPr>
        <p:spPr>
          <a:xfrm>
            <a:off x="7620001" y="1756105"/>
            <a:ext cx="4364100" cy="3046948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e-trgovino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občinski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uradniki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vnaprej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izbrane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izdelke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storitve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neposredno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različnih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dobaviteljih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- na primer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čistila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ponudniku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gasilska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vozila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osrednjem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nabavnem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organu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Ker se </a:t>
            </a:r>
            <a:r>
              <a:rPr lang="de-DE" sz="2800" dirty="0" err="1">
                <a:latin typeface="Aptos" panose="020B0004020202020204" pitchFamily="34" charset="0"/>
              </a:rPr>
              <a:t>trgi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neprestano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razvijajo</a:t>
            </a:r>
            <a:r>
              <a:rPr lang="de-DE" sz="2800" dirty="0">
                <a:latin typeface="Aptos" panose="020B0004020202020204" pitchFamily="34" charset="0"/>
              </a:rPr>
              <a:t>, je </a:t>
            </a:r>
            <a:r>
              <a:rPr lang="de-DE" sz="2800" dirty="0" err="1">
                <a:latin typeface="Aptos" panose="020B0004020202020204" pitchFamily="34" charset="0"/>
              </a:rPr>
              <a:t>treba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redno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posodabljati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Eden </a:t>
            </a:r>
            <a:r>
              <a:rPr lang="de-DE" sz="2800" dirty="0" err="1">
                <a:latin typeface="Aptos" panose="020B0004020202020204" pitchFamily="34" charset="0"/>
              </a:rPr>
              <a:t>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načinov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kataloga</a:t>
            </a:r>
            <a:r>
              <a:rPr lang="de-DE" sz="2800" dirty="0">
                <a:latin typeface="Aptos" panose="020B0004020202020204" pitchFamily="34" charset="0"/>
              </a:rPr>
              <a:t> je, da se </a:t>
            </a:r>
            <a:r>
              <a:rPr lang="de-DE" sz="2800" dirty="0" err="1">
                <a:latin typeface="Aptos" panose="020B0004020202020204" pitchFamily="34" charset="0"/>
              </a:rPr>
              <a:t>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razvije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e-trgovino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9" name="Google Shape;319;p50"/>
          <p:cNvSpPr>
            <a:spLocks noGrp="1"/>
          </p:cNvSpPr>
          <p:nvPr>
            <p:ph type="pic" idx="2"/>
          </p:nvPr>
        </p:nvSpPr>
        <p:spPr>
          <a:xfrm flipH="1">
            <a:off x="8677547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381000" y="3228801"/>
            <a:ext cx="86808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Uporaba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izračunavanja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življenjskega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cikla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emisije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prometa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na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manjše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sklope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Zahteva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krajšem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odzivnem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času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Opredelitev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meril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kakovosti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jih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bodo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najverjetneje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izpolnili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lokalni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9526071" y="2089950"/>
            <a:ext cx="41457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predlogov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spodbujajo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regionalno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gospodarstvo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hkrati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zagotavljajo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so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skladu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zakonodajo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preprekami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3321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575300" y="2937175"/>
            <a:ext cx="70446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 err="1">
                <a:latin typeface="Aptos" panose="020B0004020202020204" pitchFamily="34" charset="0"/>
              </a:rPr>
              <a:t>Možna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tveganja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ne </a:t>
            </a:r>
            <a:r>
              <a:rPr lang="de-DE" sz="2800" dirty="0" err="1">
                <a:latin typeface="Aptos" panose="020B0004020202020204" pitchFamily="34" charset="0"/>
              </a:rPr>
              <a:t>izpolnjuje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pričakovanj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rešitev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dražji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Omejena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razpoložljivost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storitev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335" name="Google Shape;335;p52"/>
          <p:cNvSpPr>
            <a:spLocks noGrp="1"/>
          </p:cNvSpPr>
          <p:nvPr>
            <p:ph type="pic" idx="2"/>
          </p:nvPr>
        </p:nvSpPr>
        <p:spPr>
          <a:xfrm flipH="1">
            <a:off x="7651173" y="-191385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6" name="Google Shape;336;p52"/>
          <p:cNvSpPr txBox="1"/>
          <p:nvPr/>
        </p:nvSpPr>
        <p:spPr>
          <a:xfrm>
            <a:off x="8719382" y="2089950"/>
            <a:ext cx="32865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Pri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trajnostnem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naročanju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je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pomembno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morebitna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tveganja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prepoznamo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že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začetku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izpolnjuje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zahtev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69999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Oblačila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hitreje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obrabijo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Kava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nima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dobrega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okusa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električnega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avtomobila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uporabo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5" name="Google Shape;345;p53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3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3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Zmanjševanje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zberite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več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informacij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izdelku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recenzije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Preizkusite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realnih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dejanskimi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uporabniki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čistilno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osebje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testira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čistila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Na </a:t>
            </a:r>
            <a:r>
              <a:rPr lang="de-DE" sz="2800" dirty="0" err="1">
                <a:latin typeface="Aptos" panose="020B0004020202020204" pitchFamily="34" charset="0"/>
              </a:rPr>
              <a:t>začetku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naročite</a:t>
            </a:r>
            <a:r>
              <a:rPr lang="de-DE" sz="2800" dirty="0">
                <a:latin typeface="Aptos" panose="020B0004020202020204" pitchFamily="34" charset="0"/>
              </a:rPr>
              <a:t> le </a:t>
            </a:r>
            <a:r>
              <a:rPr lang="de-DE" sz="2800" dirty="0" err="1">
                <a:latin typeface="Aptos" panose="020B0004020202020204" pitchFamily="34" charset="0"/>
              </a:rPr>
              <a:t>majhne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količine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30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2"/>
              <a:buFont typeface="Arial"/>
              <a:buNone/>
            </a:pPr>
            <a:endParaRPr dirty="0"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6" name="Google Shape;356;p54"/>
          <p:cNvPicPr preferRelativeResize="0"/>
          <p:nvPr/>
        </p:nvPicPr>
        <p:blipFill rotWithShape="1">
          <a:blip r:embed="rId3">
            <a:alphaModFix/>
          </a:blip>
          <a:srcRect l="16647" r="19387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Proračunske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omejitve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594358" y="2281918"/>
            <a:ext cx="1048512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Zagotoviti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preglednost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Razmisliti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načinih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boljših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Izkoriščanje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cenovnih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skupnimi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3" name="Google Shape;363;p5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Ekološke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zdravje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Družbene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Gospodarske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Omejena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razpoložljivost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trgu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381000" y="2281918"/>
            <a:ext cx="99963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drugimi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občinami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Izvajanje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korakih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70" name="Google Shape;370;p5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Hvala!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7" name="Google Shape;377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5345" y="5066614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356" y="5889438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5"/>
          <p:cNvSpPr txBox="1"/>
          <p:nvPr/>
        </p:nvSpPr>
        <p:spPr>
          <a:xfrm>
            <a:off x="232906" y="5947964"/>
            <a:ext cx="38993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dirty="0" err="1">
                <a:solidFill>
                  <a:schemeClr val="dk1"/>
                </a:solidFill>
              </a:rPr>
              <a:t>Financira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Evropska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unija</a:t>
            </a:r>
            <a:r>
              <a:rPr lang="de-DE" sz="800" dirty="0">
                <a:solidFill>
                  <a:schemeClr val="dk1"/>
                </a:solidFill>
              </a:rPr>
              <a:t> (EU). </a:t>
            </a:r>
            <a:r>
              <a:rPr lang="de-DE" sz="800" dirty="0" err="1">
                <a:solidFill>
                  <a:schemeClr val="dk1"/>
                </a:solidFill>
              </a:rPr>
              <a:t>Izražena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stališča</a:t>
            </a:r>
            <a:r>
              <a:rPr lang="de-DE" sz="800" dirty="0">
                <a:solidFill>
                  <a:schemeClr val="dk1"/>
                </a:solidFill>
              </a:rPr>
              <a:t> in </a:t>
            </a:r>
            <a:r>
              <a:rPr lang="de-DE" sz="800" dirty="0" err="1">
                <a:solidFill>
                  <a:schemeClr val="dk1"/>
                </a:solidFill>
              </a:rPr>
              <a:t>mnenja</a:t>
            </a:r>
            <a:r>
              <a:rPr lang="de-DE" sz="800" dirty="0">
                <a:solidFill>
                  <a:schemeClr val="dk1"/>
                </a:solidFill>
              </a:rPr>
              <a:t> so </a:t>
            </a:r>
            <a:r>
              <a:rPr lang="de-DE" sz="800" dirty="0" err="1">
                <a:solidFill>
                  <a:schemeClr val="dk1"/>
                </a:solidFill>
              </a:rPr>
              <a:t>zgolj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stališča</a:t>
            </a:r>
            <a:r>
              <a:rPr lang="de-DE" sz="800" dirty="0">
                <a:solidFill>
                  <a:schemeClr val="dk1"/>
                </a:solidFill>
              </a:rPr>
              <a:t> in </a:t>
            </a:r>
            <a:r>
              <a:rPr lang="de-DE" sz="800" dirty="0" err="1">
                <a:solidFill>
                  <a:schemeClr val="dk1"/>
                </a:solidFill>
              </a:rPr>
              <a:t>mnenja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avtorja</a:t>
            </a:r>
            <a:r>
              <a:rPr lang="de-DE" sz="800" dirty="0">
                <a:solidFill>
                  <a:schemeClr val="dk1"/>
                </a:solidFill>
              </a:rPr>
              <a:t>(-</a:t>
            </a:r>
            <a:r>
              <a:rPr lang="de-DE" sz="800" dirty="0" err="1">
                <a:solidFill>
                  <a:schemeClr val="dk1"/>
                </a:solidFill>
              </a:rPr>
              <a:t>ev</a:t>
            </a:r>
            <a:r>
              <a:rPr lang="de-DE" sz="800" dirty="0">
                <a:solidFill>
                  <a:schemeClr val="dk1"/>
                </a:solidFill>
              </a:rPr>
              <a:t>) in </a:t>
            </a:r>
            <a:r>
              <a:rPr lang="de-DE" sz="800" dirty="0" err="1">
                <a:solidFill>
                  <a:schemeClr val="dk1"/>
                </a:solidFill>
              </a:rPr>
              <a:t>ni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nujno</a:t>
            </a:r>
            <a:r>
              <a:rPr lang="de-DE" sz="800" dirty="0">
                <a:solidFill>
                  <a:schemeClr val="dk1"/>
                </a:solidFill>
              </a:rPr>
              <a:t>, da </a:t>
            </a:r>
            <a:r>
              <a:rPr lang="de-DE" sz="800" dirty="0" err="1">
                <a:solidFill>
                  <a:schemeClr val="dk1"/>
                </a:solidFill>
              </a:rPr>
              <a:t>odražajo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stališča</a:t>
            </a:r>
            <a:r>
              <a:rPr lang="de-DE" sz="800" dirty="0">
                <a:solidFill>
                  <a:schemeClr val="dk1"/>
                </a:solidFill>
              </a:rPr>
              <a:t> in </a:t>
            </a:r>
            <a:r>
              <a:rPr lang="de-DE" sz="800" dirty="0" err="1">
                <a:solidFill>
                  <a:schemeClr val="dk1"/>
                </a:solidFill>
              </a:rPr>
              <a:t>mnenja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Evropske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unije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ali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Evropske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izvajalske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agencije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za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izobraževanje</a:t>
            </a:r>
            <a:r>
              <a:rPr lang="de-DE" sz="800" dirty="0">
                <a:solidFill>
                  <a:schemeClr val="dk1"/>
                </a:solidFill>
              </a:rPr>
              <a:t> in </a:t>
            </a:r>
            <a:r>
              <a:rPr lang="de-DE" sz="800" dirty="0" err="1">
                <a:solidFill>
                  <a:schemeClr val="dk1"/>
                </a:solidFill>
              </a:rPr>
              <a:t>kulturo</a:t>
            </a:r>
            <a:r>
              <a:rPr lang="de-DE" sz="800" dirty="0">
                <a:solidFill>
                  <a:schemeClr val="dk1"/>
                </a:solidFill>
              </a:rPr>
              <a:t> (EACEA). </a:t>
            </a:r>
            <a:r>
              <a:rPr lang="de-DE" sz="800" dirty="0" err="1">
                <a:solidFill>
                  <a:schemeClr val="dk1"/>
                </a:solidFill>
              </a:rPr>
              <a:t>Zanje</a:t>
            </a:r>
            <a:r>
              <a:rPr lang="de-DE" sz="800" dirty="0">
                <a:solidFill>
                  <a:schemeClr val="dk1"/>
                </a:solidFill>
              </a:rPr>
              <a:t> ne </a:t>
            </a:r>
            <a:r>
              <a:rPr lang="de-DE" sz="800" dirty="0" err="1">
                <a:solidFill>
                  <a:schemeClr val="dk1"/>
                </a:solidFill>
              </a:rPr>
              <a:t>moreta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biti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odgovorna</a:t>
            </a:r>
            <a:r>
              <a:rPr lang="de-DE" sz="800" dirty="0">
                <a:solidFill>
                  <a:schemeClr val="dk1"/>
                </a:solidFill>
              </a:rPr>
              <a:t> </a:t>
            </a:r>
            <a:r>
              <a:rPr lang="de-DE" sz="800" dirty="0" err="1">
                <a:solidFill>
                  <a:schemeClr val="dk1"/>
                </a:solidFill>
              </a:rPr>
              <a:t>niti</a:t>
            </a:r>
            <a:r>
              <a:rPr lang="de-DE" sz="800" dirty="0">
                <a:solidFill>
                  <a:schemeClr val="dk1"/>
                </a:solidFill>
              </a:rPr>
              <a:t> EU </a:t>
            </a:r>
            <a:r>
              <a:rPr lang="de-DE" sz="800" dirty="0" err="1">
                <a:solidFill>
                  <a:schemeClr val="dk1"/>
                </a:solidFill>
              </a:rPr>
              <a:t>niti</a:t>
            </a:r>
            <a:r>
              <a:rPr lang="de-DE" sz="800" dirty="0">
                <a:solidFill>
                  <a:schemeClr val="dk1"/>
                </a:solidFill>
              </a:rPr>
              <a:t> EACEA.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ekoloških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143" name="Google Shape;143;p30"/>
          <p:cNvSpPr txBox="1"/>
          <p:nvPr/>
        </p:nvSpPr>
        <p:spPr>
          <a:xfrm>
            <a:off x="831274" y="6318261"/>
            <a:ext cx="1021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Vir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: German Environment Agency 2022 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„Aktualisierte Ökobilanz von Grafik- und Hygienepapier“, </a:t>
            </a:r>
            <a:r>
              <a:rPr lang="de-DE" dirty="0" err="1">
                <a:solidFill>
                  <a:srgbClr val="595959"/>
                </a:solidFill>
                <a:latin typeface="Aptos" panose="020B0004020202020204" pitchFamily="34" charset="0"/>
              </a:rPr>
              <a:t>str.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 46 </a:t>
            </a:r>
            <a:br>
              <a:rPr lang="de-DE" sz="1400" b="0" i="0" u="none" strike="noStrike" cap="none" dirty="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7272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763" y="2326498"/>
            <a:ext cx="6749557" cy="399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zdravje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94350" y="2209800"/>
            <a:ext cx="73536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</a:rPr>
              <a:t>Omejitev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zdravju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nevarnih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snovi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152" name="Google Shape;152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120" y="300739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321708" y="3083204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692726" y="5218350"/>
            <a:ext cx="3399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raka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genetske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poškodbe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preobčutljivost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dihal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924301" y="5243200"/>
            <a:ext cx="351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draženje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alergije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škodujejo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zdravju</a:t>
            </a:r>
            <a:r>
              <a:rPr lang="de-DE" sz="2000" dirty="0">
                <a:latin typeface="Aptos" panose="020B0004020202020204" pitchFamily="34" charset="0"/>
              </a:rPr>
              <a:t> ob </a:t>
            </a:r>
            <a:r>
              <a:rPr lang="de-DE" sz="2000" dirty="0" err="1">
                <a:latin typeface="Aptos" panose="020B0004020202020204" pitchFamily="34" charset="0"/>
              </a:rPr>
              <a:t>vdihavanju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zaužitju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rgbClr val="A9D4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Nabava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trajnostnega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pohištva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zagotavlja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nizke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emisije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hlapnih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organskih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spojin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-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snovi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ki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povzročijo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draženje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dolgotrajne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učinke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zdravje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glej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piktograma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levi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strani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družbenih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Delovni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</a:t>
            </a:r>
            <a:r>
              <a:rPr lang="de-DE" sz="2800" dirty="0">
                <a:latin typeface="Aptos" panose="020B0004020202020204" pitchFamily="34" charset="0"/>
              </a:rPr>
              <a:t> so v </a:t>
            </a:r>
            <a:r>
              <a:rPr lang="de-DE" sz="2800" dirty="0" err="1">
                <a:latin typeface="Aptos" panose="020B0004020202020204" pitchFamily="34" charset="0"/>
              </a:rPr>
              <a:t>skladu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temeljnimi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načeli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Mednarodne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organizacije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svoboda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združevanja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prepoved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otroškega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prisilnega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itd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Pravična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trgovina</a:t>
            </a:r>
            <a:r>
              <a:rPr lang="de-DE" sz="2800" dirty="0">
                <a:latin typeface="Aptos" panose="020B0004020202020204" pitchFamily="34" charset="0"/>
              </a:rPr>
              <a:t> (ang. Fair trade): </a:t>
            </a:r>
            <a:r>
              <a:rPr lang="de-DE" sz="2800" dirty="0" err="1">
                <a:latin typeface="Aptos" panose="020B0004020202020204" pitchFamily="34" charset="0"/>
              </a:rPr>
              <a:t>Dodatno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zagotavlja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poštene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plače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Zaposlovanje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prikrajšanih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skupin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trgu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starejši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odrasli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invalidi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mladi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učbeniki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None/>
            </a:pPr>
            <a:endParaRPr sz="2800" dirty="0"/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gospodarskih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Ustvarjanje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vrednosti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ustvarja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lokalni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regiji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zmanjšajo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poslovanja</a:t>
            </a:r>
            <a:r>
              <a:rPr lang="de-DE" sz="2800" dirty="0">
                <a:latin typeface="Aptos" panose="020B0004020202020204" pitchFamily="34" charset="0"/>
              </a:rPr>
              <a:t> so </a:t>
            </a:r>
            <a:r>
              <a:rPr lang="de-DE" sz="2800" dirty="0" err="1">
                <a:latin typeface="Aptos" panose="020B0004020202020204" pitchFamily="34" charset="0"/>
              </a:rPr>
              <a:t>nižji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zaradi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oskrbe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energetsko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učinkovitim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blagom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trajnostnega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Poglavja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46880"/>
            <a:chOff x="0" y="0"/>
            <a:chExt cx="10058399" cy="3746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9454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2898" y="82743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Okoljski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znaki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na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kot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ključno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orodje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2898" y="3289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1.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Štirje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pristopi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javnem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naročanju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7662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2898" y="1609518"/>
              <a:ext cx="99927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Priprava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kataloga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naročila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38429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2898" y="2371327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4.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Nakupovanje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lokalnih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regionalnih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izdelkov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7296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2898" y="310585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Upravljanje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s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tveganji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preprekami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Macintosh PowerPoint</Application>
  <PresentationFormat>Breitbild</PresentationFormat>
  <Paragraphs>158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Calibri</vt:lpstr>
      <vt:lpstr>Aptos Serif</vt:lpstr>
      <vt:lpstr>Aptos</vt:lpstr>
      <vt:lpstr>Arial</vt:lpstr>
      <vt:lpstr>Play</vt:lpstr>
      <vt:lpstr>Benutzerdefiniert</vt:lpstr>
      <vt:lpstr>PowerPoint-Präsentation</vt:lpstr>
      <vt:lpstr>Ključne prednosti</vt:lpstr>
      <vt:lpstr>Ključne prednosti</vt:lpstr>
      <vt:lpstr>Primer ekoloških koristi</vt:lpstr>
      <vt:lpstr>Primer koristi za zdravje</vt:lpstr>
      <vt:lpstr>Primer družbenih koristi</vt:lpstr>
      <vt:lpstr>Primer gospodarskih koristi</vt:lpstr>
      <vt:lpstr>Uporaba trajnostnega javnega naročanja</vt:lpstr>
      <vt:lpstr>Poglavja</vt:lpstr>
      <vt:lpstr>Štirje pristopi k javnem naročanju</vt:lpstr>
      <vt:lpstr>Štirje pristopi k javnem naročanju </vt:lpstr>
      <vt:lpstr>1. Nakup pod državnim razpisnim pragom </vt:lpstr>
      <vt:lpstr>2. Izvedba javnega razpisa</vt:lpstr>
      <vt:lpstr>3. Naročanje prek osrednjega nabavnega organa</vt:lpstr>
      <vt:lpstr>4. Skupno naročanje z drugimi občinami</vt:lpstr>
      <vt:lpstr>Okoljski znaki na izdelkih kot ključno orodje</vt:lpstr>
      <vt:lpstr>Okoljski znaki na izdelkih kot ključno orodje</vt:lpstr>
      <vt:lpstr>Priprava kataloga za javna naročila</vt:lpstr>
      <vt:lpstr>Priprava kataloga za javna naročila </vt:lpstr>
      <vt:lpstr>Priprava kataloga za javna naročila </vt:lpstr>
      <vt:lpstr>Iskanje in ocenjevanje dobaviteljev</vt:lpstr>
      <vt:lpstr>Redno pregledovanje in posodabljanje</vt:lpstr>
      <vt:lpstr>Nakupovanje lokalnih in regionalnih izdelkov</vt:lpstr>
      <vt:lpstr>Nakupovanje lokalnih in regionalnih izdelkov</vt:lpstr>
      <vt:lpstr>Upravljanje s tveganji in preprekami</vt:lpstr>
      <vt:lpstr>Upravljanje s tveganji</vt:lpstr>
      <vt:lpstr>Tveganje: Izdelek ne izpolnjuje zahtev</vt:lpstr>
      <vt:lpstr>Zmanjševanje tveganj</vt:lpstr>
      <vt:lpstr>Prepreka:  Proračunske omejitve</vt:lpstr>
      <vt:lpstr>Prepreka: Omejena razpoložljivost na trgu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1</cp:revision>
  <dcterms:created xsi:type="dcterms:W3CDTF">2024-09-16T10:50:40Z</dcterms:created>
  <dcterms:modified xsi:type="dcterms:W3CDTF">2025-08-05T09:40:31Z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