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ptos Serif" panose="02020604070405020304" pitchFamily="18" charset="0"/>
      <p:regular r:id="rId22"/>
      <p:bold r:id="rId23"/>
      <p:italic r:id="rId24"/>
      <p:boldItalic r:id="rId25"/>
    </p:embeddedFont>
    <p:embeddedFont>
      <p:font typeface="Pl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mAlJjzvSOjNO8OpfSk3zxaQpnw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94"/>
  </p:normalViewPr>
  <p:slideViewPr>
    <p:cSldViewPr snapToGrid="0">
      <p:cViewPr varScale="1">
        <p:scale>
          <a:sx n="114" d="100"/>
          <a:sy n="114" d="100"/>
        </p:scale>
        <p:origin x="10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4-03T06:23:19.303" idx="1">
    <p:pos x="7680" y="0"/>
    <p:text>Insert one photo per product in each slide.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hbM_xp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5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5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3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35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5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104" name="Google Shape;104;p35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36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7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26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6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7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7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4" name="Google Shape;44;p2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9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9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30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0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usammenfassung 2">
  <p:cSld name="Zusammenfassung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31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594359" y="102875"/>
            <a:ext cx="11318837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657599" y="2282008"/>
            <a:ext cx="8130209" cy="369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31"/>
          <p:cNvGrpSpPr/>
          <p:nvPr/>
        </p:nvGrpSpPr>
        <p:grpSpPr>
          <a:xfrm rot="-5400000">
            <a:off x="-1510682" y="4366092"/>
            <a:ext cx="3033138" cy="1910624"/>
            <a:chOff x="4906860" y="2159825"/>
            <a:chExt cx="3856142" cy="2338190"/>
          </a:xfrm>
        </p:grpSpPr>
        <p:sp>
          <p:nvSpPr>
            <p:cNvPr id="66" name="Google Shape;66;p31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1"/>
            <p:cNvSpPr/>
            <p:nvPr/>
          </p:nvSpPr>
          <p:spPr>
            <a:xfrm>
              <a:off x="4906860" y="2724951"/>
              <a:ext cx="1177611" cy="1193527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1"/>
            <p:cNvSpPr/>
            <p:nvPr/>
          </p:nvSpPr>
          <p:spPr>
            <a:xfrm>
              <a:off x="6390367" y="3563171"/>
              <a:ext cx="806080" cy="8060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3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3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24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Česa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ne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naročati</a:t>
            </a:r>
            <a:endParaRPr sz="60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21" name="Google Shape;121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376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4381" y="5932369"/>
            <a:ext cx="2768599" cy="7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130875" y="6017537"/>
            <a:ext cx="414851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Financira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Evropska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(EU).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Izražena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so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zgolj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avtorja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(-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nujno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da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odražajo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Evropske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Evropske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izvajalske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agencije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izobraževanje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kulturo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(EACEA).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Zanje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moreta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biti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odgovorna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niti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EU </a:t>
            </a:r>
            <a:r>
              <a:rPr lang="de-DE" sz="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niti</a:t>
            </a:r>
            <a:r>
              <a:rPr lang="de-DE"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EACEA.</a:t>
            </a:r>
            <a:endParaRPr sz="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Higienski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z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mikroplastiko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Detergenti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čistila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kozmetika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vsebujejo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mikroplastiko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94" name="Google Shape;194;p12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Tekstilni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usnjeni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kršijo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Preproge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usnje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tekstil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delovna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oblačila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DAC: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2" name="Google Shape;202;p1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naravnega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kavčuka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kršijo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9" name="Google Shape;209;p14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Izdelki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naravnega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kavčuka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delovne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rokavice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protiprašne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preproge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/>
          </a:p>
        </p:txBody>
      </p:sp>
      <p:pic>
        <p:nvPicPr>
          <p:cNvPr id="210" name="Google Shape;210;p1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Neučinkovite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električne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naprave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14882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>
                <a:latin typeface="Aptos" panose="020B0004020202020204" pitchFamily="34" charset="0"/>
              </a:rPr>
              <a:t>Električni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aparati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energijsko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nalepko</a:t>
            </a:r>
            <a:r>
              <a:rPr lang="de-DE" dirty="0">
                <a:latin typeface="Aptos" panose="020B0004020202020204" pitchFamily="34" charset="0"/>
              </a:rPr>
              <a:t> (A-G),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dosegajo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najvišje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možne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stopnje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energijske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učinkovitosti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svoji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skupini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/>
          </a:p>
        </p:txBody>
      </p:sp>
      <p:pic>
        <p:nvPicPr>
          <p:cNvPr id="218" name="Google Shape;218;p15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Igrače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športno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blago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Igrače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športni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izdelki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26" name="Google Shape;226;p1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Naravni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kamni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kršijo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Naravni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kamni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tlakovci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bili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34" name="Google Shape;234;p1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PVC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PVC, </a:t>
            </a:r>
            <a:r>
              <a:rPr lang="de-DE" dirty="0" err="1">
                <a:latin typeface="Aptos" panose="020B0004020202020204" pitchFamily="34" charset="0"/>
              </a:rPr>
              <a:t>če</a:t>
            </a:r>
            <a:r>
              <a:rPr lang="de-DE" dirty="0">
                <a:latin typeface="Aptos" panose="020B0004020202020204" pitchFamily="34" charset="0"/>
              </a:rPr>
              <a:t> so na </a:t>
            </a:r>
            <a:r>
              <a:rPr lang="de-DE" dirty="0" err="1">
                <a:latin typeface="Aptos" panose="020B0004020202020204" pitchFamily="34" charset="0"/>
              </a:rPr>
              <a:t>voljo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ustrezni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alternativni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izdelki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Pesticidi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Pesticidi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herbicidi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fungicidi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insekticidi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javne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zelene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rekreacijske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površine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0" name="Google Shape;250;p2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Izjeme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683206" y="2676525"/>
            <a:ext cx="6552252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dirty="0" err="1">
                <a:latin typeface="Aptos" panose="020B0004020202020204" pitchFamily="34" charset="0"/>
              </a:rPr>
              <a:t>Izjeme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negativnega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seznama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možne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posameznih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primerih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jih</a:t>
            </a:r>
            <a:r>
              <a:rPr lang="de-DE" dirty="0">
                <a:latin typeface="Aptos" panose="020B0004020202020204" pitchFamily="34" charset="0"/>
              </a:rPr>
              <a:t> je </a:t>
            </a:r>
            <a:r>
              <a:rPr lang="de-DE" dirty="0" err="1">
                <a:latin typeface="Aptos" panose="020B0004020202020204" pitchFamily="34" charset="0"/>
              </a:rPr>
              <a:t>treba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utemeljiti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highlight>
                <a:srgbClr val="FFFF00"/>
              </a:highlight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96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Stopite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stik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64" name="Google Shape;264;p23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9451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538999" y="2646999"/>
            <a:ext cx="44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Vpišite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kontaktno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osebo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za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trajnostno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javno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naročanje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v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vaši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občini</a:t>
            </a:r>
            <a:r>
              <a:rPr lang="de-DE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6" name="Google Shape;2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439" y="5932369"/>
            <a:ext cx="2768599" cy="75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167007" y="6017537"/>
            <a:ext cx="38474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Financira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Evropska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unija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(EU).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Izražena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zgolj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avtorja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(-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in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nujno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odražajo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stališča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mnenja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Evropske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unije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Evropske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izvajalske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agencije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izobraževanje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kulturo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(EACEA).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Zanje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moreta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odgovorna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EU </a:t>
            </a:r>
            <a:r>
              <a:rPr lang="de-DE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niti</a:t>
            </a:r>
            <a:r>
              <a:rPr lang="de-DE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EACEA.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Opomba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593725" y="2281238"/>
            <a:ext cx="6788150" cy="370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0" bIns="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dirty="0" err="1">
                <a:latin typeface="Aptos" panose="020B0004020202020204" pitchFamily="34" charset="0"/>
              </a:rPr>
              <a:t>Naslednje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drsnice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vsebujejo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izdelke</a:t>
            </a:r>
            <a:r>
              <a:rPr lang="de-DE" dirty="0">
                <a:latin typeface="Aptos" panose="020B0004020202020204" pitchFamily="34" charset="0"/>
              </a:rPr>
              <a:t> in materiale,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jih</a:t>
            </a:r>
            <a:r>
              <a:rPr lang="de-DE" dirty="0">
                <a:latin typeface="Aptos" panose="020B0004020202020204" pitchFamily="34" charset="0"/>
              </a:rPr>
              <a:t> NE bi </a:t>
            </a:r>
            <a:r>
              <a:rPr lang="de-DE" dirty="0" err="1">
                <a:latin typeface="Aptos" panose="020B0004020202020204" pitchFamily="34" charset="0"/>
              </a:rPr>
              <a:t>smeli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javno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naročati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saj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izpolnjujejo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okoljskih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družbenih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standardov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trajnostnega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blaga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storitev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Tropski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Tropski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pragozdov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kadar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določen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namen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primerni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domači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tipi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drugi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materiali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netrajnostnih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virov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lesni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proizvodi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katere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mogoče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dokazati</a:t>
            </a:r>
            <a:r>
              <a:rPr lang="de-DE" dirty="0">
                <a:latin typeface="Aptos" panose="020B0004020202020204" pitchFamily="34" charset="0"/>
              </a:rPr>
              <a:t>, da </a:t>
            </a:r>
            <a:r>
              <a:rPr lang="de-DE" dirty="0" err="1">
                <a:latin typeface="Aptos" panose="020B0004020202020204" pitchFamily="34" charset="0"/>
              </a:rPr>
              <a:t>izvirajo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zakonitega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trajnostnega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gospodarjenja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gozdovi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Dokaz</a:t>
            </a:r>
            <a:r>
              <a:rPr lang="de-DE" dirty="0">
                <a:latin typeface="Aptos" panose="020B0004020202020204" pitchFamily="34" charset="0"/>
              </a:rPr>
              <a:t> je </a:t>
            </a:r>
            <a:r>
              <a:rPr lang="de-DE" dirty="0" err="1">
                <a:latin typeface="Aptos" panose="020B0004020202020204" pitchFamily="34" charset="0"/>
              </a:rPr>
              <a:t>lahko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certificiranje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 FSC, </a:t>
            </a:r>
            <a:r>
              <a:rPr lang="de-DE" dirty="0" err="1">
                <a:latin typeface="Aptos" panose="020B0004020202020204" pitchFamily="34" charset="0"/>
              </a:rPr>
              <a:t>enakovrednim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posameznimi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certifikati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6" name="Google Shape;146;p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Uvoženo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kmetijsko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blago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krši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človekove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pravice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Uvoženo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kmetijsko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blago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držav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globalnega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juga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glej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seznam</a:t>
            </a:r>
            <a:r>
              <a:rPr lang="de-DE" dirty="0">
                <a:latin typeface="Aptos" panose="020B0004020202020204" pitchFamily="34" charset="0"/>
              </a:rPr>
              <a:t> DAC), </a:t>
            </a:r>
            <a:r>
              <a:rPr lang="de-DE" dirty="0" err="1">
                <a:latin typeface="Aptos" panose="020B0004020202020204" pitchFamily="34" charset="0"/>
              </a:rPr>
              <a:t>kot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kava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čaj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kakav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riž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sladkor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pomarančni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sok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vrtnice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proizvedeni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skladu</a:t>
            </a:r>
            <a:r>
              <a:rPr lang="de-DE" dirty="0">
                <a:latin typeface="Aptos" panose="020B0004020202020204" pitchFamily="34" charset="0"/>
              </a:rPr>
              <a:t> s </a:t>
            </a:r>
            <a:r>
              <a:rPr lang="de-DE" dirty="0" err="1">
                <a:latin typeface="Aptos" panose="020B0004020202020204" pitchFamily="34" charset="0"/>
              </a:rPr>
              <a:t>temeljnimi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delovnimi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standardi</a:t>
            </a:r>
            <a:r>
              <a:rPr lang="de-DE" dirty="0">
                <a:latin typeface="Aptos" panose="020B0004020202020204" pitchFamily="34" charset="0"/>
              </a:rPr>
              <a:t> ILO in </a:t>
            </a:r>
            <a:r>
              <a:rPr lang="de-DE" dirty="0" err="1">
                <a:latin typeface="Aptos" panose="020B0004020202020204" pitchFamily="34" charset="0"/>
              </a:rPr>
              <a:t>niso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certificirani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 Fairtrade </a:t>
            </a:r>
            <a:r>
              <a:rPr lang="de-DE" dirty="0" err="1">
                <a:latin typeface="Aptos" panose="020B0004020202020204" pitchFamily="34" charset="0"/>
              </a:rPr>
              <a:t>ali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enakovrednim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znakom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54" name="Google Shape;154;p7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Gensko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spremenjena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živila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Gensko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spremenjena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živila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62" name="Google Shape;162;p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Pijače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v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embalaži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enkratno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uporabo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Mineralna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voda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brezalkoholne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pijače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alkoholne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pijače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embalaži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enkratno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uporabo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razen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penečega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vina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vina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steklenicah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ne </a:t>
            </a:r>
            <a:r>
              <a:rPr lang="de-DE" dirty="0" err="1">
                <a:latin typeface="Aptos" panose="020B0004020202020204" pitchFamily="34" charset="0"/>
              </a:rPr>
              <a:t>velja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prireditve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pri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katerih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zagotavljanje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pijač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embalaži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večkratno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uporabo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predstavlja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varnostno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tveganje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0" name="Google Shape;170;p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Embalaža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enkratno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uporabo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Posoda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jedilni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pribor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enkratno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uporabo</a:t>
            </a:r>
            <a:r>
              <a:rPr lang="de-DE" dirty="0">
                <a:latin typeface="Aptos" panose="020B0004020202020204" pitchFamily="34" charset="0"/>
              </a:rPr>
              <a:t> v </a:t>
            </a:r>
            <a:r>
              <a:rPr lang="de-DE" dirty="0" err="1">
                <a:latin typeface="Aptos" panose="020B0004020202020204" pitchFamily="34" charset="0"/>
              </a:rPr>
              <a:t>menzah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kavarnah</a:t>
            </a:r>
            <a:r>
              <a:rPr lang="de-DE" dirty="0">
                <a:latin typeface="Aptos" panose="020B0004020202020204" pitchFamily="34" charset="0"/>
              </a:rPr>
              <a:t> in na </a:t>
            </a:r>
            <a:r>
              <a:rPr lang="de-DE" dirty="0" err="1">
                <a:latin typeface="Aptos" panose="020B0004020202020204" pitchFamily="34" charset="0"/>
              </a:rPr>
              <a:t>prireditvah</a:t>
            </a:r>
            <a:r>
              <a:rPr lang="de-DE" dirty="0">
                <a:latin typeface="Aptos" panose="020B0004020202020204" pitchFamily="34" charset="0"/>
              </a:rPr>
              <a:t>. V </a:t>
            </a:r>
            <a:r>
              <a:rPr lang="de-DE" dirty="0" err="1">
                <a:latin typeface="Aptos" panose="020B0004020202020204" pitchFamily="34" charset="0"/>
              </a:rPr>
              <a:t>izogib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varnostnim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tveganjem</a:t>
            </a:r>
            <a:r>
              <a:rPr lang="de-DE" dirty="0">
                <a:latin typeface="Aptos" panose="020B0004020202020204" pitchFamily="34" charset="0"/>
              </a:rPr>
              <a:t> so </a:t>
            </a:r>
            <a:r>
              <a:rPr lang="de-DE" dirty="0" err="1">
                <a:latin typeface="Aptos" panose="020B0004020202020204" pitchFamily="34" charset="0"/>
              </a:rPr>
              <a:t>možne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izjeme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8" name="Google Shape;178;p1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Škodljiva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čistila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Čistila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sproščajo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klor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hipoklorit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dikloroizocianurat</a:t>
            </a:r>
            <a:r>
              <a:rPr lang="de-DE" dirty="0">
                <a:latin typeface="Aptos" panose="020B0004020202020204" pitchFamily="34" charset="0"/>
              </a:rPr>
              <a:t>), </a:t>
            </a:r>
            <a:r>
              <a:rPr lang="de-DE" dirty="0" err="1">
                <a:latin typeface="Aptos" panose="020B0004020202020204" pitchFamily="34" charset="0"/>
              </a:rPr>
              <a:t>ter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dodatki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cisterne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osvežilci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zraka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6" name="Google Shape;186;p1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09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Macintosh PowerPoint</Application>
  <PresentationFormat>Breitbild</PresentationFormat>
  <Paragraphs>63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Aptos Serif</vt:lpstr>
      <vt:lpstr>Aptos</vt:lpstr>
      <vt:lpstr>Play</vt:lpstr>
      <vt:lpstr>Arial</vt:lpstr>
      <vt:lpstr>Benutzerdefiniert</vt:lpstr>
      <vt:lpstr>Česa ne javno naročati</vt:lpstr>
      <vt:lpstr>Opomba</vt:lpstr>
      <vt:lpstr>Tropski les</vt:lpstr>
      <vt:lpstr>Les iz netrajnostnih virov</vt:lpstr>
      <vt:lpstr>Uvoženo kmetijsko blago, ki krši človekove pravice</vt:lpstr>
      <vt:lpstr>Gensko spremenjena živila</vt:lpstr>
      <vt:lpstr>Pijače v embalaži za enkratno uporabo</vt:lpstr>
      <vt:lpstr>Embalaža za enkratno uporabo</vt:lpstr>
      <vt:lpstr>Škodljiva čistila</vt:lpstr>
      <vt:lpstr>Higienski izdelki z mikroplastiko</vt:lpstr>
      <vt:lpstr>Tekstilni in usnjeni izdelki, ki kršijo človekove pravice</vt:lpstr>
      <vt:lpstr>Izdelki iz naravnega kavčuka kršijo človekove pravice</vt:lpstr>
      <vt:lpstr>Neučinkovite električne naprave</vt:lpstr>
      <vt:lpstr>Igrače in športno blago, ki krši človekove pravice</vt:lpstr>
      <vt:lpstr>Naravni kamni kršijo človekove pravice</vt:lpstr>
      <vt:lpstr>PVC</vt:lpstr>
      <vt:lpstr>Pesticidi</vt:lpstr>
      <vt:lpstr>Izjeme</vt:lpstr>
      <vt:lpstr>Stopite v stik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1</cp:revision>
  <dcterms:created xsi:type="dcterms:W3CDTF">2024-09-16T10:50:40Z</dcterms:created>
  <dcterms:modified xsi:type="dcterms:W3CDTF">2025-08-05T09:59:05Z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