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Aptos Serif" panose="02020604070405020304" pitchFamily="18" charset="0"/>
      <p:regular r:id="rId10"/>
      <p:bold r:id="rId11"/>
      <p:italic r:id="rId12"/>
      <p:boldItalic r:id="rId13"/>
    </p:embeddedFont>
    <p:embeddedFont>
      <p:font typeface="Play" pitchFamily="2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p0XNjloeVaxEC2dFkw8RE1qCt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1">
  <p:cSld name="Titel 1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/>
          <p:nvPr/>
        </p:nvSpPr>
        <p:spPr>
          <a:xfrm rot="10800000">
            <a:off x="332000" y="4831776"/>
            <a:ext cx="4356925" cy="4052448"/>
          </a:xfrm>
          <a:prstGeom prst="pie">
            <a:avLst>
              <a:gd name="adj1" fmla="val 0"/>
              <a:gd name="adj2" fmla="val 108016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9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9"/>
          <p:cNvSpPr/>
          <p:nvPr/>
        </p:nvSpPr>
        <p:spPr>
          <a:xfrm rot="10800000">
            <a:off x="-1304496" y="5613097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9"/>
          <p:cNvSpPr/>
          <p:nvPr/>
        </p:nvSpPr>
        <p:spPr>
          <a:xfrm rot="-5400000">
            <a:off x="-1055890" y="818688"/>
            <a:ext cx="2127278" cy="21272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Tabelle">
  <p:cSld name="Titelinhalt und Tabelle"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6" name="Google Shape;86;p18"/>
          <p:cNvCxnSpPr/>
          <p:nvPr/>
        </p:nvCxnSpPr>
        <p:spPr>
          <a:xfrm>
            <a:off x="3670935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03885" y="584005"/>
            <a:ext cx="282511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3670934" y="584005"/>
            <a:ext cx="792670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1" name="Google Shape;91;p18"/>
          <p:cNvGrpSpPr/>
          <p:nvPr/>
        </p:nvGrpSpPr>
        <p:grpSpPr>
          <a:xfrm rot="-5400000">
            <a:off x="-1340601" y="4196010"/>
            <a:ext cx="3053166" cy="2270813"/>
            <a:chOff x="4881398" y="2159825"/>
            <a:chExt cx="3881604" cy="2778984"/>
          </a:xfrm>
        </p:grpSpPr>
        <p:sp>
          <p:nvSpPr>
            <p:cNvPr id="92" name="Google Shape;92;p18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8"/>
            <p:cNvSpPr/>
            <p:nvPr/>
          </p:nvSpPr>
          <p:spPr>
            <a:xfrm>
              <a:off x="4881398" y="2622831"/>
              <a:ext cx="1393345" cy="1412178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8"/>
            <p:cNvSpPr/>
            <p:nvPr/>
          </p:nvSpPr>
          <p:spPr>
            <a:xfrm>
              <a:off x="5871703" y="4132729"/>
              <a:ext cx="806080" cy="80608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">
  <p:cSld name="Titel und zwei Inhalte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97" name="Google Shape;97;p19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595523" y="2676525"/>
            <a:ext cx="574675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7620000" y="2676525"/>
            <a:ext cx="394716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9762833" y="493293"/>
            <a:ext cx="806080" cy="8060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le 2">
  <p:cSld name="Tabelle 2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9" name="Google Shape;109;p20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nzierung">
  <p:cSld name="Finanzierung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2179161" y="3113786"/>
            <a:ext cx="4749959" cy="203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2" name="Google Shape;112;p21" descr="Ein Bild, das Screenshot, Schrift, Text, Electric Blue (Farbe) enthält.&#10;&#10;Automatisch generierte Beschreibu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41071" y="2129065"/>
            <a:ext cx="3150689" cy="872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>
  <p:cSld name="Agenda 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594359" y="2281918"/>
            <a:ext cx="6787747" cy="370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/>
          <p:nvPr/>
        </p:nvSpPr>
        <p:spPr>
          <a:xfrm>
            <a:off x="8076007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9723419" y="301731"/>
            <a:ext cx="846741" cy="80871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usammenfassung 2">
  <p:cSld name="Zusammenfassung 2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594359" y="102875"/>
            <a:ext cx="11318837" cy="1680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3657599" y="2282008"/>
            <a:ext cx="8130209" cy="3699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11"/>
          <p:cNvGrpSpPr/>
          <p:nvPr/>
        </p:nvGrpSpPr>
        <p:grpSpPr>
          <a:xfrm rot="-5400000">
            <a:off x="-1510682" y="4366092"/>
            <a:ext cx="3033138" cy="1910624"/>
            <a:chOff x="4906860" y="2159825"/>
            <a:chExt cx="3856142" cy="2338190"/>
          </a:xfrm>
        </p:grpSpPr>
        <p:sp>
          <p:nvSpPr>
            <p:cNvPr id="35" name="Google Shape;35;p11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1"/>
            <p:cNvSpPr/>
            <p:nvPr/>
          </p:nvSpPr>
          <p:spPr>
            <a:xfrm>
              <a:off x="4906860" y="2724951"/>
              <a:ext cx="1177611" cy="1193527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1"/>
            <p:cNvSpPr/>
            <p:nvPr/>
          </p:nvSpPr>
          <p:spPr>
            <a:xfrm>
              <a:off x="6390367" y="3563171"/>
              <a:ext cx="806080" cy="806079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3">
  <p:cSld name="Titel 3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594360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1" name="Google Shape;41;p12"/>
          <p:cNvCxnSpPr/>
          <p:nvPr/>
        </p:nvCxnSpPr>
        <p:spPr>
          <a:xfrm>
            <a:off x="594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12"/>
          <p:cNvSpPr/>
          <p:nvPr/>
        </p:nvSpPr>
        <p:spPr>
          <a:xfrm>
            <a:off x="10879755" y="-1244903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/>
          <p:nvPr/>
        </p:nvSpPr>
        <p:spPr>
          <a:xfrm>
            <a:off x="6210036" y="-1896488"/>
            <a:ext cx="3792975" cy="3792975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/>
          <p:nvPr/>
        </p:nvSpPr>
        <p:spPr>
          <a:xfrm rot="5400000">
            <a:off x="10295512" y="1532512"/>
            <a:ext cx="3792975" cy="3792975"/>
          </a:xfrm>
          <a:prstGeom prst="pie">
            <a:avLst>
              <a:gd name="adj1" fmla="val 0"/>
              <a:gd name="adj2" fmla="val 10837603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2">
  <p:cSld name="Titel 2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6299835" y="456860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8" name="Google Shape;48;p13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13"/>
          <p:cNvSpPr>
            <a:spLocks noGrp="1"/>
          </p:cNvSpPr>
          <p:nvPr>
            <p:ph type="pic" idx="2"/>
          </p:nvPr>
        </p:nvSpPr>
        <p:spPr>
          <a:xfrm>
            <a:off x="0" y="-11113"/>
            <a:ext cx="5628068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">
  <p:cSld name="Titel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4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6309905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/>
          <p:nvPr/>
        </p:nvSpPr>
        <p:spPr>
          <a:xfrm rot="-5400000">
            <a:off x="-1994302" y="2784058"/>
            <a:ext cx="3988604" cy="4143593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/>
          <p:nvPr/>
        </p:nvSpPr>
        <p:spPr>
          <a:xfrm rot="10800000">
            <a:off x="1657654" y="5606713"/>
            <a:ext cx="2376839" cy="2502573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/>
          <p:nvPr/>
        </p:nvSpPr>
        <p:spPr>
          <a:xfrm rot="-8153822">
            <a:off x="691437" y="2439793"/>
            <a:ext cx="1375053" cy="140689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 2">
  <p:cSld name="Titel und zwei Inhalte 2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94360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5881898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15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15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rgbClr val="AFD7D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9624160" y="313424"/>
            <a:ext cx="1157486" cy="115748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 ">
  <p:cSld name="Titel und Inhalt 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9" name="Google Shape;69;p16"/>
          <p:cNvCxnSpPr/>
          <p:nvPr/>
        </p:nvCxnSpPr>
        <p:spPr>
          <a:xfrm>
            <a:off x="6347460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03885" y="457201"/>
            <a:ext cx="5198269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lphaLcPeriod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arenR"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None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594360" y="2810595"/>
            <a:ext cx="5198269" cy="3319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/>
          <p:nvPr/>
        </p:nvSpPr>
        <p:spPr>
          <a:xfrm>
            <a:off x="8601559" y="-1416132"/>
            <a:ext cx="2848220" cy="284822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6179401" y="-908076"/>
            <a:ext cx="1807674" cy="1832107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7827282" y="1627027"/>
            <a:ext cx="1307555" cy="1307555"/>
          </a:xfrm>
          <a:prstGeom prst="ellipse">
            <a:avLst/>
          </a:prstGeom>
          <a:solidFill>
            <a:srgbClr val="CBE27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Bild">
  <p:cSld name="Titelinhalt und Bild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594360" y="3279579"/>
            <a:ext cx="5044440" cy="299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0" name="Google Shape;80;p17"/>
          <p:cNvCxnSpPr/>
          <p:nvPr/>
        </p:nvCxnSpPr>
        <p:spPr>
          <a:xfrm>
            <a:off x="594360" y="2997459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" name="Google Shape;81;p17"/>
          <p:cNvSpPr>
            <a:spLocks noGrp="1"/>
          </p:cNvSpPr>
          <p:nvPr>
            <p:ph type="pic" idx="2"/>
          </p:nvPr>
        </p:nvSpPr>
        <p:spPr>
          <a:xfrm flipH="1">
            <a:off x="6733505" y="0"/>
            <a:ext cx="5458495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body" idx="1"/>
          </p:nvPr>
        </p:nvSpPr>
        <p:spPr>
          <a:xfrm>
            <a:off x="594360" y="1825625"/>
            <a:ext cx="110032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title"/>
          </p:nvPr>
        </p:nvSpPr>
        <p:spPr>
          <a:xfrm>
            <a:off x="594360" y="365125"/>
            <a:ext cx="110032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 u="none" strike="noStrike" cap="none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14" name="Google Shape;14;p8" descr="Logo ProCure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419633" y="5890912"/>
            <a:ext cx="1307555" cy="71385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5159" y="5907637"/>
            <a:ext cx="2768599" cy="75507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 txBox="1">
            <a:spLocks noGrp="1"/>
          </p:cNvSpPr>
          <p:nvPr>
            <p:ph type="ctrTitle"/>
          </p:nvPr>
        </p:nvSpPr>
        <p:spPr>
          <a:xfrm>
            <a:off x="2887249" y="411479"/>
            <a:ext cx="8909055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Zbirka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orodij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proCURE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: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Predsodki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in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argumenti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za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trajnostno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javno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naročanje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</p:txBody>
      </p:sp>
      <p:pic>
        <p:nvPicPr>
          <p:cNvPr id="120" name="Google Shape;120;p1" descr="Ein Bild, das Text, Schrift, Screenshot, Grafiken enthält.&#10;&#10;Automatisch generierte Beschreibu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18251" y="4889732"/>
            <a:ext cx="5273749" cy="190429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 txBox="1"/>
          <p:nvPr/>
        </p:nvSpPr>
        <p:spPr>
          <a:xfrm>
            <a:off x="135924" y="5992805"/>
            <a:ext cx="408923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sz="800" dirty="0" err="1">
                <a:solidFill>
                  <a:schemeClr val="tx1"/>
                </a:solidFill>
              </a:rPr>
              <a:t>Financira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Evropska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unija</a:t>
            </a:r>
            <a:r>
              <a:rPr lang="de-DE" sz="800" dirty="0">
                <a:solidFill>
                  <a:schemeClr val="tx1"/>
                </a:solidFill>
              </a:rPr>
              <a:t> (EU). </a:t>
            </a:r>
            <a:r>
              <a:rPr lang="de-DE" sz="800" dirty="0" err="1">
                <a:solidFill>
                  <a:schemeClr val="tx1"/>
                </a:solidFill>
              </a:rPr>
              <a:t>Izražena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stališča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mnenja</a:t>
            </a:r>
            <a:r>
              <a:rPr lang="de-DE" sz="800" dirty="0">
                <a:solidFill>
                  <a:schemeClr val="tx1"/>
                </a:solidFill>
              </a:rPr>
              <a:t> so </a:t>
            </a:r>
            <a:r>
              <a:rPr lang="de-DE" sz="800" dirty="0" err="1">
                <a:solidFill>
                  <a:schemeClr val="tx1"/>
                </a:solidFill>
              </a:rPr>
              <a:t>zgolj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stališča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mnenja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avtorja</a:t>
            </a:r>
            <a:r>
              <a:rPr lang="de-DE" sz="800" dirty="0">
                <a:solidFill>
                  <a:schemeClr val="tx1"/>
                </a:solidFill>
              </a:rPr>
              <a:t>(-</a:t>
            </a:r>
            <a:r>
              <a:rPr lang="de-DE" sz="800" dirty="0" err="1">
                <a:solidFill>
                  <a:schemeClr val="tx1"/>
                </a:solidFill>
              </a:rPr>
              <a:t>ev</a:t>
            </a:r>
            <a:r>
              <a:rPr lang="de-DE" sz="800" dirty="0">
                <a:solidFill>
                  <a:schemeClr val="tx1"/>
                </a:solidFill>
              </a:rPr>
              <a:t>) in </a:t>
            </a:r>
            <a:r>
              <a:rPr lang="de-DE" sz="800" dirty="0" err="1">
                <a:solidFill>
                  <a:schemeClr val="tx1"/>
                </a:solidFill>
              </a:rPr>
              <a:t>ni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nujno</a:t>
            </a:r>
            <a:r>
              <a:rPr lang="de-DE" sz="800" dirty="0">
                <a:solidFill>
                  <a:schemeClr val="tx1"/>
                </a:solidFill>
              </a:rPr>
              <a:t>, da </a:t>
            </a:r>
            <a:r>
              <a:rPr lang="de-DE" sz="800" dirty="0" err="1">
                <a:solidFill>
                  <a:schemeClr val="tx1"/>
                </a:solidFill>
              </a:rPr>
              <a:t>odražajo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stališča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mnenja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Evropske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unije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ali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Evropske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izvajalske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agencije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za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izobraževanje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kulturo</a:t>
            </a:r>
            <a:r>
              <a:rPr lang="de-DE" sz="800" dirty="0">
                <a:solidFill>
                  <a:schemeClr val="tx1"/>
                </a:solidFill>
              </a:rPr>
              <a:t> (EACEA). </a:t>
            </a:r>
            <a:r>
              <a:rPr lang="de-DE" sz="800" dirty="0" err="1">
                <a:solidFill>
                  <a:schemeClr val="tx1"/>
                </a:solidFill>
              </a:rPr>
              <a:t>Zanje</a:t>
            </a:r>
            <a:r>
              <a:rPr lang="de-DE" sz="800" dirty="0">
                <a:solidFill>
                  <a:schemeClr val="tx1"/>
                </a:solidFill>
              </a:rPr>
              <a:t> ne </a:t>
            </a:r>
            <a:r>
              <a:rPr lang="de-DE" sz="800" dirty="0" err="1">
                <a:solidFill>
                  <a:schemeClr val="tx1"/>
                </a:solidFill>
              </a:rPr>
              <a:t>moreta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biti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odgovorna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niti</a:t>
            </a:r>
            <a:r>
              <a:rPr lang="de-DE" sz="800" dirty="0">
                <a:solidFill>
                  <a:schemeClr val="tx1"/>
                </a:solidFill>
              </a:rPr>
              <a:t> EU </a:t>
            </a:r>
            <a:r>
              <a:rPr lang="de-DE" sz="800" dirty="0" err="1">
                <a:solidFill>
                  <a:schemeClr val="tx1"/>
                </a:solidFill>
              </a:rPr>
              <a:t>niti</a:t>
            </a:r>
            <a:r>
              <a:rPr lang="de-DE" sz="800" dirty="0">
                <a:solidFill>
                  <a:schemeClr val="tx1"/>
                </a:solidFill>
              </a:rPr>
              <a:t> EACEA.</a:t>
            </a:r>
            <a:endParaRPr sz="8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"/>
          <p:cNvSpPr/>
          <p:nvPr/>
        </p:nvSpPr>
        <p:spPr>
          <a:xfrm>
            <a:off x="552886" y="551895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ne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zmanjšuje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vpliva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proizvodnje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porabe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okolje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dirty="0">
              <a:latin typeface="Aptos" panose="020B00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F0F8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Z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upoštevanjem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okoljskih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meril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naročila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pomagajo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varovati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podnebje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zmanjševanjem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emisij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ohranjanjem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virov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daljšo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življenjsko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dobo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izdelkov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povzroča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višje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stroške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651111" y="2713541"/>
            <a:ext cx="5343708" cy="304650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izdelki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storitve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izboljšanjem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učinkovitosti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zmanjšanjem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nadaljnjih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stroškov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dolgoročno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prihranijo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stroške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saj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zaradi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višje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kakovosti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v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svojem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celotnem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življenjskem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ciklu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stroškovno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učinkovitejši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6481987" y="257107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Osredotočanje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regionalne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izdelke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povečuje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lokalno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vrednost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ohranja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dobiček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v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lokalni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krepi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podjetja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povečuje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občinske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davčne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prihodke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hkrati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podpira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varstvo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podnebja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dolgoročno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gospodarsko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rast.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rgbClr val="F0F8FC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nima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pozitivnih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notranjih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učinkov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6291937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koristi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gospodarstvu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temveč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zmanjšanjem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škodljivih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emisij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izboljšanjem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delovnega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krepi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tudi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zdravje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dobro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počutje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občinskih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uslužbencev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1582940" y="3113773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se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zavzemajo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izkazujejo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odgovorno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upravljanje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kar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povečuje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njihov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ugled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 Ker so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državljani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vedno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bolj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okoljsko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družbeno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ozaveščeni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podpora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trajnostnim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praksam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krepi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zaupanje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ponos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lokalnega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vodstva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kar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vodi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večji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vključenosti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boljšim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odnosom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zainteresiranimi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stranmi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nima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pozitivnih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zunanjih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učinkov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6096000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Zaradi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izjemne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tržne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moči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javnega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sektorja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naročila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pomembno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vplivajo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trg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prispevajo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blaginji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usklajevanjem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odločitev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o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naročilih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s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pravičnimi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delovnimi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standardi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502846" y="3093679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premišljenim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prispevajo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globalnim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ciljem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s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podpirajo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širše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okoljske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družbene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cilje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kot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cilji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trajnostnega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razvoja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Združenih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narodov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spodbudi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druge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tovrstnim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dejanjem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ustvari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zanko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pozitivnih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sprememb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352652" y="571919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je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povsem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prostovoljno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je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delno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obvezno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V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Sloveniji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imenujemo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zeleno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ureja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Uredba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zelenem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Tudi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drugod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številne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vlade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sprejemajo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predpise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področju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naročil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Če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ukrepajo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dovolj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hitro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prehitijo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trende, se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izognejo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težavam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skladnostjo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postanejo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vodilne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področju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trajnostnega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razvoja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Hvala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za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pozornost</a:t>
            </a:r>
            <a:r>
              <a:rPr lang="de-DE" sz="60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!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</p:txBody>
      </p:sp>
      <p:pic>
        <p:nvPicPr>
          <p:cNvPr id="166" name="Google Shape;166;p7" descr="Ein Bild, das Text, Schrift, Screenshot, Grafiken enthält.&#10;&#10;Automatisch generierte Beschreibu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00959" y="4948935"/>
            <a:ext cx="5273749" cy="190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1173" y="5932369"/>
            <a:ext cx="2768599" cy="755073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7"/>
          <p:cNvSpPr txBox="1"/>
          <p:nvPr/>
        </p:nvSpPr>
        <p:spPr>
          <a:xfrm>
            <a:off x="117292" y="6017537"/>
            <a:ext cx="4227343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de-DE" sz="800" dirty="0" err="1">
                <a:solidFill>
                  <a:schemeClr val="dk1"/>
                </a:solidFill>
              </a:rPr>
              <a:t>Financira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Evropska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unija</a:t>
            </a:r>
            <a:r>
              <a:rPr lang="de-DE" sz="800" dirty="0">
                <a:solidFill>
                  <a:schemeClr val="dk1"/>
                </a:solidFill>
              </a:rPr>
              <a:t> (EU). </a:t>
            </a:r>
            <a:r>
              <a:rPr lang="de-DE" sz="800" dirty="0" err="1">
                <a:solidFill>
                  <a:schemeClr val="dk1"/>
                </a:solidFill>
              </a:rPr>
              <a:t>Izražena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stališča</a:t>
            </a:r>
            <a:r>
              <a:rPr lang="de-DE" sz="800" dirty="0">
                <a:solidFill>
                  <a:schemeClr val="dk1"/>
                </a:solidFill>
              </a:rPr>
              <a:t> in </a:t>
            </a:r>
            <a:r>
              <a:rPr lang="de-DE" sz="800" dirty="0" err="1">
                <a:solidFill>
                  <a:schemeClr val="dk1"/>
                </a:solidFill>
              </a:rPr>
              <a:t>mnenja</a:t>
            </a:r>
            <a:r>
              <a:rPr lang="de-DE" sz="800" dirty="0">
                <a:solidFill>
                  <a:schemeClr val="dk1"/>
                </a:solidFill>
              </a:rPr>
              <a:t> so </a:t>
            </a:r>
            <a:r>
              <a:rPr lang="de-DE" sz="800" dirty="0" err="1">
                <a:solidFill>
                  <a:schemeClr val="dk1"/>
                </a:solidFill>
              </a:rPr>
              <a:t>zgolj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stališča</a:t>
            </a:r>
            <a:r>
              <a:rPr lang="de-DE" sz="800" dirty="0">
                <a:solidFill>
                  <a:schemeClr val="dk1"/>
                </a:solidFill>
              </a:rPr>
              <a:t> in </a:t>
            </a:r>
            <a:r>
              <a:rPr lang="de-DE" sz="800" dirty="0" err="1">
                <a:solidFill>
                  <a:schemeClr val="dk1"/>
                </a:solidFill>
              </a:rPr>
              <a:t>mnenja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avtorja</a:t>
            </a:r>
            <a:r>
              <a:rPr lang="de-DE" sz="800" dirty="0">
                <a:solidFill>
                  <a:schemeClr val="dk1"/>
                </a:solidFill>
              </a:rPr>
              <a:t>(-</a:t>
            </a:r>
            <a:r>
              <a:rPr lang="de-DE" sz="800" dirty="0" err="1">
                <a:solidFill>
                  <a:schemeClr val="dk1"/>
                </a:solidFill>
              </a:rPr>
              <a:t>ev</a:t>
            </a:r>
            <a:r>
              <a:rPr lang="de-DE" sz="800" dirty="0">
                <a:solidFill>
                  <a:schemeClr val="dk1"/>
                </a:solidFill>
              </a:rPr>
              <a:t>) in </a:t>
            </a:r>
            <a:r>
              <a:rPr lang="de-DE" sz="800" dirty="0" err="1">
                <a:solidFill>
                  <a:schemeClr val="dk1"/>
                </a:solidFill>
              </a:rPr>
              <a:t>ni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nujno</a:t>
            </a:r>
            <a:r>
              <a:rPr lang="de-DE" sz="800" dirty="0">
                <a:solidFill>
                  <a:schemeClr val="dk1"/>
                </a:solidFill>
              </a:rPr>
              <a:t>, da </a:t>
            </a:r>
            <a:r>
              <a:rPr lang="de-DE" sz="800" dirty="0" err="1">
                <a:solidFill>
                  <a:schemeClr val="dk1"/>
                </a:solidFill>
              </a:rPr>
              <a:t>odražajo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stališča</a:t>
            </a:r>
            <a:r>
              <a:rPr lang="de-DE" sz="800" dirty="0">
                <a:solidFill>
                  <a:schemeClr val="dk1"/>
                </a:solidFill>
              </a:rPr>
              <a:t> in </a:t>
            </a:r>
            <a:r>
              <a:rPr lang="de-DE" sz="800" dirty="0" err="1">
                <a:solidFill>
                  <a:schemeClr val="dk1"/>
                </a:solidFill>
              </a:rPr>
              <a:t>mnenja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Evropske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unije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ali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Evropske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izvajalske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agencije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za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izobraževanje</a:t>
            </a:r>
            <a:r>
              <a:rPr lang="de-DE" sz="800" dirty="0">
                <a:solidFill>
                  <a:schemeClr val="dk1"/>
                </a:solidFill>
              </a:rPr>
              <a:t> in </a:t>
            </a:r>
            <a:r>
              <a:rPr lang="de-DE" sz="800" dirty="0" err="1">
                <a:solidFill>
                  <a:schemeClr val="dk1"/>
                </a:solidFill>
              </a:rPr>
              <a:t>kulturo</a:t>
            </a:r>
            <a:r>
              <a:rPr lang="de-DE" sz="800" dirty="0">
                <a:solidFill>
                  <a:schemeClr val="dk1"/>
                </a:solidFill>
              </a:rPr>
              <a:t> (EACEA). </a:t>
            </a:r>
            <a:r>
              <a:rPr lang="de-DE" sz="800" dirty="0" err="1">
                <a:solidFill>
                  <a:schemeClr val="dk1"/>
                </a:solidFill>
              </a:rPr>
              <a:t>Zanje</a:t>
            </a:r>
            <a:r>
              <a:rPr lang="de-DE" sz="800" dirty="0">
                <a:solidFill>
                  <a:schemeClr val="dk1"/>
                </a:solidFill>
              </a:rPr>
              <a:t> ne </a:t>
            </a:r>
            <a:r>
              <a:rPr lang="de-DE" sz="800" dirty="0" err="1">
                <a:solidFill>
                  <a:schemeClr val="dk1"/>
                </a:solidFill>
              </a:rPr>
              <a:t>moreta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biti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odgovorna</a:t>
            </a:r>
            <a:r>
              <a:rPr lang="de-DE" sz="800" dirty="0">
                <a:solidFill>
                  <a:schemeClr val="dk1"/>
                </a:solidFill>
              </a:rPr>
              <a:t> </a:t>
            </a:r>
            <a:r>
              <a:rPr lang="de-DE" sz="800" dirty="0" err="1">
                <a:solidFill>
                  <a:schemeClr val="dk1"/>
                </a:solidFill>
              </a:rPr>
              <a:t>niti</a:t>
            </a:r>
            <a:r>
              <a:rPr lang="de-DE" sz="800" dirty="0">
                <a:solidFill>
                  <a:schemeClr val="dk1"/>
                </a:solidFill>
              </a:rPr>
              <a:t> EU </a:t>
            </a:r>
            <a:r>
              <a:rPr lang="de-DE" sz="800" dirty="0" err="1">
                <a:solidFill>
                  <a:schemeClr val="dk1"/>
                </a:solidFill>
              </a:rPr>
              <a:t>niti</a:t>
            </a:r>
            <a:r>
              <a:rPr lang="de-DE" sz="800" dirty="0">
                <a:solidFill>
                  <a:schemeClr val="dk1"/>
                </a:solidFill>
              </a:rPr>
              <a:t> EACEA.</a:t>
            </a:r>
            <a:endParaRPr sz="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utzerdefiniert">
  <a:themeElements>
    <a:clrScheme name="Benutzerdefiniert 5">
      <a:dk1>
        <a:srgbClr val="000000"/>
      </a:dk1>
      <a:lt1>
        <a:srgbClr val="FFFFFF"/>
      </a:lt1>
      <a:dk2>
        <a:srgbClr val="E4E4E4"/>
      </a:dk2>
      <a:lt2>
        <a:srgbClr val="A3C42A"/>
      </a:lt2>
      <a:accent1>
        <a:srgbClr val="A9D4DB"/>
      </a:accent1>
      <a:accent2>
        <a:srgbClr val="FAB609"/>
      </a:accent2>
      <a:accent3>
        <a:srgbClr val="4495A2"/>
      </a:accent3>
      <a:accent4>
        <a:srgbClr val="035854"/>
      </a:accent4>
      <a:accent5>
        <a:srgbClr val="CCDB84"/>
      </a:accent5>
      <a:accent6>
        <a:srgbClr val="A3C42A"/>
      </a:accent6>
      <a:hlink>
        <a:srgbClr val="035854"/>
      </a:hlink>
      <a:folHlink>
        <a:srgbClr val="0F49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Macintosh PowerPoint</Application>
  <PresentationFormat>Breitbild</PresentationFormat>
  <Paragraphs>29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Aptos Serif</vt:lpstr>
      <vt:lpstr>Aptos</vt:lpstr>
      <vt:lpstr>Arial</vt:lpstr>
      <vt:lpstr>Play</vt:lpstr>
      <vt:lpstr>Benutzerdefiniert</vt:lpstr>
      <vt:lpstr>Zbirka orodij proCURE: Predsodki in argumenti za trajnostno javno naročanje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Hvala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nicole</dc:creator>
  <cp:lastModifiedBy>Henrieta Winklhofer</cp:lastModifiedBy>
  <cp:revision>1</cp:revision>
  <dcterms:created xsi:type="dcterms:W3CDTF">2024-09-16T10:50:40Z</dcterms:created>
  <dcterms:modified xsi:type="dcterms:W3CDTF">2025-08-05T09:26:10Z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